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3/13/2025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3/13/2025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3/13/2025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3/13/2025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3/13/2025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3/13/2025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3/13/2025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425" y="3142812"/>
            <a:ext cx="11771291" cy="1825096"/>
          </a:xfrm>
        </p:spPr>
        <p:txBody>
          <a:bodyPr>
            <a:normAutofit fontScale="90000"/>
          </a:bodyPr>
          <a:lstStyle/>
          <a:p>
            <a:pPr algn="ctr"/>
            <a:r>
              <a:rPr lang="es-MX" b="1" dirty="0" smtClean="0"/>
              <a:t>TECNICAS DE EVALUACION DE PRESUPUESTO DE CAPITAL PARA LA TOMA DE DECISIONES DE INVERSION </a:t>
            </a:r>
            <a:endParaRPr lang="es-MX" b="1"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50850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dirty="0"/>
              <a:t>Las decisiones inherentes al presupuesto de capital son fundamentales para la supervivencia y el éxito de la empresa a largo plazo, además las empresas deben determinar la mejor forma de obtener y devolver estos recursos a los accionistas, es por ello que las prácticas de presupuesto de capital son herramientas que ayudan a los directores a tomar decisiones a largo plazo y se dividen comúnmente en: análisis de inversión, ajuste de tasas de descuento y análisis de riesgos.</a:t>
            </a:r>
          </a:p>
          <a:p>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131791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532586"/>
            <a:ext cx="10820400" cy="4686099"/>
          </a:xfrm>
        </p:spPr>
        <p:txBody>
          <a:bodyPr>
            <a:normAutofit fontScale="92500" lnSpcReduction="10000"/>
          </a:bodyPr>
          <a:lstStyle/>
          <a:p>
            <a:pPr marL="0" indent="0" algn="just">
              <a:buNone/>
            </a:pPr>
            <a:r>
              <a:rPr lang="es-MX" dirty="0"/>
              <a:t>Las prácticas de análisis de inversiones más utilizadas son las de flujos de efectivo descontados y comprenden el valor presente neto (VPN), la tasa interna de retorno (TIR o IRR), la tasa interna de retorno modificada (MIRR) y el índice de rentabilidad (PI), las prácticas tradicionales incluyen el período de recuperación (PR) y la tasa de rentabilidad contable (ARR</a:t>
            </a:r>
            <a:r>
              <a:rPr lang="es-MX" dirty="0" smtClean="0"/>
              <a:t>).</a:t>
            </a:r>
          </a:p>
          <a:p>
            <a:pPr marL="0" indent="0" algn="just">
              <a:buNone/>
            </a:pPr>
            <a:endParaRPr lang="es-MX" dirty="0"/>
          </a:p>
          <a:p>
            <a:pPr marL="0" indent="0" algn="just">
              <a:buNone/>
            </a:pPr>
            <a:r>
              <a:rPr lang="es-MX" dirty="0"/>
              <a:t>Técnicas más sofisticadas, incluyen análisis de sensibilidad, análisis de escenarios</a:t>
            </a:r>
            <a:r>
              <a:rPr lang="es-MX" dirty="0" smtClean="0"/>
              <a:t>, árbol de decisiones, </a:t>
            </a:r>
            <a:r>
              <a:rPr lang="es-MX" dirty="0"/>
              <a:t>distribuciones de probabilidad y Simulación con Monte Carlo, que sirven para analizar la propagación de la incertidumbre y su ventaja es determinar cómo una variación aleatoria conocida o como un error afecta el rendimiento o la viabilidad del proyecto modelado. El análisis de sensibilidad es la metodología más elegida por los directores para el análisis de riesgo y el árbol de decisión es el menos elegida, por ser más sofisticada. La alta adherencia a las prácticas sofisticadas se asocia positivamente con el nivel de educación de la persona a cargo del presupuesto, por lo tanto, esto indica que el uso creciente de prácticas sofisticadas está asociado positivamente con el tamaño de la empresa. </a:t>
            </a:r>
          </a:p>
          <a:p>
            <a:pPr algn="just"/>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3466338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442434"/>
            <a:ext cx="10820400" cy="4776251"/>
          </a:xfrm>
        </p:spPr>
        <p:txBody>
          <a:bodyPr/>
          <a:lstStyle/>
          <a:p>
            <a:pPr marL="0" indent="0" algn="just">
              <a:buNone/>
            </a:pPr>
            <a:r>
              <a:rPr lang="es-MX" dirty="0"/>
              <a:t>En cuanto a las prácticas de análisis de riesgos, es posible ver el predominio de un uso continuo de análisis de escenarios y análisis de sensibilidad y raramente o nunca se emplea la simulación estocástica de Monte Carlo, y el árbol de decisión en el análisis de inversiones. La mitad de las empresas estudiadas no utiliza una práctica formal para el análisis de riesgos del presupuesto de capital, por el grado de especialización, el breve tiempo con el que cuentan para tomar la decisión y/o la calidad de información para estimar la variable incierta</a:t>
            </a:r>
            <a:r>
              <a:rPr lang="es-MX" dirty="0" smtClean="0"/>
              <a:t>.</a:t>
            </a:r>
          </a:p>
          <a:p>
            <a:pPr marL="0" indent="0" algn="just">
              <a:buNone/>
            </a:pPr>
            <a:endParaRPr lang="es-MX" dirty="0" smtClean="0"/>
          </a:p>
          <a:p>
            <a:pPr marL="0" indent="0" algn="just">
              <a:buNone/>
            </a:pPr>
            <a:r>
              <a:rPr lang="es-MX" dirty="0"/>
              <a:t>La simulación estocástica de Monte Carlo tiene un porcentaje muy bajo de adopción, el bajo porcentaje de uso se debe a la complejidad del método que, en algunos casos, puede ser la causa de la falta de conocimiento aplicado a la ingeniería por parte de los involucrados.</a:t>
            </a:r>
          </a:p>
          <a:p>
            <a:pPr algn="just"/>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233362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PRESUPUESTO DE CAPITAL</a:t>
            </a:r>
            <a:endParaRPr lang="es-MX" b="1" dirty="0"/>
          </a:p>
        </p:txBody>
      </p:sp>
      <p:sp>
        <p:nvSpPr>
          <p:cNvPr id="3" name="Marcador de contenido 2"/>
          <p:cNvSpPr>
            <a:spLocks noGrp="1"/>
          </p:cNvSpPr>
          <p:nvPr>
            <p:ph idx="1"/>
          </p:nvPr>
        </p:nvSpPr>
        <p:spPr/>
        <p:txBody>
          <a:bodyPr>
            <a:normAutofit/>
          </a:bodyPr>
          <a:lstStyle/>
          <a:p>
            <a:pPr marL="0" indent="0" algn="just">
              <a:buNone/>
            </a:pPr>
            <a:r>
              <a:rPr lang="es-MX" dirty="0"/>
              <a:t>Presupuesto de capital es el proceso de la planeación estratégica para estimar el rendimiento económico y financiero de las alternativas de negocio y/o cartera de proyectos de inversión (</a:t>
            </a:r>
            <a:r>
              <a:rPr lang="es-MX" dirty="0" err="1"/>
              <a:t>Capex</a:t>
            </a:r>
            <a:r>
              <a:rPr lang="es-MX" dirty="0"/>
              <a:t>) existentes a largo plazo para organizaciones en crecimiento, para determinar el grado de creación de valor con respecto al nivel de inversión requerida. Por su término en inglés Capital </a:t>
            </a:r>
            <a:r>
              <a:rPr lang="es-MX" dirty="0" err="1"/>
              <a:t>bidgetin</a:t>
            </a:r>
            <a:r>
              <a:rPr lang="es-MX" dirty="0"/>
              <a:t>.</a:t>
            </a:r>
          </a:p>
          <a:p>
            <a:pPr algn="just"/>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3426161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dirty="0"/>
              <a:t>El objetivo principal es poner en perspectiva la rentabilidad de las alternativas con el mayor beneficio y el menor costo, para generar más valor a la empresa y en consecuencia para los accionistas. Es por ello la importancia de contar con un departamento en la empresa que cuente con el conocimiento y aplicación correcta de las técnicas de presupuesto de capital, esta es la oficina de gestión de proyectos OGP o PMO (del inglés Project </a:t>
            </a:r>
            <a:r>
              <a:rPr lang="es-MX" dirty="0" err="1"/>
              <a:t>management</a:t>
            </a:r>
            <a:r>
              <a:rPr lang="es-MX" dirty="0"/>
              <a:t> office), para identificar, estandarizar, filtrar, desarrollar y priorizar las necesidades de gasto de capital (</a:t>
            </a:r>
            <a:r>
              <a:rPr lang="es-MX" dirty="0" err="1"/>
              <a:t>capex</a:t>
            </a:r>
            <a:r>
              <a:rPr lang="es-MX" dirty="0"/>
              <a:t>) con mayor valor para la organización, al generar más rendimiento a partir del flujo de efectivo disponible en determinado periodo.</a:t>
            </a:r>
          </a:p>
          <a:p>
            <a:pPr marL="0" indent="0" algn="just">
              <a:buNone/>
            </a:pPr>
            <a:endParaRPr lang="es-MX" dirty="0"/>
          </a:p>
        </p:txBody>
      </p:sp>
      <p:pic>
        <p:nvPicPr>
          <p:cNvPr id="5" name="Imagen 4"/>
          <p:cNvPicPr>
            <a:picLocks noChangeAspect="1"/>
          </p:cNvPicPr>
          <p:nvPr/>
        </p:nvPicPr>
        <p:blipFill>
          <a:blip r:embed="rId2"/>
          <a:stretch>
            <a:fillRect/>
          </a:stretch>
        </p:blipFill>
        <p:spPr>
          <a:xfrm>
            <a:off x="0" y="0"/>
            <a:ext cx="3276600" cy="1400175"/>
          </a:xfrm>
          <a:prstGeom prst="rect">
            <a:avLst/>
          </a:prstGeom>
        </p:spPr>
      </p:pic>
      <p:pic>
        <p:nvPicPr>
          <p:cNvPr id="6" name="Imagen 5"/>
          <p:cNvPicPr>
            <a:picLocks noChangeAspect="1"/>
          </p:cNvPicPr>
          <p:nvPr/>
        </p:nvPicPr>
        <p:blipFill>
          <a:blip r:embed="rId3"/>
          <a:stretch>
            <a:fillRect/>
          </a:stretch>
        </p:blipFill>
        <p:spPr>
          <a:xfrm>
            <a:off x="11254660" y="0"/>
            <a:ext cx="937340" cy="1343322"/>
          </a:xfrm>
          <a:prstGeom prst="rect">
            <a:avLst/>
          </a:prstGeom>
        </p:spPr>
      </p:pic>
      <p:pic>
        <p:nvPicPr>
          <p:cNvPr id="7" name="Imagen 6"/>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322665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254660" y="0"/>
            <a:ext cx="937340" cy="1343322"/>
          </a:xfrm>
          <a:prstGeom prst="rect">
            <a:avLst/>
          </a:prstGeom>
        </p:spPr>
      </p:pic>
      <p:sp>
        <p:nvSpPr>
          <p:cNvPr id="2" name="Título 1"/>
          <p:cNvSpPr>
            <a:spLocks noGrp="1"/>
          </p:cNvSpPr>
          <p:nvPr>
            <p:ph type="title"/>
          </p:nvPr>
        </p:nvSpPr>
        <p:spPr/>
        <p:txBody>
          <a:bodyPr/>
          <a:lstStyle/>
          <a:p>
            <a:r>
              <a:rPr lang="es-MX" b="1" dirty="0"/>
              <a:t>Valor Presente (VP) y Valor presente neto (VPN)</a:t>
            </a:r>
            <a:endParaRPr lang="es-MX" b="1" dirty="0"/>
          </a:p>
        </p:txBody>
      </p:sp>
      <p:sp>
        <p:nvSpPr>
          <p:cNvPr id="3" name="Marcador de contenido 2"/>
          <p:cNvSpPr>
            <a:spLocks noGrp="1"/>
          </p:cNvSpPr>
          <p:nvPr>
            <p:ph idx="1"/>
          </p:nvPr>
        </p:nvSpPr>
        <p:spPr/>
        <p:txBody>
          <a:bodyPr/>
          <a:lstStyle/>
          <a:p>
            <a:pPr marL="0" indent="0" algn="just">
              <a:buNone/>
            </a:pPr>
            <a:r>
              <a:rPr lang="es-MX" dirty="0"/>
              <a:t>El valor presente cuyo acrónimo es VP, es el valor económico actual de un conjunto de flujos monetarios futuros que genera una inversión, negocio o conjunto de activos, para hacer equivalente el valor económico en el tiempo se utiliza una tasa de descuento determinada para estimar la pérdida o ganancia económica del valor del dinero. "Hoy vale más el dinero que mañana".</a:t>
            </a:r>
          </a:p>
          <a:p>
            <a:pPr marL="0" indent="0" algn="just">
              <a:buNone/>
            </a:pPr>
            <a:endParaRPr lang="es-MX" dirty="0"/>
          </a:p>
        </p:txBody>
      </p:sp>
      <p:pic>
        <p:nvPicPr>
          <p:cNvPr id="4" name="Imagen 3"/>
          <p:cNvPicPr>
            <a:picLocks noChangeAspect="1"/>
          </p:cNvPicPr>
          <p:nvPr/>
        </p:nvPicPr>
        <p:blipFill>
          <a:blip r:embed="rId3"/>
          <a:stretch>
            <a:fillRect/>
          </a:stretch>
        </p:blipFill>
        <p:spPr>
          <a:xfrm>
            <a:off x="0" y="0"/>
            <a:ext cx="3276600" cy="1400175"/>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1511299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8679" y="1357433"/>
            <a:ext cx="10820400" cy="4024125"/>
          </a:xfrm>
        </p:spPr>
        <p:txBody>
          <a:bodyPr/>
          <a:lstStyle/>
          <a:p>
            <a:pPr marL="0" indent="0" algn="just">
              <a:buNone/>
            </a:pPr>
            <a:r>
              <a:rPr lang="es-MX" dirty="0"/>
              <a:t>El valor presente neto cuyo acrónimo es VPN o su sinónimo valor actual neto (VNA) y por su término en inglés net </a:t>
            </a:r>
            <a:r>
              <a:rPr lang="es-MX" dirty="0" err="1"/>
              <a:t>present</a:t>
            </a:r>
            <a:r>
              <a:rPr lang="es-MX" dirty="0"/>
              <a:t> </a:t>
            </a:r>
            <a:r>
              <a:rPr lang="es-MX" dirty="0" err="1"/>
              <a:t>value</a:t>
            </a:r>
            <a:r>
              <a:rPr lang="es-MX" dirty="0"/>
              <a:t> (NPV), está basado bajo el mismo concepto anterior, a diferencia que el valor presente de los beneficios que fueron determinados, se le resta el valor del activo o inversión que es necesario para que se generen dichos beneficios. "El valor económico que sé que se gana después de haber pagado el costo de la inversión o activo".</a:t>
            </a:r>
          </a:p>
          <a:p>
            <a:pPr marL="0" indent="0" algn="just">
              <a:buNone/>
            </a:pPr>
            <a:endParaRPr lang="es-MX" dirty="0"/>
          </a:p>
        </p:txBody>
      </p:sp>
      <p:pic>
        <p:nvPicPr>
          <p:cNvPr id="6" name="Imagen 5" descr="Descripción Gráfica del Valor Presente Neto. Fuente: Propia"/>
          <p:cNvPicPr/>
          <p:nvPr/>
        </p:nvPicPr>
        <p:blipFill>
          <a:blip r:embed="rId2">
            <a:extLst>
              <a:ext uri="{28A0092B-C50C-407E-A947-70E740481C1C}">
                <a14:useLocalDpi xmlns:a14="http://schemas.microsoft.com/office/drawing/2010/main" val="0"/>
              </a:ext>
            </a:extLst>
          </a:blip>
          <a:srcRect/>
          <a:stretch>
            <a:fillRect/>
          </a:stretch>
        </p:blipFill>
        <p:spPr bwMode="auto">
          <a:xfrm>
            <a:off x="2781837" y="3369495"/>
            <a:ext cx="6276883" cy="3366156"/>
          </a:xfrm>
          <a:prstGeom prst="rect">
            <a:avLst/>
          </a:prstGeom>
          <a:noFill/>
          <a:ln>
            <a:noFill/>
          </a:ln>
        </p:spPr>
      </p:pic>
      <p:pic>
        <p:nvPicPr>
          <p:cNvPr id="7" name="Imagen 6"/>
          <p:cNvPicPr>
            <a:picLocks noChangeAspect="1"/>
          </p:cNvPicPr>
          <p:nvPr/>
        </p:nvPicPr>
        <p:blipFill>
          <a:blip r:embed="rId3"/>
          <a:stretch>
            <a:fillRect/>
          </a:stretch>
        </p:blipFill>
        <p:spPr>
          <a:xfrm>
            <a:off x="0" y="0"/>
            <a:ext cx="3276600" cy="1400175"/>
          </a:xfrm>
          <a:prstGeom prst="rect">
            <a:avLst/>
          </a:prstGeom>
        </p:spPr>
      </p:pic>
      <p:pic>
        <p:nvPicPr>
          <p:cNvPr id="8" name="Imagen 7"/>
          <p:cNvPicPr>
            <a:picLocks noChangeAspect="1"/>
          </p:cNvPicPr>
          <p:nvPr/>
        </p:nvPicPr>
        <p:blipFill>
          <a:blip r:embed="rId4"/>
          <a:stretch>
            <a:fillRect/>
          </a:stretch>
        </p:blipFill>
        <p:spPr>
          <a:xfrm>
            <a:off x="11254660" y="0"/>
            <a:ext cx="937340" cy="1343322"/>
          </a:xfrm>
          <a:prstGeom prst="rect">
            <a:avLst/>
          </a:prstGeom>
        </p:spPr>
      </p:pic>
      <p:pic>
        <p:nvPicPr>
          <p:cNvPr id="9" name="Imagen 8"/>
          <p:cNvPicPr>
            <a:picLocks noChangeAspect="1"/>
          </p:cNvPicPr>
          <p:nvPr/>
        </p:nvPicPr>
        <p:blipFill>
          <a:blip r:embed="rId5"/>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24691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254660" y="0"/>
            <a:ext cx="937340" cy="1343322"/>
          </a:xfrm>
          <a:prstGeom prst="rect">
            <a:avLst/>
          </a:prstGeom>
        </p:spPr>
      </p:pic>
      <p:sp>
        <p:nvSpPr>
          <p:cNvPr id="2" name="Título 1"/>
          <p:cNvSpPr>
            <a:spLocks noGrp="1"/>
          </p:cNvSpPr>
          <p:nvPr>
            <p:ph type="title"/>
          </p:nvPr>
        </p:nvSpPr>
        <p:spPr/>
        <p:txBody>
          <a:bodyPr>
            <a:normAutofit fontScale="90000"/>
          </a:bodyPr>
          <a:lstStyle/>
          <a:p>
            <a:r>
              <a:rPr lang="es-MX" b="1" dirty="0"/>
              <a:t>Tasa interna de retorno (TIR) y Tasa interna de retorno modificada (TIRM)</a:t>
            </a:r>
            <a:endParaRPr lang="es-MX" b="1" dirty="0"/>
          </a:p>
        </p:txBody>
      </p:sp>
      <p:sp>
        <p:nvSpPr>
          <p:cNvPr id="3" name="Marcador de contenido 2"/>
          <p:cNvSpPr>
            <a:spLocks noGrp="1"/>
          </p:cNvSpPr>
          <p:nvPr>
            <p:ph idx="1"/>
          </p:nvPr>
        </p:nvSpPr>
        <p:spPr>
          <a:xfrm>
            <a:off x="685800" y="2568047"/>
            <a:ext cx="10820400" cy="4024125"/>
          </a:xfrm>
        </p:spPr>
        <p:txBody>
          <a:bodyPr/>
          <a:lstStyle/>
          <a:p>
            <a:pPr marL="0" indent="0" algn="just">
              <a:buNone/>
            </a:pPr>
            <a:r>
              <a:rPr lang="es-MX" dirty="0"/>
              <a:t>La tasa interna de retorno cuyo acrónimo es TIR o por su término en inglés </a:t>
            </a:r>
            <a:r>
              <a:rPr lang="es-MX" dirty="0" err="1"/>
              <a:t>internal</a:t>
            </a:r>
            <a:r>
              <a:rPr lang="es-MX" dirty="0"/>
              <a:t> </a:t>
            </a:r>
            <a:r>
              <a:rPr lang="es-MX" dirty="0" err="1"/>
              <a:t>rate</a:t>
            </a:r>
            <a:r>
              <a:rPr lang="es-MX" dirty="0"/>
              <a:t> of </a:t>
            </a:r>
            <a:r>
              <a:rPr lang="es-MX" dirty="0" err="1"/>
              <a:t>return</a:t>
            </a:r>
            <a:r>
              <a:rPr lang="es-MX" dirty="0"/>
              <a:t> (IRR), es el porcentaje o tasa de rendimiento esperado de una inversión calculada a partir de los beneficios evaluados a través del tiempo. La tasa representa el porcentaje de ganancia del valor del dinero en el tiempo presente y se obtiene cuando el valor presente neto de la alternativa evaluada es Cero.</a:t>
            </a:r>
            <a:endParaRPr lang="es-MX" dirty="0"/>
          </a:p>
        </p:txBody>
      </p:sp>
      <p:pic>
        <p:nvPicPr>
          <p:cNvPr id="4" name="Imagen 3"/>
          <p:cNvPicPr>
            <a:picLocks noChangeAspect="1"/>
          </p:cNvPicPr>
          <p:nvPr/>
        </p:nvPicPr>
        <p:blipFill>
          <a:blip r:embed="rId3"/>
          <a:stretch>
            <a:fillRect/>
          </a:stretch>
        </p:blipFill>
        <p:spPr>
          <a:xfrm>
            <a:off x="0" y="0"/>
            <a:ext cx="3276600" cy="1400175"/>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10026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dirty="0"/>
              <a:t>Un mismo proyecto puede llegar a tener más de dos TIR, y ocurre cuando los escenarios y las variables cambian en el tiempo, para ello se utiliza el algoritmo de Mao, para encontrar la mejor TIR</a:t>
            </a:r>
            <a:r>
              <a:rPr lang="es-MX" dirty="0" smtClean="0"/>
              <a:t>.</a:t>
            </a:r>
          </a:p>
          <a:p>
            <a:pPr marL="0" indent="0" algn="just">
              <a:buNone/>
            </a:pPr>
            <a:endParaRPr lang="es-MX" dirty="0"/>
          </a:p>
          <a:p>
            <a:pPr marL="0" indent="0" algn="just">
              <a:buNone/>
            </a:pPr>
            <a:r>
              <a:rPr lang="es-MX" dirty="0"/>
              <a:t>Si la tasa mínima de rendimiento (TMAR) que se espera recibir del proyecto se fija en 10%, entonces la viabilidad del proyecto está sujeto a que sea superior a esta, si la TIR está por abajo de la TMAR se debe rechazar dicha alternativa porque no tiene la rentabilidad esperada, y si la TIR está por arriba de la TMAR se debe aceptar dicha alternativa porque si tiene la rentabilidad esperada o es superior. La TMAR se fija con respecto a la mejor tasa que tenga la mejor alternativa en el mercado.</a:t>
            </a:r>
          </a:p>
          <a:p>
            <a:pPr marL="0" indent="0" algn="just">
              <a:buNone/>
            </a:pPr>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160715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98678" y="1280160"/>
            <a:ext cx="10820400" cy="4024125"/>
          </a:xfrm>
        </p:spPr>
        <p:txBody>
          <a:bodyPr/>
          <a:lstStyle/>
          <a:p>
            <a:pPr marL="0" indent="0" algn="just">
              <a:buNone/>
            </a:pPr>
            <a:r>
              <a:rPr lang="es-MX" dirty="0"/>
              <a:t>La tasa interna de retorno modificada cuyo acrónimo es TIRM o por su término en inglés </a:t>
            </a:r>
            <a:r>
              <a:rPr lang="es-MX" dirty="0" err="1"/>
              <a:t>modified</a:t>
            </a:r>
            <a:r>
              <a:rPr lang="es-MX" dirty="0"/>
              <a:t> </a:t>
            </a:r>
            <a:r>
              <a:rPr lang="es-MX" dirty="0" err="1"/>
              <a:t>internal</a:t>
            </a:r>
            <a:r>
              <a:rPr lang="es-MX" dirty="0"/>
              <a:t> </a:t>
            </a:r>
            <a:r>
              <a:rPr lang="es-MX" dirty="0" err="1"/>
              <a:t>rate</a:t>
            </a:r>
            <a:r>
              <a:rPr lang="es-MX" dirty="0"/>
              <a:t> of </a:t>
            </a:r>
            <a:r>
              <a:rPr lang="es-MX" dirty="0" err="1"/>
              <a:t>return</a:t>
            </a:r>
            <a:r>
              <a:rPr lang="es-MX" dirty="0"/>
              <a:t> (MIRR), es la tasa de rendimiento interna de una inversión que se modifica para tener en cuenta la diferencia entre la tasa de reinversión y el rendimiento de la inversión.</a:t>
            </a:r>
          </a:p>
          <a:p>
            <a:pPr marL="0" indent="0" algn="just">
              <a:buNone/>
            </a:pPr>
            <a:endParaRPr lang="es-MX" dirty="0"/>
          </a:p>
        </p:txBody>
      </p:sp>
      <p:pic>
        <p:nvPicPr>
          <p:cNvPr id="6" name="Imagen 5"/>
          <p:cNvPicPr>
            <a:picLocks noChangeAspect="1"/>
          </p:cNvPicPr>
          <p:nvPr/>
        </p:nvPicPr>
        <p:blipFill>
          <a:blip r:embed="rId2"/>
          <a:stretch>
            <a:fillRect/>
          </a:stretch>
        </p:blipFill>
        <p:spPr>
          <a:xfrm>
            <a:off x="2955326" y="2510702"/>
            <a:ext cx="5483111" cy="4212069"/>
          </a:xfrm>
          <a:prstGeom prst="rect">
            <a:avLst/>
          </a:prstGeom>
        </p:spPr>
      </p:pic>
      <p:pic>
        <p:nvPicPr>
          <p:cNvPr id="7" name="Imagen 6"/>
          <p:cNvPicPr>
            <a:picLocks noChangeAspect="1"/>
          </p:cNvPicPr>
          <p:nvPr/>
        </p:nvPicPr>
        <p:blipFill>
          <a:blip r:embed="rId3"/>
          <a:stretch>
            <a:fillRect/>
          </a:stretch>
        </p:blipFill>
        <p:spPr>
          <a:xfrm>
            <a:off x="0" y="0"/>
            <a:ext cx="3276600" cy="1400175"/>
          </a:xfrm>
          <a:prstGeom prst="rect">
            <a:avLst/>
          </a:prstGeom>
        </p:spPr>
      </p:pic>
      <p:pic>
        <p:nvPicPr>
          <p:cNvPr id="8" name="Imagen 7"/>
          <p:cNvPicPr>
            <a:picLocks noChangeAspect="1"/>
          </p:cNvPicPr>
          <p:nvPr/>
        </p:nvPicPr>
        <p:blipFill>
          <a:blip r:embed="rId4"/>
          <a:stretch>
            <a:fillRect/>
          </a:stretch>
        </p:blipFill>
        <p:spPr>
          <a:xfrm>
            <a:off x="11254660" y="0"/>
            <a:ext cx="937340" cy="1343322"/>
          </a:xfrm>
          <a:prstGeom prst="rect">
            <a:avLst/>
          </a:prstGeom>
        </p:spPr>
      </p:pic>
      <p:pic>
        <p:nvPicPr>
          <p:cNvPr id="9" name="Imagen 8"/>
          <p:cNvPicPr>
            <a:picLocks noChangeAspect="1"/>
          </p:cNvPicPr>
          <p:nvPr/>
        </p:nvPicPr>
        <p:blipFill>
          <a:blip r:embed="rId5"/>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230502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870934"/>
            <a:ext cx="10820400" cy="4961385"/>
          </a:xfrm>
        </p:spPr>
        <p:txBody>
          <a:bodyPr/>
          <a:lstStyle/>
          <a:p>
            <a:endParaRPr lang="es-MX" dirty="0" smtClean="0"/>
          </a:p>
          <a:p>
            <a:pPr marL="0" indent="0" algn="just">
              <a:buNone/>
            </a:pPr>
            <a:r>
              <a:rPr lang="es-MX" dirty="0" smtClean="0"/>
              <a:t>El valor del dinero a través del tiempo</a:t>
            </a:r>
            <a:r>
              <a:rPr lang="es-MX" dirty="0"/>
              <a:t> juega un papel muy importante al momento de decidir, saber elegir la </a:t>
            </a:r>
            <a:r>
              <a:rPr lang="es-MX" dirty="0" smtClean="0"/>
              <a:t>mejor alternativa</a:t>
            </a:r>
            <a:r>
              <a:rPr lang="es-MX" dirty="0"/>
              <a:t> en términos </a:t>
            </a:r>
            <a:r>
              <a:rPr lang="es-MX" dirty="0" smtClean="0"/>
              <a:t>de rentabilidad económica y retorno de recuperación de la inversión son </a:t>
            </a:r>
            <a:r>
              <a:rPr lang="es-MX" dirty="0"/>
              <a:t>elementos inherentes para crecer </a:t>
            </a:r>
            <a:r>
              <a:rPr lang="es-MX" dirty="0" smtClean="0"/>
              <a:t>la capacidad instalada</a:t>
            </a:r>
            <a:r>
              <a:rPr lang="es-MX" dirty="0"/>
              <a:t> de la planta industrial, mejorar en términos </a:t>
            </a:r>
            <a:r>
              <a:rPr lang="es-MX" dirty="0" smtClean="0"/>
              <a:t>de eficiencia</a:t>
            </a:r>
            <a:r>
              <a:rPr lang="es-MX" dirty="0"/>
              <a:t> y tecnología el </a:t>
            </a:r>
            <a:r>
              <a:rPr lang="es-MX" dirty="0" smtClean="0"/>
              <a:t>proceso de transformación, diversificar productos</a:t>
            </a:r>
            <a:r>
              <a:rPr lang="es-MX" dirty="0"/>
              <a:t>, servicios y procesos, o simplemente </a:t>
            </a:r>
            <a:r>
              <a:rPr lang="es-MX" dirty="0" smtClean="0"/>
              <a:t>mantenerse en el mercado de manera competitiva, </a:t>
            </a:r>
            <a:r>
              <a:rPr lang="es-MX" dirty="0"/>
              <a:t>dentro </a:t>
            </a:r>
            <a:r>
              <a:rPr lang="es-MX" dirty="0" smtClean="0"/>
              <a:t>del plan estratégico del modelo de negocios.</a:t>
            </a:r>
            <a:endParaRPr lang="es-MX" dirty="0"/>
          </a:p>
          <a:p>
            <a:endParaRPr lang="es-MX" dirty="0"/>
          </a:p>
        </p:txBody>
      </p:sp>
      <p:pic>
        <p:nvPicPr>
          <p:cNvPr id="4" name="Imagen 3"/>
          <p:cNvPicPr>
            <a:picLocks noChangeAspect="1"/>
          </p:cNvPicPr>
          <p:nvPr/>
        </p:nvPicPr>
        <p:blipFill>
          <a:blip r:embed="rId2"/>
          <a:stretch>
            <a:fillRect/>
          </a:stretch>
        </p:blipFill>
        <p:spPr>
          <a:xfrm>
            <a:off x="6577363" y="3522728"/>
            <a:ext cx="4928837" cy="3231291"/>
          </a:xfrm>
          <a:prstGeom prst="rect">
            <a:avLst/>
          </a:prstGeom>
        </p:spPr>
      </p:pic>
      <p:pic>
        <p:nvPicPr>
          <p:cNvPr id="5" name="Imagen 4"/>
          <p:cNvPicPr>
            <a:picLocks noChangeAspect="1"/>
          </p:cNvPicPr>
          <p:nvPr/>
        </p:nvPicPr>
        <p:blipFill>
          <a:blip r:embed="rId3"/>
          <a:stretch>
            <a:fillRect/>
          </a:stretch>
        </p:blipFill>
        <p:spPr>
          <a:xfrm>
            <a:off x="0" y="0"/>
            <a:ext cx="3276600" cy="1400175"/>
          </a:xfrm>
          <a:prstGeom prst="rect">
            <a:avLst/>
          </a:prstGeom>
        </p:spPr>
      </p:pic>
      <p:pic>
        <p:nvPicPr>
          <p:cNvPr id="6" name="Imagen 5"/>
          <p:cNvPicPr>
            <a:picLocks noChangeAspect="1"/>
          </p:cNvPicPr>
          <p:nvPr/>
        </p:nvPicPr>
        <p:blipFill>
          <a:blip r:embed="rId4"/>
          <a:stretch>
            <a:fillRect/>
          </a:stretch>
        </p:blipFill>
        <p:spPr>
          <a:xfrm>
            <a:off x="11254660" y="0"/>
            <a:ext cx="937340" cy="1343322"/>
          </a:xfrm>
          <a:prstGeom prst="rect">
            <a:avLst/>
          </a:prstGeom>
        </p:spPr>
      </p:pic>
      <p:pic>
        <p:nvPicPr>
          <p:cNvPr id="7" name="Imagen 6"/>
          <p:cNvPicPr>
            <a:picLocks noChangeAspect="1"/>
          </p:cNvPicPr>
          <p:nvPr/>
        </p:nvPicPr>
        <p:blipFill>
          <a:blip r:embed="rId5"/>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2794357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dirty="0"/>
              <a:t>Se utiliza para evaluar la alternativa de una manera más conservadora o justa, porque da más certeza al evaluar el costo y la rentabilidad de un proyecto, al considerar el costo de capital como la tasa de reinversión para los flujos de efectivo positivos de una empresa y el costo de financiamiento como la tasa de descuento para los flujos de efectivo negativos de la empresa.</a:t>
            </a:r>
          </a:p>
          <a:p>
            <a:pPr algn="just"/>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263105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MX" dirty="0"/>
              <a:t>Si la tasa mínima de rendimiento (TMAR) es menor a la TIRM se rechaza, y si es mayor o igual a la TIRM se acepta la alternativa para ejecutar la inversión.</a:t>
            </a:r>
          </a:p>
          <a:p>
            <a:endParaRPr lang="es-MX" dirty="0"/>
          </a:p>
        </p:txBody>
      </p:sp>
      <p:pic>
        <p:nvPicPr>
          <p:cNvPr id="4" name="Imagen 3" descr="Descripción Gráfica de la Tasa Interna de Retorno Modificada. Fuente: Prop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530" y="2962141"/>
            <a:ext cx="6709893" cy="3631842"/>
          </a:xfrm>
          <a:prstGeom prst="rect">
            <a:avLst/>
          </a:prstGeom>
          <a:noFill/>
          <a:ln>
            <a:noFill/>
          </a:ln>
        </p:spPr>
      </p:pic>
      <p:pic>
        <p:nvPicPr>
          <p:cNvPr id="5" name="Imagen 4"/>
          <p:cNvPicPr>
            <a:picLocks noChangeAspect="1"/>
          </p:cNvPicPr>
          <p:nvPr/>
        </p:nvPicPr>
        <p:blipFill>
          <a:blip r:embed="rId3"/>
          <a:stretch>
            <a:fillRect/>
          </a:stretch>
        </p:blipFill>
        <p:spPr>
          <a:xfrm>
            <a:off x="0" y="0"/>
            <a:ext cx="3276600" cy="1400175"/>
          </a:xfrm>
          <a:prstGeom prst="rect">
            <a:avLst/>
          </a:prstGeom>
        </p:spPr>
      </p:pic>
      <p:pic>
        <p:nvPicPr>
          <p:cNvPr id="6" name="Imagen 5"/>
          <p:cNvPicPr>
            <a:picLocks noChangeAspect="1"/>
          </p:cNvPicPr>
          <p:nvPr/>
        </p:nvPicPr>
        <p:blipFill>
          <a:blip r:embed="rId4"/>
          <a:stretch>
            <a:fillRect/>
          </a:stretch>
        </p:blipFill>
        <p:spPr>
          <a:xfrm>
            <a:off x="11254660" y="0"/>
            <a:ext cx="937340" cy="1343322"/>
          </a:xfrm>
          <a:prstGeom prst="rect">
            <a:avLst/>
          </a:prstGeom>
        </p:spPr>
      </p:pic>
      <p:pic>
        <p:nvPicPr>
          <p:cNvPr id="7" name="Imagen 6"/>
          <p:cNvPicPr>
            <a:picLocks noChangeAspect="1"/>
          </p:cNvPicPr>
          <p:nvPr/>
        </p:nvPicPr>
        <p:blipFill>
          <a:blip r:embed="rId5"/>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2204419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254660" y="0"/>
            <a:ext cx="937340" cy="1343322"/>
          </a:xfrm>
          <a:prstGeom prst="rect">
            <a:avLst/>
          </a:prstGeom>
        </p:spPr>
      </p:pic>
      <p:sp>
        <p:nvSpPr>
          <p:cNvPr id="2" name="Título 1"/>
          <p:cNvSpPr>
            <a:spLocks noGrp="1"/>
          </p:cNvSpPr>
          <p:nvPr>
            <p:ph type="title"/>
          </p:nvPr>
        </p:nvSpPr>
        <p:spPr/>
        <p:txBody>
          <a:bodyPr>
            <a:normAutofit fontScale="90000"/>
          </a:bodyPr>
          <a:lstStyle/>
          <a:p>
            <a:r>
              <a:rPr lang="es-MX" b="1" dirty="0"/>
              <a:t>Periodo de recuperación (PR) y Periodo de recuperación descontado (PRD)</a:t>
            </a:r>
            <a:endParaRPr lang="es-MX" b="1" dirty="0"/>
          </a:p>
        </p:txBody>
      </p:sp>
      <p:sp>
        <p:nvSpPr>
          <p:cNvPr id="3" name="Marcador de contenido 2"/>
          <p:cNvSpPr>
            <a:spLocks noGrp="1"/>
          </p:cNvSpPr>
          <p:nvPr>
            <p:ph idx="1"/>
          </p:nvPr>
        </p:nvSpPr>
        <p:spPr/>
        <p:txBody>
          <a:bodyPr/>
          <a:lstStyle/>
          <a:p>
            <a:pPr marL="0" indent="0" algn="just">
              <a:buNone/>
            </a:pPr>
            <a:r>
              <a:rPr lang="es-MX" dirty="0"/>
              <a:t>El periodo de recuperación cuyo acrónimo es PR o por su término en inglés </a:t>
            </a:r>
            <a:r>
              <a:rPr lang="es-MX" dirty="0" err="1"/>
              <a:t>Payback</a:t>
            </a:r>
            <a:r>
              <a:rPr lang="es-MX" dirty="0"/>
              <a:t> </a:t>
            </a:r>
            <a:r>
              <a:rPr lang="es-MX" dirty="0" err="1"/>
              <a:t>period</a:t>
            </a:r>
            <a:r>
              <a:rPr lang="es-MX" dirty="0"/>
              <a:t> (</a:t>
            </a:r>
            <a:r>
              <a:rPr lang="es-MX" dirty="0" err="1"/>
              <a:t>Payback</a:t>
            </a:r>
            <a:r>
              <a:rPr lang="es-MX" dirty="0"/>
              <a:t>), es el tiempo que tarda el inversionista en recuperar el costo de capital invertido en una determinada alternativa a partir de los flujos de caja estimados (beneficios).</a:t>
            </a:r>
          </a:p>
          <a:p>
            <a:pPr marL="0" indent="0" algn="just">
              <a:buNone/>
            </a:pPr>
            <a:endParaRPr lang="es-MX" dirty="0" smtClean="0"/>
          </a:p>
          <a:p>
            <a:pPr marL="0" indent="0" algn="just">
              <a:buNone/>
            </a:pPr>
            <a:r>
              <a:rPr lang="es-MX" dirty="0"/>
              <a:t>El periodo de recuperación descontado es (PRD) o por su término en inglés </a:t>
            </a:r>
            <a:r>
              <a:rPr lang="es-MX" dirty="0" err="1"/>
              <a:t>discounted</a:t>
            </a:r>
            <a:r>
              <a:rPr lang="es-MX" dirty="0"/>
              <a:t> </a:t>
            </a:r>
            <a:r>
              <a:rPr lang="es-MX" dirty="0" err="1"/>
              <a:t>payback</a:t>
            </a:r>
            <a:r>
              <a:rPr lang="es-MX" dirty="0"/>
              <a:t> </a:t>
            </a:r>
            <a:r>
              <a:rPr lang="es-MX" dirty="0" err="1"/>
              <a:t>period</a:t>
            </a:r>
            <a:r>
              <a:rPr lang="es-MX" dirty="0"/>
              <a:t> (DPP) es el tiempo requerido para recuperar el costo de capital considerando los flujos de caja descontados, es decir que los flujos se someten a una disminución de valor en el tiempo al aplicar una tasa de descuento.</a:t>
            </a:r>
          </a:p>
          <a:p>
            <a:pPr marL="0" indent="0" algn="just">
              <a:buNone/>
            </a:pPr>
            <a:endParaRPr lang="es-MX" dirty="0"/>
          </a:p>
        </p:txBody>
      </p:sp>
      <p:pic>
        <p:nvPicPr>
          <p:cNvPr id="4" name="Imagen 3"/>
          <p:cNvPicPr>
            <a:picLocks noChangeAspect="1"/>
          </p:cNvPicPr>
          <p:nvPr/>
        </p:nvPicPr>
        <p:blipFill>
          <a:blip r:embed="rId3"/>
          <a:stretch>
            <a:fillRect/>
          </a:stretch>
        </p:blipFill>
        <p:spPr>
          <a:xfrm>
            <a:off x="0" y="0"/>
            <a:ext cx="3276600" cy="1400175"/>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387799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Descripción Gráfica del Periodo de Recuperación. Fuente: Propia"/>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26525" y="1511378"/>
            <a:ext cx="9703896" cy="4400025"/>
          </a:xfrm>
          <a:prstGeom prst="rect">
            <a:avLst/>
          </a:prstGeom>
          <a:noFill/>
          <a:ln>
            <a:noFill/>
          </a:ln>
        </p:spPr>
      </p:pic>
      <p:pic>
        <p:nvPicPr>
          <p:cNvPr id="5" name="Imagen 4"/>
          <p:cNvPicPr>
            <a:picLocks noChangeAspect="1"/>
          </p:cNvPicPr>
          <p:nvPr/>
        </p:nvPicPr>
        <p:blipFill>
          <a:blip r:embed="rId3"/>
          <a:stretch>
            <a:fillRect/>
          </a:stretch>
        </p:blipFill>
        <p:spPr>
          <a:xfrm>
            <a:off x="0" y="0"/>
            <a:ext cx="3276600" cy="1400175"/>
          </a:xfrm>
          <a:prstGeom prst="rect">
            <a:avLst/>
          </a:prstGeom>
        </p:spPr>
      </p:pic>
      <p:pic>
        <p:nvPicPr>
          <p:cNvPr id="6" name="Imagen 5"/>
          <p:cNvPicPr>
            <a:picLocks noChangeAspect="1"/>
          </p:cNvPicPr>
          <p:nvPr/>
        </p:nvPicPr>
        <p:blipFill>
          <a:blip r:embed="rId4"/>
          <a:stretch>
            <a:fillRect/>
          </a:stretch>
        </p:blipFill>
        <p:spPr>
          <a:xfrm>
            <a:off x="11254660" y="0"/>
            <a:ext cx="937340" cy="1343322"/>
          </a:xfrm>
          <a:prstGeom prst="rect">
            <a:avLst/>
          </a:prstGeom>
        </p:spPr>
      </p:pic>
      <p:pic>
        <p:nvPicPr>
          <p:cNvPr id="7" name="Imagen 6"/>
          <p:cNvPicPr>
            <a:picLocks noChangeAspect="1"/>
          </p:cNvPicPr>
          <p:nvPr/>
        </p:nvPicPr>
        <p:blipFill>
          <a:blip r:embed="rId5"/>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1904019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b="1" dirty="0"/>
              <a:t>Índice de Rentabilidad (IR) y Retorno sobre la inversión (ROI)</a:t>
            </a:r>
            <a:endParaRPr lang="es-MX" b="1" dirty="0"/>
          </a:p>
        </p:txBody>
      </p:sp>
      <p:sp>
        <p:nvSpPr>
          <p:cNvPr id="3" name="Marcador de contenido 2"/>
          <p:cNvSpPr>
            <a:spLocks noGrp="1"/>
          </p:cNvSpPr>
          <p:nvPr>
            <p:ph idx="1"/>
          </p:nvPr>
        </p:nvSpPr>
        <p:spPr/>
        <p:txBody>
          <a:bodyPr/>
          <a:lstStyle/>
          <a:p>
            <a:pPr marL="0" indent="0" algn="just">
              <a:buNone/>
            </a:pPr>
            <a:r>
              <a:rPr lang="es-MX" dirty="0"/>
              <a:t>El índice de rentabilidad cuyo acrónimo es IR o por su término en inglés </a:t>
            </a:r>
            <a:r>
              <a:rPr lang="es-MX" dirty="0" err="1"/>
              <a:t>profitability</a:t>
            </a:r>
            <a:r>
              <a:rPr lang="es-MX" dirty="0"/>
              <a:t> </a:t>
            </a:r>
            <a:r>
              <a:rPr lang="es-MX" dirty="0" err="1"/>
              <a:t>index</a:t>
            </a:r>
            <a:r>
              <a:rPr lang="es-MX" dirty="0"/>
              <a:t> (PI), o como </a:t>
            </a:r>
            <a:r>
              <a:rPr lang="es-MX" dirty="0" err="1"/>
              <a:t>profit</a:t>
            </a:r>
            <a:r>
              <a:rPr lang="es-MX" dirty="0"/>
              <a:t> </a:t>
            </a:r>
            <a:r>
              <a:rPr lang="es-MX" dirty="0" err="1"/>
              <a:t>investment</a:t>
            </a:r>
            <a:r>
              <a:rPr lang="es-MX" dirty="0"/>
              <a:t> ratio (PIR) y </a:t>
            </a:r>
            <a:r>
              <a:rPr lang="es-MX" dirty="0" err="1"/>
              <a:t>value</a:t>
            </a:r>
            <a:r>
              <a:rPr lang="es-MX" dirty="0"/>
              <a:t>  </a:t>
            </a:r>
            <a:r>
              <a:rPr lang="es-MX" dirty="0" err="1"/>
              <a:t>investment</a:t>
            </a:r>
            <a:r>
              <a:rPr lang="es-MX" dirty="0"/>
              <a:t> ratio (VIR), así mismo el índice de rentabilidad es similar a el Retorno sobre la inversión (ROI), excepto que el beneficio neto es descontado aplicando la tasa de interés</a:t>
            </a:r>
            <a:r>
              <a:rPr lang="es-MX" dirty="0" smtClean="0"/>
              <a:t>.</a:t>
            </a:r>
          </a:p>
          <a:p>
            <a:pPr marL="0" indent="0" algn="just">
              <a:buNone/>
            </a:pPr>
            <a:endParaRPr lang="es-MX" dirty="0"/>
          </a:p>
          <a:p>
            <a:pPr marL="0" indent="0" algn="just">
              <a:buNone/>
            </a:pPr>
            <a:r>
              <a:rPr lang="es-MX" dirty="0"/>
              <a:t>El índice de rentabilidad es un índice que representa la relación de los beneficios entre el costo aplicando una tasa de descuento a los flujos de caja, y tiene una alta relación con el concepto de rentabilidad (valor del beneficio entre costo V=B/C).</a:t>
            </a:r>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188020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390920"/>
            <a:ext cx="10820400" cy="5008071"/>
          </a:xfrm>
        </p:spPr>
        <p:txBody>
          <a:bodyPr/>
          <a:lstStyle/>
          <a:p>
            <a:pPr marL="0" indent="0" algn="just">
              <a:buNone/>
            </a:pPr>
            <a:r>
              <a:rPr lang="es-MX" dirty="0"/>
              <a:t>El Retorno sobre la inversión cuyo acrónimo es RSI o por su término en inglés </a:t>
            </a:r>
            <a:r>
              <a:rPr lang="es-MX" dirty="0" err="1"/>
              <a:t>return</a:t>
            </a:r>
            <a:r>
              <a:rPr lang="es-MX" dirty="0"/>
              <a:t> </a:t>
            </a:r>
            <a:r>
              <a:rPr lang="es-MX" dirty="0" err="1"/>
              <a:t>on</a:t>
            </a:r>
            <a:r>
              <a:rPr lang="es-MX" dirty="0"/>
              <a:t> </a:t>
            </a:r>
            <a:r>
              <a:rPr lang="es-MX" dirty="0" err="1"/>
              <a:t>investment</a:t>
            </a:r>
            <a:r>
              <a:rPr lang="es-MX" dirty="0"/>
              <a:t> (ROI), es una razón financiera que determina los beneficios netos obtenidos después de pagar y/o recuperar el costo de capital, dividido entre el costo de capital que fueron necesarios para generarlos</a:t>
            </a:r>
            <a:r>
              <a:rPr lang="es-MX" dirty="0" smtClean="0"/>
              <a:t>.</a:t>
            </a:r>
          </a:p>
          <a:p>
            <a:pPr marL="0" indent="0" algn="just">
              <a:buNone/>
            </a:pPr>
            <a:endParaRPr lang="es-MX" dirty="0"/>
          </a:p>
          <a:p>
            <a:pPr marL="0" indent="0" algn="just">
              <a:buNone/>
            </a:pPr>
            <a:r>
              <a:rPr lang="es-MX" dirty="0"/>
              <a:t>El ROI puede evaluarse de manera directa o aplicando una tasa de descuento para hacerlo más justo o conservador con respecto a la pérdida de valor del dinero a través del tiempo</a:t>
            </a:r>
            <a:r>
              <a:rPr lang="es-MX" dirty="0" smtClean="0"/>
              <a:t>.</a:t>
            </a:r>
          </a:p>
          <a:p>
            <a:pPr marL="0" indent="0" algn="just">
              <a:buNone/>
            </a:pPr>
            <a:endParaRPr lang="es-MX" dirty="0" smtClean="0"/>
          </a:p>
          <a:p>
            <a:pPr marL="0" indent="0" algn="just">
              <a:buNone/>
            </a:pPr>
            <a:r>
              <a:rPr lang="es-MX" dirty="0"/>
              <a:t>El retorno sobre la inversión se utiliza para evaluar la eficiencia de una inversión o para comparar la eficiencia entre diferentes alternativas de inversión, básicamente sirve medir las ganancias netas de la alternativa entre el costo de capital.</a:t>
            </a:r>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355869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3276600" cy="1400175"/>
          </a:xfrm>
          <a:prstGeom prst="rect">
            <a:avLst/>
          </a:prstGeom>
        </p:spPr>
      </p:pic>
      <p:pic>
        <p:nvPicPr>
          <p:cNvPr id="4" name="Marcador de contenido 3" descr="Descripción Gráfica del Indice de Rentabilidad y Retorno sobre la inversión. Fuente: Propia"/>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15168" y="725733"/>
            <a:ext cx="7861635" cy="5790977"/>
          </a:xfrm>
          <a:prstGeom prst="rect">
            <a:avLst/>
          </a:prstGeom>
          <a:noFill/>
          <a:ln>
            <a:noFill/>
          </a:ln>
        </p:spPr>
      </p:pic>
      <p:pic>
        <p:nvPicPr>
          <p:cNvPr id="6" name="Imagen 5"/>
          <p:cNvPicPr>
            <a:picLocks noChangeAspect="1"/>
          </p:cNvPicPr>
          <p:nvPr/>
        </p:nvPicPr>
        <p:blipFill>
          <a:blip r:embed="rId4"/>
          <a:stretch>
            <a:fillRect/>
          </a:stretch>
        </p:blipFill>
        <p:spPr>
          <a:xfrm>
            <a:off x="11254660" y="0"/>
            <a:ext cx="937340" cy="1343322"/>
          </a:xfrm>
          <a:prstGeom prst="rect">
            <a:avLst/>
          </a:prstGeom>
        </p:spPr>
      </p:pic>
      <p:pic>
        <p:nvPicPr>
          <p:cNvPr id="7" name="Imagen 6"/>
          <p:cNvPicPr>
            <a:picLocks noChangeAspect="1"/>
          </p:cNvPicPr>
          <p:nvPr/>
        </p:nvPicPr>
        <p:blipFill>
          <a:blip r:embed="rId5"/>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3130938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254660" y="0"/>
            <a:ext cx="937340" cy="1343322"/>
          </a:xfrm>
          <a:prstGeom prst="rect">
            <a:avLst/>
          </a:prstGeom>
        </p:spPr>
      </p:pic>
      <p:sp>
        <p:nvSpPr>
          <p:cNvPr id="2" name="Título 1"/>
          <p:cNvSpPr>
            <a:spLocks noGrp="1"/>
          </p:cNvSpPr>
          <p:nvPr>
            <p:ph type="title"/>
          </p:nvPr>
        </p:nvSpPr>
        <p:spPr/>
        <p:txBody>
          <a:bodyPr/>
          <a:lstStyle/>
          <a:p>
            <a:r>
              <a:rPr lang="es-MX" b="1" dirty="0"/>
              <a:t>Costo promedio ponderado del capital (CPPC)</a:t>
            </a:r>
            <a:endParaRPr lang="es-MX" b="1" dirty="0"/>
          </a:p>
        </p:txBody>
      </p:sp>
      <p:sp>
        <p:nvSpPr>
          <p:cNvPr id="3" name="Marcador de contenido 2"/>
          <p:cNvSpPr>
            <a:spLocks noGrp="1"/>
          </p:cNvSpPr>
          <p:nvPr>
            <p:ph idx="1"/>
          </p:nvPr>
        </p:nvSpPr>
        <p:spPr/>
        <p:txBody>
          <a:bodyPr/>
          <a:lstStyle/>
          <a:p>
            <a:pPr marL="0" indent="0" algn="just">
              <a:buNone/>
            </a:pPr>
            <a:r>
              <a:rPr lang="es-MX" dirty="0"/>
              <a:t>El costo promedio ponderado del capital cuyo acrónimo es CPPC o por su término en inglés </a:t>
            </a:r>
            <a:r>
              <a:rPr lang="es-MX" dirty="0" err="1"/>
              <a:t>weighted</a:t>
            </a:r>
            <a:r>
              <a:rPr lang="es-MX" dirty="0"/>
              <a:t> </a:t>
            </a:r>
            <a:r>
              <a:rPr lang="es-MX" dirty="0" err="1"/>
              <a:t>averange</a:t>
            </a:r>
            <a:r>
              <a:rPr lang="es-MX" dirty="0"/>
              <a:t> </a:t>
            </a:r>
            <a:r>
              <a:rPr lang="es-MX" dirty="0" err="1"/>
              <a:t>cost</a:t>
            </a:r>
            <a:r>
              <a:rPr lang="es-MX" dirty="0"/>
              <a:t> of capital (WACC), es la tasa de descuento que se utiliza para descontar los flujos futuros al momento de evaluar un proyecto de inversión o un gasto de capital</a:t>
            </a:r>
            <a:r>
              <a:rPr lang="es-MX" dirty="0" smtClean="0"/>
              <a:t>.</a:t>
            </a:r>
          </a:p>
          <a:p>
            <a:pPr marL="0" indent="0" algn="just">
              <a:buNone/>
            </a:pPr>
            <a:endParaRPr lang="es-MX" dirty="0"/>
          </a:p>
          <a:p>
            <a:pPr marL="0" indent="0" algn="just">
              <a:buNone/>
            </a:pPr>
            <a:r>
              <a:rPr lang="es-MX" dirty="0"/>
              <a:t>Las variables e índices que intervienen están relacionados con el comportamiento financiero de las tasas de financiamiento, de deuda, y de riesgo asociado al mercado, al país y propios de la compañía, para dar un enfoque justo, global e integral al accionista y/o decisor.</a:t>
            </a:r>
            <a:endParaRPr lang="es-MX" dirty="0"/>
          </a:p>
        </p:txBody>
      </p:sp>
      <p:pic>
        <p:nvPicPr>
          <p:cNvPr id="4" name="Imagen 3"/>
          <p:cNvPicPr>
            <a:picLocks noChangeAspect="1"/>
          </p:cNvPicPr>
          <p:nvPr/>
        </p:nvPicPr>
        <p:blipFill>
          <a:blip r:embed="rId3"/>
          <a:stretch>
            <a:fillRect/>
          </a:stretch>
        </p:blipFill>
        <p:spPr>
          <a:xfrm>
            <a:off x="0" y="0"/>
            <a:ext cx="3276600" cy="1400175"/>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49767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3276600" cy="1400175"/>
          </a:xfrm>
          <a:prstGeom prst="rect">
            <a:avLst/>
          </a:prstGeom>
        </p:spPr>
      </p:pic>
      <p:pic>
        <p:nvPicPr>
          <p:cNvPr id="4" name="Marcador de contenido 3" descr="Descripción gráfica del Costo promedio ponderado del capital. Fuente: Propia"/>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96225" y="837127"/>
            <a:ext cx="8268237" cy="5666704"/>
          </a:xfrm>
          <a:prstGeom prst="rect">
            <a:avLst/>
          </a:prstGeom>
          <a:noFill/>
          <a:ln>
            <a:noFill/>
          </a:ln>
        </p:spPr>
      </p:pic>
      <p:pic>
        <p:nvPicPr>
          <p:cNvPr id="6" name="Imagen 5"/>
          <p:cNvPicPr>
            <a:picLocks noChangeAspect="1"/>
          </p:cNvPicPr>
          <p:nvPr/>
        </p:nvPicPr>
        <p:blipFill>
          <a:blip r:embed="rId4"/>
          <a:stretch>
            <a:fillRect/>
          </a:stretch>
        </p:blipFill>
        <p:spPr>
          <a:xfrm>
            <a:off x="11254660" y="0"/>
            <a:ext cx="937340" cy="1343322"/>
          </a:xfrm>
          <a:prstGeom prst="rect">
            <a:avLst/>
          </a:prstGeom>
        </p:spPr>
      </p:pic>
      <p:pic>
        <p:nvPicPr>
          <p:cNvPr id="7" name="Imagen 6"/>
          <p:cNvPicPr>
            <a:picLocks noChangeAspect="1"/>
          </p:cNvPicPr>
          <p:nvPr/>
        </p:nvPicPr>
        <p:blipFill>
          <a:blip r:embed="rId5"/>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205015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dirty="0"/>
              <a:t>Las </a:t>
            </a:r>
            <a:r>
              <a:rPr lang="es-MX" dirty="0" smtClean="0"/>
              <a:t>decisiones son </a:t>
            </a:r>
            <a:r>
              <a:rPr lang="es-MX" dirty="0"/>
              <a:t>la selección de alternativas, y su resultado puede ser una utilidad (bueno) o una perdida (malo), es por ello que asociamos a los resultados obtenidos con las buenas o malas decisiones, pero en realidad los resultados son consecuencia </a:t>
            </a:r>
            <a:r>
              <a:rPr lang="es-MX" dirty="0" smtClean="0"/>
              <a:t>del “proceso de decisión” que </a:t>
            </a:r>
            <a:r>
              <a:rPr lang="es-MX" dirty="0"/>
              <a:t>elaboró </a:t>
            </a:r>
            <a:r>
              <a:rPr lang="es-MX" dirty="0" smtClean="0"/>
              <a:t>el  analista </a:t>
            </a:r>
            <a:r>
              <a:rPr lang="es-MX" dirty="0"/>
              <a:t>de decisiones, y del nivel de preparación y uso de herramientas sofisticadas para modelar y evaluar la situación real actual o futura</a:t>
            </a:r>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46859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dirty="0" smtClean="0"/>
              <a:t>El proceso de decisión puede </a:t>
            </a:r>
            <a:r>
              <a:rPr lang="es-MX" dirty="0"/>
              <a:t>ser fácil o complejo, dependiendo de la evolución de las circunstancias de la situación evaluada en el tiempo, de </a:t>
            </a:r>
            <a:r>
              <a:rPr lang="es-MX" dirty="0" smtClean="0"/>
              <a:t>las variables iniciales </a:t>
            </a:r>
            <a:r>
              <a:rPr lang="es-MX" dirty="0"/>
              <a:t>y/o de las variables que se agreguen a través del tiempo que se desean involucrar en el modelo de decisión, y estas variables se deben medir en función de </a:t>
            </a:r>
            <a:r>
              <a:rPr lang="es-MX" dirty="0" smtClean="0"/>
              <a:t>la incertidumbre que </a:t>
            </a:r>
            <a:r>
              <a:rPr lang="es-MX" dirty="0"/>
              <a:t>tengan los eventos inciertos que afecta a </a:t>
            </a:r>
            <a:r>
              <a:rPr lang="es-MX" dirty="0" smtClean="0"/>
              <a:t>las variables. La incertidumbre se </a:t>
            </a:r>
            <a:r>
              <a:rPr lang="es-MX" dirty="0"/>
              <a:t>describe a partir de la asignación de probabilidad en los sucesos, bajo la propiedad </a:t>
            </a:r>
            <a:r>
              <a:rPr lang="es-MX" dirty="0" smtClean="0"/>
              <a:t>de mutuamente excluyentes y colectivamente exhaustivos.</a:t>
            </a:r>
            <a:endParaRPr lang="es-MX" dirty="0"/>
          </a:p>
          <a:p>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374699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dirty="0"/>
              <a:t>A mayor información disponible y claridad en las variables que afectan al sistema, se mejora </a:t>
            </a:r>
            <a:r>
              <a:rPr lang="es-MX" dirty="0" smtClean="0"/>
              <a:t>el proceso de decisión y </a:t>
            </a:r>
            <a:r>
              <a:rPr lang="es-MX" dirty="0"/>
              <a:t>se identifican mejor las consecuencias de la decisión, que se traduce en una </a:t>
            </a:r>
            <a:r>
              <a:rPr lang="es-MX" dirty="0" smtClean="0"/>
              <a:t>mejor estimación del resultado, ya </a:t>
            </a:r>
            <a:r>
              <a:rPr lang="es-MX" dirty="0"/>
              <a:t>sea "bueno o malo", la calidad en la información es necesaria para tomar la decisión correcta que tenga mayor rentabilidad y/o </a:t>
            </a:r>
            <a:r>
              <a:rPr lang="es-MX" dirty="0" smtClean="0"/>
              <a:t>menor riesgo</a:t>
            </a:r>
            <a:r>
              <a:rPr lang="es-MX" dirty="0"/>
              <a:t> asociado a ella</a:t>
            </a:r>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168573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7012" y="1743799"/>
            <a:ext cx="10820400" cy="4024125"/>
          </a:xfrm>
        </p:spPr>
        <p:txBody>
          <a:bodyPr>
            <a:normAutofit/>
          </a:bodyPr>
          <a:lstStyle/>
          <a:p>
            <a:pPr marL="0" indent="0" algn="just">
              <a:buNone/>
            </a:pPr>
            <a:r>
              <a:rPr lang="es-MX" dirty="0" smtClean="0"/>
              <a:t>Análisis de Decisiones (por </a:t>
            </a:r>
            <a:r>
              <a:rPr lang="es-MX" dirty="0"/>
              <a:t>su acrónimo en </a:t>
            </a:r>
            <a:r>
              <a:rPr lang="es-MX" dirty="0" smtClean="0"/>
              <a:t>ingles </a:t>
            </a:r>
            <a:r>
              <a:rPr lang="es-MX" dirty="0" err="1" smtClean="0"/>
              <a:t>Decision</a:t>
            </a:r>
            <a:r>
              <a:rPr lang="es-MX" dirty="0" smtClean="0"/>
              <a:t> </a:t>
            </a:r>
            <a:r>
              <a:rPr lang="es-MX" dirty="0" err="1" smtClean="0"/>
              <a:t>Analysis</a:t>
            </a:r>
            <a:r>
              <a:rPr lang="es-MX" dirty="0" smtClean="0"/>
              <a:t> DA</a:t>
            </a:r>
            <a:r>
              <a:rPr lang="es-MX" dirty="0"/>
              <a:t>) es la disciplina que mejor ayuda a integrar, estimar y evaluar porque está basada en una metodología formal y rigurosa, que incluye filosofía, teoría, procedimientos, métodos, y herramientas.</a:t>
            </a:r>
          </a:p>
          <a:p>
            <a:pPr algn="just"/>
            <a:endParaRPr lang="es-MX" dirty="0" smtClean="0"/>
          </a:p>
          <a:p>
            <a:pPr marL="0" indent="0" algn="just">
              <a:buNone/>
            </a:pPr>
            <a:r>
              <a:rPr lang="es-MX" dirty="0" smtClean="0"/>
              <a:t>El </a:t>
            </a:r>
            <a:r>
              <a:rPr lang="es-MX" dirty="0"/>
              <a:t>Análisis </a:t>
            </a:r>
            <a:r>
              <a:rPr lang="es-MX" dirty="0" smtClean="0"/>
              <a:t>de presupuesto de capital toma </a:t>
            </a:r>
            <a:r>
              <a:rPr lang="es-MX" dirty="0"/>
              <a:t>importancia porque las grandes corporaciones principalmente analizan y toman decisiones para realizar inversiones de capital (</a:t>
            </a:r>
            <a:r>
              <a:rPr lang="es-MX" dirty="0" err="1"/>
              <a:t>Capex</a:t>
            </a:r>
            <a:r>
              <a:rPr lang="es-MX" dirty="0"/>
              <a:t>), y las priorizan dependiendo del flujo de capital disponible y/o de </a:t>
            </a:r>
            <a:r>
              <a:rPr lang="es-MX" dirty="0" smtClean="0"/>
              <a:t>la creación de valor que </a:t>
            </a:r>
            <a:r>
              <a:rPr lang="es-MX" dirty="0"/>
              <a:t>generen a través del tiempo.</a:t>
            </a:r>
          </a:p>
          <a:p>
            <a:pPr algn="just"/>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290992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dirty="0"/>
              <a:t>Existen diversas técnicas para medir el desempeño económico y financiero de proyectos de inversión y/o evaluar alternativas de decisión que involucra presupuesto de capital, para distinguir la rentabilidad entre las opciones y/o alternativas, es necesario estimar indicadores económicos y financieros que determinan el valor intrínseco que se crea con la alternativa.</a:t>
            </a:r>
          </a:p>
          <a:p>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149470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dirty="0"/>
              <a:t>L</a:t>
            </a:r>
            <a:r>
              <a:rPr lang="es-MX" dirty="0" smtClean="0"/>
              <a:t>as </a:t>
            </a:r>
            <a:r>
              <a:rPr lang="es-MX" dirty="0"/>
              <a:t>grandes corporaciones confían en las técnicas de valor presente neto (VPN), periodo de recuperación (PR) por su mayor frecuencia de uso, otro hallazgo es el uso de tasas de descuento "pre-establecidas" para evaluar de igual manera los proyectos de toda la compañía en lugar de una tasa de descuento específica diferente para cada proyecto dependiendo de su naturaleza.</a:t>
            </a:r>
          </a:p>
          <a:p>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372550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MX" dirty="0"/>
              <a:t>Los directores financieros, siempre o casi siempre usan por igual la Tasa interna de Retorno (% TIR) y el valor Presente Neto (VPN) porque son equivalentes, seguidas de tasa crítica </a:t>
            </a:r>
            <a:r>
              <a:rPr lang="es-MX" dirty="0" err="1"/>
              <a:t>ó</a:t>
            </a:r>
            <a:r>
              <a:rPr lang="es-MX" dirty="0"/>
              <a:t> mínima de rendimiento (TMAR) y periodo de recuperación (</a:t>
            </a:r>
            <a:r>
              <a:rPr lang="es-MX" dirty="0" err="1"/>
              <a:t>PayBack</a:t>
            </a:r>
            <a:r>
              <a:rPr lang="es-MX" dirty="0"/>
              <a:t>).  La mitad de los directores realizan análisis de sensibilidad seguido de análisis de razón de precios y ganancias, periodo de recuperación descontado, otras más como son opciones reales y tasa de rendimiento contable. Finalmente muy pocos directores se apoyan y/o utilizan análisis o técnicas de simulación con evaluación del riesgo, índice de rentabilidad y el valor presente ajustado que incluye el efecto del costo de los intereses del financiamiento.</a:t>
            </a:r>
            <a:endParaRPr lang="es-MX" dirty="0"/>
          </a:p>
        </p:txBody>
      </p:sp>
      <p:pic>
        <p:nvPicPr>
          <p:cNvPr id="4" name="Imagen 3"/>
          <p:cNvPicPr>
            <a:picLocks noChangeAspect="1"/>
          </p:cNvPicPr>
          <p:nvPr/>
        </p:nvPicPr>
        <p:blipFill>
          <a:blip r:embed="rId2"/>
          <a:stretch>
            <a:fillRect/>
          </a:stretch>
        </p:blipFill>
        <p:spPr>
          <a:xfrm>
            <a:off x="0" y="0"/>
            <a:ext cx="3276600" cy="1400175"/>
          </a:xfrm>
          <a:prstGeom prst="rect">
            <a:avLst/>
          </a:prstGeom>
        </p:spPr>
      </p:pic>
      <p:pic>
        <p:nvPicPr>
          <p:cNvPr id="5" name="Imagen 4"/>
          <p:cNvPicPr>
            <a:picLocks noChangeAspect="1"/>
          </p:cNvPicPr>
          <p:nvPr/>
        </p:nvPicPr>
        <p:blipFill>
          <a:blip r:embed="rId3"/>
          <a:stretch>
            <a:fillRect/>
          </a:stretch>
        </p:blipFill>
        <p:spPr>
          <a:xfrm>
            <a:off x="11254660" y="0"/>
            <a:ext cx="937340" cy="1343322"/>
          </a:xfrm>
          <a:prstGeom prst="rect">
            <a:avLst/>
          </a:prstGeom>
        </p:spPr>
      </p:pic>
      <p:pic>
        <p:nvPicPr>
          <p:cNvPr id="6" name="Imagen 5"/>
          <p:cNvPicPr>
            <a:picLocks noChangeAspect="1"/>
          </p:cNvPicPr>
          <p:nvPr/>
        </p:nvPicPr>
        <p:blipFill>
          <a:blip r:embed="rId4"/>
          <a:stretch>
            <a:fillRect/>
          </a:stretch>
        </p:blipFill>
        <p:spPr>
          <a:xfrm>
            <a:off x="11272837" y="5930263"/>
            <a:ext cx="919163" cy="919163"/>
          </a:xfrm>
          <a:prstGeom prst="rect">
            <a:avLst/>
          </a:prstGeom>
        </p:spPr>
      </p:pic>
    </p:spTree>
    <p:extLst>
      <p:ext uri="{BB962C8B-B14F-4D97-AF65-F5344CB8AC3E}">
        <p14:creationId xmlns:p14="http://schemas.microsoft.com/office/powerpoint/2010/main" val="471905148"/>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Estela de condensación</Template>
  <TotalTime>181</TotalTime>
  <Words>1230</Words>
  <Application>Microsoft Office PowerPoint</Application>
  <PresentationFormat>Panorámica</PresentationFormat>
  <Paragraphs>50</Paragraphs>
  <Slides>28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28</vt:i4>
      </vt:variant>
    </vt:vector>
  </HeadingPairs>
  <TitlesOfParts>
    <vt:vector size="31" baseType="lpstr">
      <vt:lpstr>Arial</vt:lpstr>
      <vt:lpstr>Century Gothic</vt:lpstr>
      <vt:lpstr>Estela de condensación</vt:lpstr>
      <vt:lpstr>TECNICAS DE EVALUACION DE PRESUPUESTO DE CAPITAL PARA LA TOMA DE DECISIONES DE INVERSION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PRESUPUESTO DE CAPITAL</vt:lpstr>
      <vt:lpstr>Presentación de PowerPoint</vt:lpstr>
      <vt:lpstr>Valor Presente (VP) y Valor presente neto (VPN)</vt:lpstr>
      <vt:lpstr>Presentación de PowerPoint</vt:lpstr>
      <vt:lpstr>Tasa interna de retorno (TIR) y Tasa interna de retorno modificada (TIRM)</vt:lpstr>
      <vt:lpstr>Presentación de PowerPoint</vt:lpstr>
      <vt:lpstr>Presentación de PowerPoint</vt:lpstr>
      <vt:lpstr>Presentación de PowerPoint</vt:lpstr>
      <vt:lpstr>Presentación de PowerPoint</vt:lpstr>
      <vt:lpstr>Periodo de recuperación (PR) y Periodo de recuperación descontado (PRD)</vt:lpstr>
      <vt:lpstr>Presentación de PowerPoint</vt:lpstr>
      <vt:lpstr>Índice de Rentabilidad (IR) y Retorno sobre la inversión (ROI)</vt:lpstr>
      <vt:lpstr>Presentación de PowerPoint</vt:lpstr>
      <vt:lpstr>Presentación de PowerPoint</vt:lpstr>
      <vt:lpstr>Costo promedio ponderado del capital (CPPC)</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CIIE</dc:creator>
  <cp:lastModifiedBy>CIIE</cp:lastModifiedBy>
  <cp:revision>11</cp:revision>
  <dcterms:created xsi:type="dcterms:W3CDTF">2025-03-14T01:00:27Z</dcterms:created>
  <dcterms:modified xsi:type="dcterms:W3CDTF">2025-03-14T04:01:48Z</dcterms:modified>
</cp:coreProperties>
</file>