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72" r:id="rId3"/>
    <p:sldId id="271" r:id="rId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015"/>
    <p:restoredTop sz="92231"/>
  </p:normalViewPr>
  <p:slideViewPr>
    <p:cSldViewPr snapToGrid="0" snapToObjects="1">
      <p:cViewPr varScale="1">
        <p:scale>
          <a:sx n="70" d="100"/>
          <a:sy n="70" d="100"/>
        </p:scale>
        <p:origin x="13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13404C-F63F-4A43-8E10-F3D0C3529B9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A02B8AF2-DB3B-5B4A-B353-46A2058C7024}">
      <dgm:prSet/>
      <dgm:spPr/>
      <dgm:t>
        <a:bodyPr/>
        <a:lstStyle/>
        <a:p>
          <a:pPr algn="just"/>
          <a:r>
            <a:rPr lang="es-ES" b="0" i="0" dirty="0" smtClean="0"/>
            <a:t>Evaluación Final de la unidad: Identifica los determinantes internos y externos del comportamiento del consumidor  </a:t>
          </a:r>
          <a:endParaRPr lang="es-ES" dirty="0"/>
        </a:p>
      </dgm:t>
    </dgm:pt>
    <dgm:pt modelId="{85D1013C-801E-7A49-8A3E-1BEABF81FE0E}" type="parTrans" cxnId="{0A63D252-AA62-B348-A3D7-69D4A62CE640}">
      <dgm:prSet/>
      <dgm:spPr/>
      <dgm:t>
        <a:bodyPr/>
        <a:lstStyle/>
        <a:p>
          <a:endParaRPr lang="es-ES"/>
        </a:p>
      </dgm:t>
    </dgm:pt>
    <dgm:pt modelId="{A7C9EA03-DD78-E943-B252-497A2F1D1A9D}" type="sibTrans" cxnId="{0A63D252-AA62-B348-A3D7-69D4A62CE640}">
      <dgm:prSet/>
      <dgm:spPr/>
      <dgm:t>
        <a:bodyPr/>
        <a:lstStyle/>
        <a:p>
          <a:endParaRPr lang="es-ES"/>
        </a:p>
      </dgm:t>
    </dgm:pt>
    <dgm:pt modelId="{2B361A27-23CF-CB44-BAA3-BBEB6BDEF1DD}" type="pres">
      <dgm:prSet presAssocID="{E213404C-F63F-4A43-8E10-F3D0C3529B9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21675884-B87D-104C-BED7-E29AFAF498D6}" type="pres">
      <dgm:prSet presAssocID="{A02B8AF2-DB3B-5B4A-B353-46A2058C7024}" presName="parentText" presStyleLbl="node1" presStyleIdx="0" presStyleCnt="1" custLinFactNeighborX="-40381" custLinFactNeighborY="1190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8D83241D-5DED-3447-9989-872B1C8DAB15}" type="presOf" srcId="{A02B8AF2-DB3B-5B4A-B353-46A2058C7024}" destId="{21675884-B87D-104C-BED7-E29AFAF498D6}" srcOrd="0" destOrd="0" presId="urn:microsoft.com/office/officeart/2005/8/layout/vList2"/>
    <dgm:cxn modelId="{0A63D252-AA62-B348-A3D7-69D4A62CE640}" srcId="{E213404C-F63F-4A43-8E10-F3D0C3529B95}" destId="{A02B8AF2-DB3B-5B4A-B353-46A2058C7024}" srcOrd="0" destOrd="0" parTransId="{85D1013C-801E-7A49-8A3E-1BEABF81FE0E}" sibTransId="{A7C9EA03-DD78-E943-B252-497A2F1D1A9D}"/>
    <dgm:cxn modelId="{09853BAB-CA28-E846-B0AF-46CEBA44B8EA}" type="presOf" srcId="{E213404C-F63F-4A43-8E10-F3D0C3529B95}" destId="{2B361A27-23CF-CB44-BAA3-BBEB6BDEF1DD}" srcOrd="0" destOrd="0" presId="urn:microsoft.com/office/officeart/2005/8/layout/vList2"/>
    <dgm:cxn modelId="{EA6ED1D2-80DA-9B45-A504-099A17759794}" type="presParOf" srcId="{2B361A27-23CF-CB44-BAA3-BBEB6BDEF1DD}" destId="{21675884-B87D-104C-BED7-E29AFAF498D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675884-B87D-104C-BED7-E29AFAF498D6}">
      <dsp:nvSpPr>
        <dsp:cNvPr id="0" name=""/>
        <dsp:cNvSpPr/>
      </dsp:nvSpPr>
      <dsp:spPr>
        <a:xfrm>
          <a:off x="0" y="7873"/>
          <a:ext cx="10822674" cy="1737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just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300" b="0" i="0" kern="1200" dirty="0" smtClean="0"/>
            <a:t>Evaluación Final de la unidad: Identifica los determinantes internos y externos del comportamiento del consumidor  </a:t>
          </a:r>
          <a:endParaRPr lang="es-ES" sz="3300" kern="1200" dirty="0"/>
        </a:p>
      </dsp:txBody>
      <dsp:txXfrm>
        <a:off x="84815" y="92688"/>
        <a:ext cx="10653044" cy="15678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Google Shape;219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3" name="Google Shape;213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3"/>
          <p:cNvPicPr preferRelativeResize="0"/>
          <p:nvPr/>
        </p:nvPicPr>
        <p:blipFill rotWithShape="1">
          <a:blip r:embed="rId3">
            <a:alphaModFix/>
          </a:blip>
          <a:srcRect r="11578"/>
          <a:stretch/>
        </p:blipFill>
        <p:spPr>
          <a:xfrm>
            <a:off x="598703" y="198697"/>
            <a:ext cx="10386958" cy="1290348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06338" y="1538856"/>
            <a:ext cx="9779323" cy="4971156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3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91" name="Google Shape;91;p13"/>
          <p:cNvSpPr txBox="1"/>
          <p:nvPr/>
        </p:nvSpPr>
        <p:spPr>
          <a:xfrm>
            <a:off x="2744084" y="5224620"/>
            <a:ext cx="7587460" cy="769441"/>
          </a:xfrm>
          <a:prstGeom prst="rect">
            <a:avLst/>
          </a:prstGeom>
          <a:solidFill>
            <a:srgbClr val="002060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UNIDAD 2: </a:t>
            </a:r>
            <a:r>
              <a:rPr lang="es-MX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Determinantes Internos y Externos del Comportamiento del Consumidor tradicional</a:t>
            </a:r>
            <a:endParaRPr/>
          </a:p>
        </p:txBody>
      </p:sp>
      <p:sp>
        <p:nvSpPr>
          <p:cNvPr id="92" name="Google Shape;92;p13"/>
          <p:cNvSpPr txBox="1"/>
          <p:nvPr/>
        </p:nvSpPr>
        <p:spPr>
          <a:xfrm>
            <a:off x="8842547" y="6140680"/>
            <a:ext cx="179164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Noviembre</a:t>
            </a:r>
            <a:r>
              <a:rPr lang="es-MX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MX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2024</a:t>
            </a:r>
            <a:endParaRPr dirty="0"/>
          </a:p>
        </p:txBody>
      </p:sp>
      <p:pic>
        <p:nvPicPr>
          <p:cNvPr id="93" name="Google Shape;93;p13"/>
          <p:cNvPicPr preferRelativeResize="0"/>
          <p:nvPr/>
        </p:nvPicPr>
        <p:blipFill rotWithShape="1">
          <a:blip r:embed="rId5">
            <a:alphaModFix/>
          </a:blip>
          <a:srcRect l="77378" t="11096" b="9960"/>
          <a:stretch/>
        </p:blipFill>
        <p:spPr>
          <a:xfrm>
            <a:off x="1600670" y="5768381"/>
            <a:ext cx="1913890" cy="933450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3"/>
          <p:cNvSpPr txBox="1"/>
          <p:nvPr/>
        </p:nvSpPr>
        <p:spPr>
          <a:xfrm>
            <a:off x="2606739" y="1673711"/>
            <a:ext cx="7587460" cy="584775"/>
          </a:xfrm>
          <a:prstGeom prst="rect">
            <a:avLst/>
          </a:prstGeom>
          <a:solidFill>
            <a:srgbClr val="002060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3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INGENIERÍA EN ADMINISTRACIÓN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29"/>
          <p:cNvSpPr txBox="1">
            <a:spLocks noGrp="1"/>
          </p:cNvSpPr>
          <p:nvPr>
            <p:ph type="body" idx="1"/>
          </p:nvPr>
        </p:nvSpPr>
        <p:spPr>
          <a:xfrm>
            <a:off x="1429823" y="2484755"/>
            <a:ext cx="9583920" cy="4502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s-MX" dirty="0"/>
              <a:t>Portada			5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s-MX" dirty="0"/>
              <a:t>Tabla de contenido	5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s-MX" dirty="0"/>
              <a:t>Introducción		5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s-MX" dirty="0"/>
              <a:t>Desarrollo		           65	</a:t>
            </a:r>
            <a:endParaRPr dirty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s-MX" dirty="0"/>
              <a:t>Identifica y desarrolla de manera clara cada unos de los determinantes del Comportamiento del Consumidor tradicional	</a:t>
            </a:r>
            <a:endParaRPr dirty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s-MX" dirty="0"/>
              <a:t>Objetivo      			(5)</a:t>
            </a:r>
            <a:endParaRPr dirty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s-MX" dirty="0"/>
              <a:t>Metodología			(35)</a:t>
            </a:r>
            <a:endParaRPr dirty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s-MX" dirty="0"/>
              <a:t>Resultados e Interpretación	(25)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s-MX" dirty="0"/>
              <a:t>Conclusiones		5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s-MX" dirty="0"/>
              <a:t>Bibliografía		5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s-MX" dirty="0"/>
              <a:t>Ortografía y redacción	10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0CB246BC-2B48-A14F-997A-BE4C89DE58F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89926473"/>
              </p:ext>
            </p:extLst>
          </p:nvPr>
        </p:nvGraphicFramePr>
        <p:xfrm>
          <a:off x="873457" y="301840"/>
          <a:ext cx="10822674" cy="1745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2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s-MX"/>
              <a:t>Evaluación</a:t>
            </a:r>
            <a:endParaRPr/>
          </a:p>
        </p:txBody>
      </p:sp>
      <p:sp>
        <p:nvSpPr>
          <p:cNvPr id="216" name="Google Shape;216;p2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>
              <a:solidFill>
                <a:srgbClr val="7030A0"/>
              </a:solidFill>
            </a:endParaRPr>
          </a:p>
          <a:p>
            <a:pPr marL="514350" lvl="0" indent="-51435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eriod"/>
            </a:pPr>
            <a:r>
              <a:rPr lang="es-MX" dirty="0"/>
              <a:t>Ejercicios			</a:t>
            </a:r>
            <a:r>
              <a:rPr lang="es-MX" dirty="0" smtClean="0"/>
              <a:t>40</a:t>
            </a:r>
            <a:r>
              <a:rPr lang="es-MX" dirty="0"/>
              <a:t>%				</a:t>
            </a:r>
            <a:endParaRPr dirty="0">
              <a:solidFill>
                <a:srgbClr val="7030A0"/>
              </a:solidFill>
            </a:endParaRPr>
          </a:p>
          <a:p>
            <a:pPr marL="514350" lvl="0" indent="-51435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eriod"/>
            </a:pPr>
            <a:r>
              <a:rPr lang="es-MX" dirty="0"/>
              <a:t>Realizar una investigación documental en donde plasmen los determinantes internos y externos del comportamiento del consumidor tradicional.         </a:t>
            </a:r>
            <a:r>
              <a:rPr lang="es-MX" dirty="0"/>
              <a:t>6</a:t>
            </a:r>
            <a:r>
              <a:rPr lang="es-MX" dirty="0" smtClean="0"/>
              <a:t>0%</a:t>
            </a:r>
            <a:endParaRPr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3415</TotalTime>
  <Words>36</Words>
  <Application>Microsoft Office PowerPoint</Application>
  <PresentationFormat>Panorámica</PresentationFormat>
  <Paragraphs>20</Paragraphs>
  <Slides>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de Office</vt:lpstr>
      <vt:lpstr>Presentación de PowerPoint</vt:lpstr>
      <vt:lpstr>Presentación de PowerPoint</vt:lpstr>
      <vt:lpstr>Evaluación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ADMIN</dc:creator>
  <cp:lastModifiedBy>ADMIN</cp:lastModifiedBy>
  <cp:revision>18</cp:revision>
  <dcterms:modified xsi:type="dcterms:W3CDTF">2024-11-06T23:51:59Z</dcterms:modified>
</cp:coreProperties>
</file>