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1" r:id="rId24"/>
    <p:sldId id="319" r:id="rId25"/>
    <p:sldId id="320" r:id="rId26"/>
    <p:sldId id="327" r:id="rId27"/>
    <p:sldId id="328" r:id="rId28"/>
    <p:sldId id="329" r:id="rId29"/>
    <p:sldId id="332" r:id="rId30"/>
    <p:sldId id="330" r:id="rId31"/>
    <p:sldId id="331" r:id="rId32"/>
    <p:sldId id="333" r:id="rId33"/>
    <p:sldId id="322" r:id="rId34"/>
    <p:sldId id="323" r:id="rId35"/>
    <p:sldId id="324" r:id="rId36"/>
    <p:sldId id="325" r:id="rId37"/>
    <p:sldId id="326" r:id="rId3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183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09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1946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0491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169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73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23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02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07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715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2527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FC0B7-13CB-4791-B56B-F6EFDEC29CDE}" type="datetimeFigureOut">
              <a:rPr lang="es-MX" smtClean="0"/>
              <a:t>27/09/2024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4E503-6A62-4456-B38C-00672A58B1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99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1" descr="ITST">
            <a:extLst>
              <a:ext uri="{FF2B5EF4-FFF2-40B4-BE49-F238E27FC236}">
                <a16:creationId xmlns:a16="http://schemas.microsoft.com/office/drawing/2014/main" id="{63736B0F-774F-48F0-BDA4-8E89C6BA5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739" y="440044"/>
            <a:ext cx="685800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AD02BE1E-4FE6-409C-95A0-5DE1DBEF0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766" y="1107677"/>
            <a:ext cx="44834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ACADEMIA DE IIAS</a:t>
            </a:r>
            <a:r>
              <a:rPr kumimoji="0" lang="es-MX" altLang="es-MX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IGDT" panose="00000400000000000000" pitchFamily="2" charset="2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es-MX" altLang="es-MX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IGDT" panose="00000400000000000000" pitchFamily="2" charset="2"/>
                <a:ea typeface="Calibri" pitchFamily="34" charset="0"/>
                <a:cs typeface="Times New Roman" pitchFamily="18" charset="0"/>
              </a:rPr>
              <a:t>               </a:t>
            </a:r>
            <a:endParaRPr kumimoji="0" lang="es-MX" altLang="es-MX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IGDT" panose="00000400000000000000" pitchFamily="2" charset="2"/>
              <a:cs typeface="Arial" pitchFamily="34" charset="0"/>
            </a:endParaRPr>
          </a:p>
        </p:txBody>
      </p:sp>
      <p:pic>
        <p:nvPicPr>
          <p:cNvPr id="8" name="Imagen 7" descr="LOGO SIG">
            <a:extLst>
              <a:ext uri="{FF2B5EF4-FFF2-40B4-BE49-F238E27FC236}">
                <a16:creationId xmlns:a16="http://schemas.microsoft.com/office/drawing/2014/main" id="{7D3340FC-15AF-4BB6-82F7-FE85CFDC1F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35214"/>
            <a:ext cx="1008112" cy="94946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8 Rectángulo">
            <a:extLst>
              <a:ext uri="{FF2B5EF4-FFF2-40B4-BE49-F238E27FC236}">
                <a16:creationId xmlns:a16="http://schemas.microsoft.com/office/drawing/2014/main" id="{7FB4B535-40CE-42F4-BD25-F357CF6CFC13}"/>
              </a:ext>
            </a:extLst>
          </p:cNvPr>
          <p:cNvSpPr/>
          <p:nvPr/>
        </p:nvSpPr>
        <p:spPr>
          <a:xfrm>
            <a:off x="539553" y="1988840"/>
            <a:ext cx="76876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Asignatura: </a:t>
            </a:r>
            <a:r>
              <a:rPr lang="es-ES" sz="2800" dirty="0"/>
              <a:t> Algebra lineal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/>
              <a:t>Docente: </a:t>
            </a:r>
            <a:r>
              <a:rPr lang="es-MX" sz="2800" dirty="0">
                <a:solidFill>
                  <a:schemeClr val="accent6">
                    <a:lumMod val="50000"/>
                  </a:schemeClr>
                </a:solidFill>
              </a:rPr>
              <a:t>Ing. Marco Antonio Duran Mendoza</a:t>
            </a:r>
          </a:p>
          <a:p>
            <a:endParaRPr lang="es-MX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s-ES" sz="2800" dirty="0"/>
              <a:t> Tercer semestre </a:t>
            </a:r>
          </a:p>
          <a:p>
            <a:endParaRPr lang="es-ES" sz="2800" dirty="0"/>
          </a:p>
          <a:p>
            <a:r>
              <a:rPr lang="es-ES" sz="2800" dirty="0"/>
              <a:t>Modalidad escolarizada</a:t>
            </a:r>
            <a:endParaRPr lang="es-MX" sz="2800" dirty="0"/>
          </a:p>
          <a:p>
            <a:endParaRPr lang="es-MX" sz="2800" dirty="0"/>
          </a:p>
          <a:p>
            <a:r>
              <a:rPr lang="es-MX" sz="2800" dirty="0"/>
              <a:t>Horas Teoría - Practica - Crédito:   </a:t>
            </a:r>
            <a:r>
              <a:rPr lang="es-MX" sz="2800" dirty="0">
                <a:solidFill>
                  <a:srgbClr val="0070C0"/>
                </a:solidFill>
              </a:rPr>
              <a:t>3 – 2 – 5</a:t>
            </a:r>
          </a:p>
        </p:txBody>
      </p:sp>
    </p:spTree>
    <p:extLst>
      <p:ext uri="{BB962C8B-B14F-4D97-AF65-F5344CB8AC3E}">
        <p14:creationId xmlns:p14="http://schemas.microsoft.com/office/powerpoint/2010/main" val="2922416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F5B1672-9443-46CB-9A8F-81F9045C7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666"/>
            <a:ext cx="8244408" cy="22105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2C4E3A4-DE33-46C3-9118-774C3EB18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72" y="2060848"/>
            <a:ext cx="867645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26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31B184-96D2-4C0D-B177-EF90F32D6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316416" cy="358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66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B612526-5C97-43C7-8370-DC31C8C34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7884368" cy="10320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EAD558B-20AE-45EF-952D-69580DF9C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038" y="1503834"/>
            <a:ext cx="8611802" cy="234347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6D710A-16AE-4C0C-A9F7-2F4F9D8F2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437112"/>
            <a:ext cx="634453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8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25010B-F794-47DC-B6BD-91D081E6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41598"/>
            <a:ext cx="3334215" cy="1552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1CB27E4-E75C-455A-B7E5-0AE5BAA30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857" y="567730"/>
            <a:ext cx="3905795" cy="8192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DAA2BFA-6791-4907-A219-45B4C9E73E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33" y="2132856"/>
            <a:ext cx="8604448" cy="18200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837CF92-9DC6-48E2-9254-2FD2D2F9A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4437112"/>
            <a:ext cx="7373379" cy="17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A6DBD4-C454-4173-A147-DBB79ADCF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0" y="548680"/>
            <a:ext cx="8697539" cy="21338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6540E8-482C-40BB-BC01-AAF51556B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996952"/>
            <a:ext cx="835292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FF61753-575F-4175-B265-6300B215EB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085"/>
          <a:stretch/>
        </p:blipFill>
        <p:spPr>
          <a:xfrm>
            <a:off x="323528" y="764704"/>
            <a:ext cx="6392167" cy="13177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EE2DF0F-94E0-4EBB-87DE-1CA9B5E29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19" y="1988840"/>
            <a:ext cx="6906589" cy="194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514803A-38D0-440E-BC5D-2E991E5F2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7468642" cy="10860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4CE6702-9B68-4712-96C9-B8203AA14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420888"/>
            <a:ext cx="8028384" cy="22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1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D5A574-570C-427E-B231-24BCB5CB1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1598"/>
            <a:ext cx="7316221" cy="10669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8DE0B5D-8B28-4F83-8522-E0FDAE100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916832"/>
            <a:ext cx="4715533" cy="128605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CE6EC38-470E-4496-9252-FBF96F6A24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12" y="3645590"/>
            <a:ext cx="8077775" cy="270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2A66479-756B-4B9D-AA22-010B4A633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9590"/>
            <a:ext cx="8487960" cy="14765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4AAFCFF-B055-409A-9AAD-020EC79DB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72" y="1863874"/>
            <a:ext cx="8244408" cy="124499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E4C8C46-37B5-4D8D-9CE1-1BBFB1272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72" y="3717032"/>
            <a:ext cx="3686689" cy="95263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6A848C3-A20A-44F9-A464-62FDE5F3BF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4392"/>
          <a:stretch/>
        </p:blipFill>
        <p:spPr>
          <a:xfrm>
            <a:off x="107504" y="4941168"/>
            <a:ext cx="8388424" cy="50405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07E6E21-45D2-4D7E-ABA7-2B8EDC4B6A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337" t="38727" r="42913"/>
          <a:stretch/>
        </p:blipFill>
        <p:spPr>
          <a:xfrm>
            <a:off x="611560" y="5619255"/>
            <a:ext cx="1440160" cy="8673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D276A3D-A1EA-4AF4-B232-BB615CE40C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736" y="6146662"/>
            <a:ext cx="6696744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3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D67E41A-8F97-4B03-BEFF-19EDAB4DC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7773485" cy="4382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98AEFE0-4881-4333-B727-5EB6A4066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6891"/>
            <a:ext cx="4182059" cy="297221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6008E58-9650-4880-9459-41304161F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261159"/>
            <a:ext cx="6925642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F400CD3-D527-46CD-A7DC-7F2F63301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052736"/>
            <a:ext cx="3515216" cy="222916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2F81726-7922-4E01-82F5-0180F4FEB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3949" b="52415"/>
          <a:stretch/>
        </p:blipFill>
        <p:spPr>
          <a:xfrm>
            <a:off x="3694728" y="2088791"/>
            <a:ext cx="5112568" cy="56735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1DD5760-145B-4109-B539-A88F9287BB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43499"/>
            <a:ext cx="8411760" cy="94890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3BA2B17-882F-4D2F-81F8-51352381CD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28" t="47612" r="33949"/>
          <a:stretch/>
        </p:blipFill>
        <p:spPr>
          <a:xfrm>
            <a:off x="704600" y="5354006"/>
            <a:ext cx="1232520" cy="62463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4E838E3-EE65-48BD-9B9E-CA01A035D6F6}"/>
              </a:ext>
            </a:extLst>
          </p:cNvPr>
          <p:cNvSpPr txBox="1"/>
          <p:nvPr/>
        </p:nvSpPr>
        <p:spPr>
          <a:xfrm>
            <a:off x="251520" y="188640"/>
            <a:ext cx="8555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highlight>
                  <a:srgbClr val="00FFFF"/>
                </a:highlight>
              </a:rPr>
              <a:t>Definición: Una matriz A es un arreglo de m-renglones o filas y n-columnas de m x n números reales</a:t>
            </a:r>
            <a:endParaRPr lang="es-MX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9960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2B43417-410C-45F3-9196-69BBB0CCE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76672"/>
            <a:ext cx="853244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5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3A15F6C-6AEE-4B93-AFF3-893BCAEAC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385614"/>
            <a:ext cx="8532440" cy="15215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005A1ED-8C88-4ED4-88D9-9D236C9EB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7930"/>
            <a:ext cx="8028384" cy="2728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3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6EEB6D5-D614-44F1-BB4F-8F4A53CE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7925906" cy="13908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B65A4DF-910A-418B-A22A-3B8DB2351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68" y="2060848"/>
            <a:ext cx="8748464" cy="53744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1ADB6A-92FA-44ED-8116-9B97C9580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2" y="2933631"/>
            <a:ext cx="8964276" cy="99073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C41D13-702E-41AE-8E44-D8C9422B4D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7" y="3972798"/>
            <a:ext cx="9144000" cy="126757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A1F6408-F668-4998-A698-65D838191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922" y="5294832"/>
            <a:ext cx="6554115" cy="134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4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CF7DF9E-C561-4EAB-BE8D-0AC0DC202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-24755"/>
            <a:ext cx="3515216" cy="13336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4168A61-627A-4655-9998-5FC8957E3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55" y="1844824"/>
            <a:ext cx="7468642" cy="132416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55CDEDC-0ADF-42A1-9CDB-C4E28FB0CD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221088"/>
            <a:ext cx="5334744" cy="138131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8BDB9F-AAE7-42F3-A3C4-6A5FD8984E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16126"/>
            <a:ext cx="3600953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6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9036BB1-3E28-4AB2-A1EA-EE190F096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664"/>
            <a:ext cx="9144000" cy="549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63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631C409-83A3-4CAF-99B1-BA6C798C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5725324" cy="4382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6A79555-7A16-4036-8C5B-DD976550DB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3460"/>
          <a:stretch/>
        </p:blipFill>
        <p:spPr>
          <a:xfrm>
            <a:off x="251520" y="1061707"/>
            <a:ext cx="4744112" cy="78311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2593293-E911-4EEA-B9B4-D6198C2F3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484784"/>
            <a:ext cx="4163006" cy="211484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9B6342-2FF8-4E78-B5AD-B1F19A2207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05"/>
          <a:stretch/>
        </p:blipFill>
        <p:spPr>
          <a:xfrm>
            <a:off x="467544" y="2114787"/>
            <a:ext cx="4744112" cy="381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1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73085BF-05CF-4F9A-9B5B-5D8DACC99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172400" cy="10283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95F12E-411F-4182-8172-73035A8A3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00" y="1484784"/>
            <a:ext cx="8460432" cy="102403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4EEF943-46AC-4905-8AD5-C50652CEE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20" y="2852936"/>
            <a:ext cx="8351912" cy="3316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D154DBD-B670-4A11-A8BE-E2ADCD776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572" y="3673454"/>
            <a:ext cx="8653908" cy="17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17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6135403-8FA0-4D35-B51C-AAE5CF3F9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48680"/>
            <a:ext cx="8748464" cy="12334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49BB250-7237-4163-A923-2439F748A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80" y="2204864"/>
            <a:ext cx="8532440" cy="10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26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C7155A6-E5CA-481F-BC07-85B3A6A89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8028384" cy="113348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42D8592-580C-4994-8FAC-63837DF9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484784"/>
            <a:ext cx="8244408" cy="100818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7649E23-ECCF-4DFA-AD92-12AC1C7675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72" y="2996952"/>
            <a:ext cx="8676456" cy="112697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325C3DA-180D-4412-9CB6-6833E41DD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32" y="4259823"/>
            <a:ext cx="7740352" cy="7361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D0BDE5-95F9-4EEB-8389-5DDE862C2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5589240"/>
            <a:ext cx="3696216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E2EDB5-677F-4492-A8DC-B2F4DBAFE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60648"/>
            <a:ext cx="8532440" cy="47616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4FF9ABA-421F-471E-85E7-C888987E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9" y="1196752"/>
            <a:ext cx="8892480" cy="13081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862E39B-8AB1-461C-9319-B05A893E8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41571"/>
            <a:ext cx="8639944" cy="117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9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11D0ECA-9444-4196-9B46-8981E3A941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8640"/>
            <a:ext cx="6335009" cy="26006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1F915FF-1858-4037-8943-EC5835A8A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26" y="3095578"/>
            <a:ext cx="6963747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7FD0C092-9341-4428-A02C-367B86D02C41}"/>
              </a:ext>
            </a:extLst>
          </p:cNvPr>
          <p:cNvSpPr txBox="1"/>
          <p:nvPr/>
        </p:nvSpPr>
        <p:spPr>
          <a:xfrm>
            <a:off x="395536" y="18864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siguiente algoritmo reduce por filas una Matriz A </a:t>
            </a:r>
            <a:r>
              <a:rPr lang="es-ES" dirty="0" err="1"/>
              <a:t>a</a:t>
            </a:r>
            <a:r>
              <a:rPr lang="es-ES" dirty="0"/>
              <a:t> forma escalonada, “la expresión reducir filas”, significara transformar una matriz mediante operaciones elementales entre filas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F63D67E-239B-4B6F-8420-534813F30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19213"/>
            <a:ext cx="6249272" cy="5334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2B22C02-7143-4DF6-AB0C-A460E3FDF9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45"/>
          <a:stretch/>
        </p:blipFill>
        <p:spPr>
          <a:xfrm>
            <a:off x="323528" y="2060848"/>
            <a:ext cx="8172400" cy="604447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BDD8618-302F-41B8-87ED-B3544713C8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824153"/>
            <a:ext cx="8748464" cy="61437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3C51C90-BBFB-4A87-AD56-E534A031B0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60" y="3597383"/>
            <a:ext cx="8748464" cy="56780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1DCCE23-EA39-4E16-8C34-4FC6A8BE4B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336" y="4421305"/>
            <a:ext cx="8748464" cy="52696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56E97171-B713-4BDD-B00F-B2B58028BA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096" y="5442211"/>
            <a:ext cx="8491264" cy="45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84138ED-A8D4-4553-99D7-48FCF5831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76672"/>
            <a:ext cx="8712968" cy="9761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09BDA63-420E-40E3-AEAF-46204FE71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67" y="2247735"/>
            <a:ext cx="8476481" cy="236253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E442E96-8210-4DF4-B3D5-553436852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11" y="4797152"/>
            <a:ext cx="8053959" cy="17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AFC7133-C24F-4CFF-8DD9-1275D3348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116632"/>
            <a:ext cx="8460432" cy="27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2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1D19DA9-ABD3-4612-ACAC-DAA0B3093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28" y="404664"/>
            <a:ext cx="8748464" cy="13062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8DC597-54BE-4847-B4C9-CF0941926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844824"/>
            <a:ext cx="7135221" cy="146705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D572C39-6819-4B49-8BFE-C81DDFFB8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28" y="3429000"/>
            <a:ext cx="7001852" cy="162900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8228AD-1D63-4840-9B99-0958F207E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59" y="5233966"/>
            <a:ext cx="7135221" cy="12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3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D1DE560-0F3B-41DD-AC46-F0E805618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09" y="188640"/>
            <a:ext cx="6735115" cy="196242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0E23183-ACA2-4E3C-9E69-FEF98FA31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21"/>
          <a:stretch/>
        </p:blipFill>
        <p:spPr>
          <a:xfrm>
            <a:off x="342309" y="2852936"/>
            <a:ext cx="8459381" cy="217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0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6A7EC48-036E-4C34-8D8C-66A86B027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7097115" cy="160995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3C76EAE-AEE1-43FA-8F21-76C1F9D5A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564904"/>
            <a:ext cx="8604448" cy="6211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7B2923D-DCE2-4199-A845-A94743EB8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284984"/>
            <a:ext cx="4810796" cy="240063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BC4AAD2-D2B6-4D63-B5A2-ACBABC6749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76"/>
          <a:stretch/>
        </p:blipFill>
        <p:spPr>
          <a:xfrm>
            <a:off x="232445" y="5572100"/>
            <a:ext cx="8280920" cy="12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27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6ABEAB1-8762-492B-B524-1FC72E90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20688"/>
            <a:ext cx="6763694" cy="183858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C76F6EE-363A-4AE8-A136-EC661E350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76" y="2492590"/>
            <a:ext cx="8604448" cy="889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1A1FED1-0DD4-4986-80E5-699187B59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451473"/>
            <a:ext cx="3286584" cy="23815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D9A950E-27E8-483F-A24F-87A07287A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255" y="5563080"/>
            <a:ext cx="9002381" cy="142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821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DC95593-C371-4A20-85D8-6AFE499E6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107"/>
          <a:stretch/>
        </p:blipFill>
        <p:spPr>
          <a:xfrm>
            <a:off x="251520" y="332656"/>
            <a:ext cx="1872208" cy="22101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18E4D1-E67B-4615-8B93-06F36D03F8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613"/>
          <a:stretch/>
        </p:blipFill>
        <p:spPr>
          <a:xfrm>
            <a:off x="2123728" y="-7218"/>
            <a:ext cx="2486340" cy="22101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7AFD420-5131-4800-B8B9-061DBFAC1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097836"/>
            <a:ext cx="3162741" cy="59063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CB9C613-04FC-4965-BDEB-256A00E2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546" y="2400156"/>
            <a:ext cx="8468907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2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4A843FF-FCD8-45F3-8139-B8E5BFED4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836923"/>
            <a:ext cx="7884368" cy="8250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7A34EC5-4311-482F-A4E1-763E36FE3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68" y="4887936"/>
            <a:ext cx="2086266" cy="178142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6E4AA45-1C2D-4B26-B3AA-67AD2C864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6549" y="4690932"/>
            <a:ext cx="1800476" cy="20005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97DB5E8-B1C0-4B77-8D6A-508B2A85F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4849831"/>
            <a:ext cx="2095792" cy="185763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D5B7AFF-B1A7-4685-B961-9EB121FE9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2240" y="4991210"/>
            <a:ext cx="1876687" cy="16956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18812B4-A1AA-4EA5-8C2D-FE26DF7450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368" y="476672"/>
            <a:ext cx="8382813" cy="87716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1498E39-E4CD-442B-8D57-5E96B015A6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774467"/>
            <a:ext cx="1952898" cy="156231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B4D5640-3C4F-4A97-B473-BFBDED85D2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898" y="1658495"/>
            <a:ext cx="1905266" cy="170521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E9E7EAF-27DA-46B4-A110-183279495C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6796" y="1790466"/>
            <a:ext cx="1724266" cy="15623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D15A392-2CDB-4559-8223-067A027A87E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44500" y="2020496"/>
            <a:ext cx="1895740" cy="134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8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E22EEB0-C2A4-450F-A768-C02722BBD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6632"/>
            <a:ext cx="7956376" cy="10040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E0B966-3DAA-428D-AA83-136D6CB96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55" y="1268760"/>
            <a:ext cx="3801005" cy="22767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007A39D-97A6-45CC-9E52-E54F44A59F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1268760"/>
            <a:ext cx="3486637" cy="238158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3844965-5A49-4D4A-A67E-03EB73BA6F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468" y="3800690"/>
            <a:ext cx="3810532" cy="2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6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4A358F7-6E56-46E6-9EE4-A0C48FF15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404664"/>
            <a:ext cx="7735380" cy="102884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65145FC-616B-4602-A363-2C10CEE54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433508"/>
            <a:ext cx="6725589" cy="24577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4FEFF0E-6EE4-4832-8C23-85C5C12F0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16" y="3891301"/>
            <a:ext cx="7884368" cy="257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7F0596-D4FD-4DC5-A780-9886C1C25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04664"/>
            <a:ext cx="7740352" cy="236178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FE8821-373E-4071-8BB6-3052C17FC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713"/>
          <a:stretch/>
        </p:blipFill>
        <p:spPr>
          <a:xfrm>
            <a:off x="467544" y="3933056"/>
            <a:ext cx="8028384" cy="180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093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DC71C39-05A9-470E-B0CE-F4AC8EC8A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8640"/>
            <a:ext cx="8136904" cy="390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795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2431</TotalTime>
  <Words>81</Words>
  <Application>Microsoft Office PowerPoint</Application>
  <PresentationFormat>Presentación en pantalla (4:3)</PresentationFormat>
  <Paragraphs>12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2" baseType="lpstr">
      <vt:lpstr>AIGDT</vt:lpstr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Marco Duran</cp:lastModifiedBy>
  <cp:revision>116</cp:revision>
  <dcterms:created xsi:type="dcterms:W3CDTF">2015-01-31T23:00:31Z</dcterms:created>
  <dcterms:modified xsi:type="dcterms:W3CDTF">2024-09-28T02:48:28Z</dcterms:modified>
</cp:coreProperties>
</file>