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36" roundtripDataSignature="AMtx7mg7KcH5EyeqS51QdbQ0a/662+p03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36"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s-MX"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6" name="Google Shape;86;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7" name="Google Shape;87;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4" name="Google Shape;16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1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7" name="Google Shape;207;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3" name="Google Shape;213;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1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8" name="Google Shape;218;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p1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5" name="Google Shape;225;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0" name="Google Shape;240;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8" name="Google Shape;9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1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2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2" name="Google Shape;252;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p2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9" name="Google Shape;259;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5" name="Google Shape;265;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4" name="Google Shape;294;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5" name="Google Shape;295;p2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2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p2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2" name="Google Shape;302;p2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2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09" name="Google Shape;309;p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2" name="Shape 312"/>
        <p:cNvGrpSpPr/>
        <p:nvPr/>
      </p:nvGrpSpPr>
      <p:grpSpPr>
        <a:xfrm>
          <a:off x="0" y="0"/>
          <a:ext cx="0" cy="0"/>
          <a:chOff x="0" y="0"/>
          <a:chExt cx="0" cy="0"/>
        </a:xfrm>
      </p:grpSpPr>
      <p:sp>
        <p:nvSpPr>
          <p:cNvPr id="313" name="Google Shape;313;g33912821bd3_0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314" name="Google Shape;314;g33912821bd3_0_9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5" name="Google Shape;315;g33912821bd3_0_9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s-MX"/>
              <a:t>‹#›</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p2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2" name="Google Shape;322;p2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p2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0" name="Google Shape;330;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2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8" name="Google Shape;338;p2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2" name="Shape 342"/>
        <p:cNvGrpSpPr/>
        <p:nvPr/>
      </p:nvGrpSpPr>
      <p:grpSpPr>
        <a:xfrm>
          <a:off x="0" y="0"/>
          <a:ext cx="0" cy="0"/>
          <a:chOff x="0" y="0"/>
          <a:chExt cx="0" cy="0"/>
        </a:xfrm>
      </p:grpSpPr>
      <p:sp>
        <p:nvSpPr>
          <p:cNvPr id="343" name="Google Shape;343;p29: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4" name="Google Shape;344;p2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0" name="Google Shape;120;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7" name="Google Shape;127;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33912821bd3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4" name="Google Shape;144;g33912821bd3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5" name="Shape 15"/>
        <p:cNvGrpSpPr/>
        <p:nvPr/>
      </p:nvGrpSpPr>
      <p:grpSpPr>
        <a:xfrm>
          <a:off x="0" y="0"/>
          <a:ext cx="0" cy="0"/>
          <a:chOff x="0" y="0"/>
          <a:chExt cx="0" cy="0"/>
        </a:xfrm>
      </p:grpSpPr>
      <p:sp>
        <p:nvSpPr>
          <p:cNvPr id="16" name="Google Shape;16;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72" name="Shape 72"/>
        <p:cNvGrpSpPr/>
        <p:nvPr/>
      </p:nvGrpSpPr>
      <p:grpSpPr>
        <a:xfrm>
          <a:off x="0" y="0"/>
          <a:ext cx="0" cy="0"/>
          <a:chOff x="0" y="0"/>
          <a:chExt cx="0" cy="0"/>
        </a:xfrm>
      </p:grpSpPr>
      <p:sp>
        <p:nvSpPr>
          <p:cNvPr id="73" name="Google Shape;73;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40"/>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5" name="Google Shape;75;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4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8" name="Shape 78"/>
        <p:cNvGrpSpPr/>
        <p:nvPr/>
      </p:nvGrpSpPr>
      <p:grpSpPr>
        <a:xfrm>
          <a:off x="0" y="0"/>
          <a:ext cx="0" cy="0"/>
          <a:chOff x="0" y="0"/>
          <a:chExt cx="0" cy="0"/>
        </a:xfrm>
      </p:grpSpPr>
      <p:sp>
        <p:nvSpPr>
          <p:cNvPr id="79" name="Google Shape;79;p41"/>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41"/>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1" name="Google Shape;81;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4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9" name="Shape 19"/>
        <p:cNvGrpSpPr/>
        <p:nvPr/>
      </p:nvGrpSpPr>
      <p:grpSpPr>
        <a:xfrm>
          <a:off x="0" y="0"/>
          <a:ext cx="0" cy="0"/>
          <a:chOff x="0" y="0"/>
          <a:chExt cx="0" cy="0"/>
        </a:xfrm>
      </p:grpSpPr>
      <p:sp>
        <p:nvSpPr>
          <p:cNvPr id="20" name="Google Shape;20;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3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25" name="Shape 25"/>
        <p:cNvGrpSpPr/>
        <p:nvPr/>
      </p:nvGrpSpPr>
      <p:grpSpPr>
        <a:xfrm>
          <a:off x="0" y="0"/>
          <a:ext cx="0" cy="0"/>
          <a:chOff x="0" y="0"/>
          <a:chExt cx="0" cy="0"/>
        </a:xfrm>
      </p:grpSpPr>
      <p:sp>
        <p:nvSpPr>
          <p:cNvPr id="26" name="Google Shape;26;p3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3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8" name="Google Shape;28;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31" name="Shape 31"/>
        <p:cNvGrpSpPr/>
        <p:nvPr/>
      </p:nvGrpSpPr>
      <p:grpSpPr>
        <a:xfrm>
          <a:off x="0" y="0"/>
          <a:ext cx="0" cy="0"/>
          <a:chOff x="0" y="0"/>
          <a:chExt cx="0" cy="0"/>
        </a:xfrm>
      </p:grpSpPr>
      <p:sp>
        <p:nvSpPr>
          <p:cNvPr id="32" name="Google Shape;32;p3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3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4" name="Google Shape;34;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3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7" name="Shape 37"/>
        <p:cNvGrpSpPr/>
        <p:nvPr/>
      </p:nvGrpSpPr>
      <p:grpSpPr>
        <a:xfrm>
          <a:off x="0" y="0"/>
          <a:ext cx="0" cy="0"/>
          <a:chOff x="0" y="0"/>
          <a:chExt cx="0" cy="0"/>
        </a:xfrm>
      </p:grpSpPr>
      <p:sp>
        <p:nvSpPr>
          <p:cNvPr id="38" name="Google Shape;38;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3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3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1" name="Google Shape;41;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3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4" name="Shape 44"/>
        <p:cNvGrpSpPr/>
        <p:nvPr/>
      </p:nvGrpSpPr>
      <p:grpSpPr>
        <a:xfrm>
          <a:off x="0" y="0"/>
          <a:ext cx="0" cy="0"/>
          <a:chOff x="0" y="0"/>
          <a:chExt cx="0" cy="0"/>
        </a:xfrm>
      </p:grpSpPr>
      <p:sp>
        <p:nvSpPr>
          <p:cNvPr id="45" name="Google Shape;45;p3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3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7" name="Google Shape;47;p3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8" name="Google Shape;48;p3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9" name="Google Shape;49;p3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0" name="Google Shape;50;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3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53" name="Shape 53"/>
        <p:cNvGrpSpPr/>
        <p:nvPr/>
      </p:nvGrpSpPr>
      <p:grpSpPr>
        <a:xfrm>
          <a:off x="0" y="0"/>
          <a:ext cx="0" cy="0"/>
          <a:chOff x="0" y="0"/>
          <a:chExt cx="0" cy="0"/>
        </a:xfrm>
      </p:grpSpPr>
      <p:sp>
        <p:nvSpPr>
          <p:cNvPr id="54" name="Google Shape;54;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5" name="Google Shape;55;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3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8" name="Shape 58"/>
        <p:cNvGrpSpPr/>
        <p:nvPr/>
      </p:nvGrpSpPr>
      <p:grpSpPr>
        <a:xfrm>
          <a:off x="0" y="0"/>
          <a:ext cx="0" cy="0"/>
          <a:chOff x="0" y="0"/>
          <a:chExt cx="0" cy="0"/>
        </a:xfrm>
      </p:grpSpPr>
      <p:sp>
        <p:nvSpPr>
          <p:cNvPr id="59" name="Google Shape;59;p3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0" name="Google Shape;60;p38"/>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1" name="Google Shape;61;p38"/>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2" name="Google Shape;62;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3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5" name="Shape 65"/>
        <p:cNvGrpSpPr/>
        <p:nvPr/>
      </p:nvGrpSpPr>
      <p:grpSpPr>
        <a:xfrm>
          <a:off x="0" y="0"/>
          <a:ext cx="0" cy="0"/>
          <a:chOff x="0" y="0"/>
          <a:chExt cx="0" cy="0"/>
        </a:xfrm>
      </p:grpSpPr>
      <p:sp>
        <p:nvSpPr>
          <p:cNvPr id="66" name="Google Shape;66;p3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39"/>
          <p:cNvSpPr/>
          <p:nvPr>
            <p:ph idx="2" type="pic"/>
          </p:nvPr>
        </p:nvSpPr>
        <p:spPr>
          <a:xfrm>
            <a:off x="5183188" y="987425"/>
            <a:ext cx="6172200" cy="4873625"/>
          </a:xfrm>
          <a:prstGeom prst="rect">
            <a:avLst/>
          </a:prstGeom>
          <a:noFill/>
          <a:ln>
            <a:noFill/>
          </a:ln>
        </p:spPr>
      </p:sp>
      <p:sp>
        <p:nvSpPr>
          <p:cNvPr id="68" name="Google Shape;68;p39"/>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9" name="Google Shape;69;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3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s-MX"/>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3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s-MX"/>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 Id="rId4" Type="http://schemas.openxmlformats.org/officeDocument/2006/relationships/image" Target="../media/image3.jpg"/><Relationship Id="rId5"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pic>
        <p:nvPicPr>
          <p:cNvPr id="89" name="Google Shape;89;p1"/>
          <p:cNvPicPr preferRelativeResize="0"/>
          <p:nvPr/>
        </p:nvPicPr>
        <p:blipFill rotWithShape="1">
          <a:blip r:embed="rId3">
            <a:alphaModFix/>
          </a:blip>
          <a:srcRect b="0" l="0" r="11578" t="0"/>
          <a:stretch/>
        </p:blipFill>
        <p:spPr>
          <a:xfrm>
            <a:off x="902521" y="75895"/>
            <a:ext cx="10386958" cy="1290348"/>
          </a:xfrm>
          <a:prstGeom prst="rect">
            <a:avLst/>
          </a:prstGeom>
          <a:noFill/>
          <a:ln>
            <a:noFill/>
          </a:ln>
        </p:spPr>
      </p:pic>
      <p:pic>
        <p:nvPicPr>
          <p:cNvPr id="90" name="Google Shape;90;p1"/>
          <p:cNvPicPr preferRelativeResize="0"/>
          <p:nvPr/>
        </p:nvPicPr>
        <p:blipFill rotWithShape="1">
          <a:blip r:embed="rId4">
            <a:alphaModFix/>
          </a:blip>
          <a:srcRect b="0" l="0" r="0" t="0"/>
          <a:stretch/>
        </p:blipFill>
        <p:spPr>
          <a:xfrm>
            <a:off x="725919" y="1157681"/>
            <a:ext cx="10740161" cy="5459582"/>
          </a:xfrm>
          <a:prstGeom prst="rect">
            <a:avLst/>
          </a:prstGeom>
          <a:noFill/>
          <a:ln>
            <a:noFill/>
          </a:ln>
        </p:spPr>
      </p:pic>
      <p:sp>
        <p:nvSpPr>
          <p:cNvPr id="91" name="Google Shape;91;p1"/>
          <p:cNvSpPr/>
          <p:nvPr/>
        </p:nvSpPr>
        <p:spPr>
          <a:xfrm>
            <a:off x="5977217" y="3244334"/>
            <a:ext cx="237566"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s-MX" sz="1800" u="none" cap="none" strike="noStrike">
                <a:solidFill>
                  <a:schemeClr val="dk1"/>
                </a:solidFill>
                <a:latin typeface="Calibri"/>
                <a:ea typeface="Calibri"/>
                <a:cs typeface="Calibri"/>
                <a:sym typeface="Calibri"/>
              </a:rPr>
              <a:t> </a:t>
            </a:r>
            <a:endParaRPr/>
          </a:p>
        </p:txBody>
      </p:sp>
      <p:sp>
        <p:nvSpPr>
          <p:cNvPr id="92" name="Google Shape;92;p1"/>
          <p:cNvSpPr txBox="1"/>
          <p:nvPr/>
        </p:nvSpPr>
        <p:spPr>
          <a:xfrm>
            <a:off x="2744084" y="5616688"/>
            <a:ext cx="7587460" cy="461665"/>
          </a:xfrm>
          <a:prstGeom prst="rect">
            <a:avLst/>
          </a:prstGeom>
          <a:solidFill>
            <a:srgbClr val="002060"/>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s-MX" sz="2400">
                <a:solidFill>
                  <a:schemeClr val="lt1"/>
                </a:solidFill>
                <a:latin typeface="Calibri"/>
                <a:ea typeface="Calibri"/>
                <a:cs typeface="Calibri"/>
                <a:sym typeface="Calibri"/>
              </a:rPr>
              <a:t>ASIGNATURA: GESTIÓN ESTRATÉGICA</a:t>
            </a:r>
            <a:endParaRPr/>
          </a:p>
        </p:txBody>
      </p:sp>
      <p:sp>
        <p:nvSpPr>
          <p:cNvPr id="93" name="Google Shape;93;p1"/>
          <p:cNvSpPr txBox="1"/>
          <p:nvPr/>
        </p:nvSpPr>
        <p:spPr>
          <a:xfrm>
            <a:off x="8842551" y="6140675"/>
            <a:ext cx="1555800" cy="3693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s-MX" sz="1800">
                <a:solidFill>
                  <a:schemeClr val="dk1"/>
                </a:solidFill>
                <a:latin typeface="Calibri"/>
                <a:ea typeface="Calibri"/>
                <a:cs typeface="Calibri"/>
                <a:sym typeface="Calibri"/>
              </a:rPr>
              <a:t>Febrero</a:t>
            </a:r>
            <a:r>
              <a:rPr lang="es-MX" sz="1800">
                <a:solidFill>
                  <a:schemeClr val="dk1"/>
                </a:solidFill>
                <a:latin typeface="Calibri"/>
                <a:ea typeface="Calibri"/>
                <a:cs typeface="Calibri"/>
                <a:sym typeface="Calibri"/>
              </a:rPr>
              <a:t> 2025</a:t>
            </a:r>
            <a:endParaRPr/>
          </a:p>
        </p:txBody>
      </p:sp>
      <p:pic>
        <p:nvPicPr>
          <p:cNvPr id="94" name="Google Shape;94;p1"/>
          <p:cNvPicPr preferRelativeResize="0"/>
          <p:nvPr/>
        </p:nvPicPr>
        <p:blipFill rotWithShape="1">
          <a:blip r:embed="rId5">
            <a:alphaModFix/>
          </a:blip>
          <a:srcRect b="9960" l="77378" r="0" t="11096"/>
          <a:stretch/>
        </p:blipFill>
        <p:spPr>
          <a:xfrm>
            <a:off x="725919" y="5391896"/>
            <a:ext cx="1913890" cy="933450"/>
          </a:xfrm>
          <a:prstGeom prst="rect">
            <a:avLst/>
          </a:prstGeom>
          <a:noFill/>
          <a:ln>
            <a:noFill/>
          </a:ln>
        </p:spPr>
      </p:pic>
      <p:sp>
        <p:nvSpPr>
          <p:cNvPr id="95" name="Google Shape;95;p1"/>
          <p:cNvSpPr txBox="1"/>
          <p:nvPr/>
        </p:nvSpPr>
        <p:spPr>
          <a:xfrm>
            <a:off x="2639809" y="1305460"/>
            <a:ext cx="7587460" cy="584775"/>
          </a:xfrm>
          <a:prstGeom prst="rect">
            <a:avLst/>
          </a:prstGeom>
          <a:solidFill>
            <a:srgbClr val="002060"/>
          </a:solidFill>
          <a:ln cap="flat" cmpd="sng" w="12700">
            <a:solidFill>
              <a:schemeClr val="dk1"/>
            </a:solidFill>
            <a:prstDash val="solid"/>
            <a:miter lim="800000"/>
            <a:headEnd len="sm" w="sm" type="none"/>
            <a:tailEnd len="sm" w="sm" type="none"/>
          </a:ln>
        </p:spPr>
        <p:txBody>
          <a:bodyPr anchorCtr="0" anchor="t" bIns="45700" lIns="91425" spcFirstLastPara="1" rIns="91425" wrap="square" tIns="45700">
            <a:spAutoFit/>
          </a:bodyPr>
          <a:lstStyle/>
          <a:p>
            <a:pPr indent="0" lvl="0" marL="0" marR="0" rtl="0" algn="ctr">
              <a:spcBef>
                <a:spcPts val="0"/>
              </a:spcBef>
              <a:spcAft>
                <a:spcPts val="0"/>
              </a:spcAft>
              <a:buNone/>
            </a:pPr>
            <a:r>
              <a:rPr lang="es-MX" sz="3200">
                <a:solidFill>
                  <a:schemeClr val="lt1"/>
                </a:solidFill>
                <a:latin typeface="Calibri"/>
                <a:ea typeface="Calibri"/>
                <a:cs typeface="Calibri"/>
                <a:sym typeface="Calibri"/>
              </a:rPr>
              <a:t>INGENIERÍA EN ADMINISTRACIÓN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pic>
        <p:nvPicPr>
          <p:cNvPr id="166" name="Google Shape;166;p9"/>
          <p:cNvPicPr preferRelativeResize="0"/>
          <p:nvPr>
            <p:ph idx="1" type="body"/>
          </p:nvPr>
        </p:nvPicPr>
        <p:blipFill rotWithShape="1">
          <a:blip r:embed="rId3">
            <a:alphaModFix/>
          </a:blip>
          <a:srcRect b="0" l="0" r="0" t="0"/>
          <a:stretch/>
        </p:blipFill>
        <p:spPr>
          <a:xfrm>
            <a:off x="2651687" y="1001028"/>
            <a:ext cx="8369773" cy="542904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…3.2 Cadena de valor</a:t>
            </a:r>
            <a:endParaRPr/>
          </a:p>
        </p:txBody>
      </p:sp>
      <p:grpSp>
        <p:nvGrpSpPr>
          <p:cNvPr id="172" name="Google Shape;172;p10"/>
          <p:cNvGrpSpPr/>
          <p:nvPr/>
        </p:nvGrpSpPr>
        <p:grpSpPr>
          <a:xfrm>
            <a:off x="843639" y="2628646"/>
            <a:ext cx="10504721" cy="2745295"/>
            <a:chOff x="5439" y="803021"/>
            <a:chExt cx="10504721" cy="2745295"/>
          </a:xfrm>
        </p:grpSpPr>
        <p:sp>
          <p:nvSpPr>
            <p:cNvPr id="173" name="Google Shape;173;p10"/>
            <p:cNvSpPr/>
            <p:nvPr/>
          </p:nvSpPr>
          <p:spPr>
            <a:xfrm>
              <a:off x="5257800" y="1937440"/>
              <a:ext cx="4117941" cy="476456"/>
            </a:xfrm>
            <a:custGeom>
              <a:rect b="b" l="l" r="r" t="t"/>
              <a:pathLst>
                <a:path extrusionOk="0" h="120000" w="120000">
                  <a:moveTo>
                    <a:pt x="0" y="0"/>
                  </a:moveTo>
                  <a:lnTo>
                    <a:pt x="0" y="60000"/>
                  </a:lnTo>
                  <a:lnTo>
                    <a:pt x="120000" y="60000"/>
                  </a:lnTo>
                  <a:lnTo>
                    <a:pt x="120000" y="120000"/>
                  </a:lnTo>
                </a:path>
              </a:pathLst>
            </a:custGeom>
            <a:noFill/>
            <a:ln cap="flat" cmpd="sng" w="12700">
              <a:solidFill>
                <a:schemeClr val="accent2"/>
              </a:solidFill>
              <a:prstDash val="solid"/>
              <a:miter lim="800000"/>
              <a:headEnd len="sm" w="sm" type="none"/>
              <a:tailEnd len="sm" w="sm" type="none"/>
            </a:ln>
          </p:spPr>
        </p:sp>
        <p:sp>
          <p:nvSpPr>
            <p:cNvPr id="174" name="Google Shape;174;p10"/>
            <p:cNvSpPr/>
            <p:nvPr/>
          </p:nvSpPr>
          <p:spPr>
            <a:xfrm>
              <a:off x="5257800" y="1937440"/>
              <a:ext cx="1372647" cy="476456"/>
            </a:xfrm>
            <a:custGeom>
              <a:rect b="b" l="l" r="r" t="t"/>
              <a:pathLst>
                <a:path extrusionOk="0" h="120000" w="120000">
                  <a:moveTo>
                    <a:pt x="0" y="0"/>
                  </a:moveTo>
                  <a:lnTo>
                    <a:pt x="0" y="60000"/>
                  </a:lnTo>
                  <a:lnTo>
                    <a:pt x="120000" y="60000"/>
                  </a:lnTo>
                  <a:lnTo>
                    <a:pt x="120000" y="120000"/>
                  </a:lnTo>
                </a:path>
              </a:pathLst>
            </a:custGeom>
            <a:noFill/>
            <a:ln cap="flat" cmpd="sng" w="12700">
              <a:solidFill>
                <a:schemeClr val="accent2"/>
              </a:solidFill>
              <a:prstDash val="solid"/>
              <a:miter lim="800000"/>
              <a:headEnd len="sm" w="sm" type="none"/>
              <a:tailEnd len="sm" w="sm" type="none"/>
            </a:ln>
          </p:spPr>
        </p:sp>
        <p:sp>
          <p:nvSpPr>
            <p:cNvPr id="175" name="Google Shape;175;p10"/>
            <p:cNvSpPr/>
            <p:nvPr/>
          </p:nvSpPr>
          <p:spPr>
            <a:xfrm>
              <a:off x="3885152" y="1937440"/>
              <a:ext cx="1372647" cy="476456"/>
            </a:xfrm>
            <a:custGeom>
              <a:rect b="b" l="l" r="r" t="t"/>
              <a:pathLst>
                <a:path extrusionOk="0" h="120000" w="120000">
                  <a:moveTo>
                    <a:pt x="120000" y="0"/>
                  </a:moveTo>
                  <a:lnTo>
                    <a:pt x="120000" y="60000"/>
                  </a:lnTo>
                  <a:lnTo>
                    <a:pt x="0" y="60000"/>
                  </a:lnTo>
                  <a:lnTo>
                    <a:pt x="0" y="120000"/>
                  </a:lnTo>
                </a:path>
              </a:pathLst>
            </a:custGeom>
            <a:noFill/>
            <a:ln cap="flat" cmpd="sng" w="12700">
              <a:solidFill>
                <a:schemeClr val="accent2"/>
              </a:solidFill>
              <a:prstDash val="solid"/>
              <a:miter lim="800000"/>
              <a:headEnd len="sm" w="sm" type="none"/>
              <a:tailEnd len="sm" w="sm" type="none"/>
            </a:ln>
          </p:spPr>
        </p:sp>
        <p:sp>
          <p:nvSpPr>
            <p:cNvPr id="176" name="Google Shape;176;p10"/>
            <p:cNvSpPr/>
            <p:nvPr/>
          </p:nvSpPr>
          <p:spPr>
            <a:xfrm>
              <a:off x="1139858" y="1937440"/>
              <a:ext cx="4117941" cy="476456"/>
            </a:xfrm>
            <a:custGeom>
              <a:rect b="b" l="l" r="r" t="t"/>
              <a:pathLst>
                <a:path extrusionOk="0" h="120000" w="120000">
                  <a:moveTo>
                    <a:pt x="120000" y="0"/>
                  </a:moveTo>
                  <a:lnTo>
                    <a:pt x="120000" y="60000"/>
                  </a:lnTo>
                  <a:lnTo>
                    <a:pt x="0" y="60000"/>
                  </a:lnTo>
                  <a:lnTo>
                    <a:pt x="0" y="120000"/>
                  </a:lnTo>
                </a:path>
              </a:pathLst>
            </a:custGeom>
            <a:noFill/>
            <a:ln cap="flat" cmpd="sng" w="12700">
              <a:solidFill>
                <a:schemeClr val="accent2"/>
              </a:solidFill>
              <a:prstDash val="solid"/>
              <a:miter lim="800000"/>
              <a:headEnd len="sm" w="sm" type="none"/>
              <a:tailEnd len="sm" w="sm" type="none"/>
            </a:ln>
          </p:spPr>
        </p:sp>
        <p:sp>
          <p:nvSpPr>
            <p:cNvPr id="177" name="Google Shape;177;p10"/>
            <p:cNvSpPr/>
            <p:nvPr/>
          </p:nvSpPr>
          <p:spPr>
            <a:xfrm>
              <a:off x="4123380" y="803021"/>
              <a:ext cx="2268838" cy="1134419"/>
            </a:xfrm>
            <a:prstGeom prst="rect">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0"/>
            <p:cNvSpPr txBox="1"/>
            <p:nvPr/>
          </p:nvSpPr>
          <p:spPr>
            <a:xfrm>
              <a:off x="4123380" y="803021"/>
              <a:ext cx="2268838" cy="1134419"/>
            </a:xfrm>
            <a:prstGeom prst="rect">
              <a:avLst/>
            </a:prstGeom>
            <a:noFill/>
            <a:ln>
              <a:noFill/>
            </a:ln>
          </p:spPr>
          <p:txBody>
            <a:bodyPr anchorCtr="0" anchor="ctr" bIns="9525" lIns="9525" spcFirstLastPara="1" rIns="9525" wrap="square" tIns="9525">
              <a:noAutofit/>
            </a:bodyPr>
            <a:lstStyle/>
            <a:p>
              <a:pPr indent="0" lvl="0" marL="0" marR="0" rtl="0" algn="ctr">
                <a:lnSpc>
                  <a:spcPct val="90000"/>
                </a:lnSpc>
                <a:spcBef>
                  <a:spcPts val="0"/>
                </a:spcBef>
                <a:spcAft>
                  <a:spcPts val="0"/>
                </a:spcAft>
                <a:buClr>
                  <a:schemeClr val="lt1"/>
                </a:buClr>
                <a:buSzPts val="1500"/>
                <a:buFont typeface="Calibri"/>
                <a:buNone/>
              </a:pPr>
              <a:r>
                <a:rPr lang="es-MX" sz="1500">
                  <a:solidFill>
                    <a:schemeClr val="lt1"/>
                  </a:solidFill>
                  <a:latin typeface="Calibri"/>
                  <a:ea typeface="Calibri"/>
                  <a:cs typeface="Calibri"/>
                  <a:sym typeface="Calibri"/>
                </a:rPr>
                <a:t>La cadena de valor de una empresa comprende cuatros aspectos importantes: </a:t>
              </a:r>
              <a:br>
                <a:rPr lang="es-MX" sz="1500">
                  <a:solidFill>
                    <a:schemeClr val="lt1"/>
                  </a:solidFill>
                  <a:latin typeface="Calibri"/>
                  <a:ea typeface="Calibri"/>
                  <a:cs typeface="Calibri"/>
                  <a:sym typeface="Calibri"/>
                </a:rPr>
              </a:br>
              <a:endParaRPr sz="1500">
                <a:solidFill>
                  <a:schemeClr val="lt1"/>
                </a:solidFill>
                <a:latin typeface="Calibri"/>
                <a:ea typeface="Calibri"/>
                <a:cs typeface="Calibri"/>
                <a:sym typeface="Calibri"/>
              </a:endParaRPr>
            </a:p>
          </p:txBody>
        </p:sp>
        <p:sp>
          <p:nvSpPr>
            <p:cNvPr id="179" name="Google Shape;179;p10"/>
            <p:cNvSpPr/>
            <p:nvPr/>
          </p:nvSpPr>
          <p:spPr>
            <a:xfrm>
              <a:off x="5439" y="2413897"/>
              <a:ext cx="2268838" cy="1134419"/>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0"/>
            <p:cNvSpPr txBox="1"/>
            <p:nvPr/>
          </p:nvSpPr>
          <p:spPr>
            <a:xfrm>
              <a:off x="5439" y="2413897"/>
              <a:ext cx="2268838" cy="1134419"/>
            </a:xfrm>
            <a:prstGeom prst="rect">
              <a:avLst/>
            </a:prstGeom>
            <a:noFill/>
            <a:ln>
              <a:noFill/>
            </a:ln>
          </p:spPr>
          <p:txBody>
            <a:bodyPr anchorCtr="0" anchor="ctr" bIns="9525" lIns="9525" spcFirstLastPara="1" rIns="9525" wrap="square" tIns="9525">
              <a:noAutofit/>
            </a:bodyPr>
            <a:lstStyle/>
            <a:p>
              <a:pPr indent="0" lvl="0" marL="0" marR="0" rtl="0" algn="ctr">
                <a:lnSpc>
                  <a:spcPct val="90000"/>
                </a:lnSpc>
                <a:spcBef>
                  <a:spcPts val="0"/>
                </a:spcBef>
                <a:spcAft>
                  <a:spcPts val="0"/>
                </a:spcAft>
                <a:buClr>
                  <a:schemeClr val="lt1"/>
                </a:buClr>
                <a:buSzPts val="1500"/>
                <a:buFont typeface="Calibri"/>
                <a:buNone/>
              </a:pPr>
              <a:r>
                <a:rPr lang="es-MX" sz="1500">
                  <a:solidFill>
                    <a:schemeClr val="lt1"/>
                  </a:solidFill>
                  <a:latin typeface="Calibri"/>
                  <a:ea typeface="Calibri"/>
                  <a:cs typeface="Calibri"/>
                  <a:sym typeface="Calibri"/>
                </a:rPr>
                <a:t>El grado de integración, define las actividades que se realizan en la empresa. </a:t>
              </a:r>
              <a:endParaRPr/>
            </a:p>
          </p:txBody>
        </p:sp>
        <p:sp>
          <p:nvSpPr>
            <p:cNvPr id="181" name="Google Shape;181;p10"/>
            <p:cNvSpPr/>
            <p:nvPr/>
          </p:nvSpPr>
          <p:spPr>
            <a:xfrm>
              <a:off x="2750733" y="2413897"/>
              <a:ext cx="2268838" cy="1134419"/>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0"/>
            <p:cNvSpPr txBox="1"/>
            <p:nvPr/>
          </p:nvSpPr>
          <p:spPr>
            <a:xfrm>
              <a:off x="2750733" y="2413897"/>
              <a:ext cx="2268838" cy="1134419"/>
            </a:xfrm>
            <a:prstGeom prst="rect">
              <a:avLst/>
            </a:prstGeom>
            <a:noFill/>
            <a:ln>
              <a:noFill/>
            </a:ln>
          </p:spPr>
          <p:txBody>
            <a:bodyPr anchorCtr="0" anchor="ctr" bIns="9525" lIns="9525" spcFirstLastPara="1" rIns="9525" wrap="square" tIns="9525">
              <a:noAutofit/>
            </a:bodyPr>
            <a:lstStyle/>
            <a:p>
              <a:pPr indent="0" lvl="0" marL="0" marR="0" rtl="0" algn="ctr">
                <a:lnSpc>
                  <a:spcPct val="90000"/>
                </a:lnSpc>
                <a:spcBef>
                  <a:spcPts val="0"/>
                </a:spcBef>
                <a:spcAft>
                  <a:spcPts val="0"/>
                </a:spcAft>
                <a:buClr>
                  <a:schemeClr val="lt1"/>
                </a:buClr>
                <a:buSzPts val="1500"/>
                <a:buFont typeface="Calibri"/>
                <a:buNone/>
              </a:pPr>
              <a:r>
                <a:rPr lang="es-MX" sz="1500">
                  <a:solidFill>
                    <a:schemeClr val="lt1"/>
                  </a:solidFill>
                  <a:latin typeface="Calibri"/>
                  <a:ea typeface="Calibri"/>
                  <a:cs typeface="Calibri"/>
                  <a:sym typeface="Calibri"/>
                </a:rPr>
                <a:t>El panorama industrial, trata de definir el mercado y los sectores relacionados con la empresa. </a:t>
              </a:r>
              <a:endParaRPr/>
            </a:p>
          </p:txBody>
        </p:sp>
        <p:sp>
          <p:nvSpPr>
            <p:cNvPr id="183" name="Google Shape;183;p10"/>
            <p:cNvSpPr/>
            <p:nvPr/>
          </p:nvSpPr>
          <p:spPr>
            <a:xfrm>
              <a:off x="5496028" y="2413897"/>
              <a:ext cx="2268838" cy="1134419"/>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0"/>
            <p:cNvSpPr txBox="1"/>
            <p:nvPr/>
          </p:nvSpPr>
          <p:spPr>
            <a:xfrm>
              <a:off x="5496028" y="2413897"/>
              <a:ext cx="2268838" cy="1134419"/>
            </a:xfrm>
            <a:prstGeom prst="rect">
              <a:avLst/>
            </a:prstGeom>
            <a:noFill/>
            <a:ln>
              <a:noFill/>
            </a:ln>
          </p:spPr>
          <p:txBody>
            <a:bodyPr anchorCtr="0" anchor="ctr" bIns="9525" lIns="9525" spcFirstLastPara="1" rIns="9525" wrap="square" tIns="9525">
              <a:noAutofit/>
            </a:bodyPr>
            <a:lstStyle/>
            <a:p>
              <a:pPr indent="0" lvl="0" marL="0" marR="0" rtl="0" algn="ctr">
                <a:lnSpc>
                  <a:spcPct val="90000"/>
                </a:lnSpc>
                <a:spcBef>
                  <a:spcPts val="0"/>
                </a:spcBef>
                <a:spcAft>
                  <a:spcPts val="0"/>
                </a:spcAft>
                <a:buClr>
                  <a:schemeClr val="lt1"/>
                </a:buClr>
                <a:buSzPts val="1500"/>
                <a:buFont typeface="Calibri"/>
                <a:buNone/>
              </a:pPr>
              <a:r>
                <a:rPr lang="es-MX" sz="1500">
                  <a:solidFill>
                    <a:schemeClr val="lt1"/>
                  </a:solidFill>
                  <a:latin typeface="Calibri"/>
                  <a:ea typeface="Calibri"/>
                  <a:cs typeface="Calibri"/>
                  <a:sym typeface="Calibri"/>
                </a:rPr>
                <a:t>El panorama de segmento, se refiere a las variaciones que pueden afectar al producto y a los compradores. </a:t>
              </a:r>
              <a:endParaRPr/>
            </a:p>
          </p:txBody>
        </p:sp>
        <p:sp>
          <p:nvSpPr>
            <p:cNvPr id="185" name="Google Shape;185;p10"/>
            <p:cNvSpPr/>
            <p:nvPr/>
          </p:nvSpPr>
          <p:spPr>
            <a:xfrm>
              <a:off x="8241322" y="2413897"/>
              <a:ext cx="2268838" cy="1134419"/>
            </a:xfrm>
            <a:prstGeom prst="rect">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0"/>
            <p:cNvSpPr txBox="1"/>
            <p:nvPr/>
          </p:nvSpPr>
          <p:spPr>
            <a:xfrm>
              <a:off x="8241322" y="2413897"/>
              <a:ext cx="2268838" cy="1134419"/>
            </a:xfrm>
            <a:prstGeom prst="rect">
              <a:avLst/>
            </a:prstGeom>
            <a:noFill/>
            <a:ln>
              <a:noFill/>
            </a:ln>
          </p:spPr>
          <p:txBody>
            <a:bodyPr anchorCtr="0" anchor="ctr" bIns="9525" lIns="9525" spcFirstLastPara="1" rIns="9525" wrap="square" tIns="9525">
              <a:noAutofit/>
            </a:bodyPr>
            <a:lstStyle/>
            <a:p>
              <a:pPr indent="0" lvl="0" marL="0" marR="0" rtl="0" algn="ctr">
                <a:lnSpc>
                  <a:spcPct val="90000"/>
                </a:lnSpc>
                <a:spcBef>
                  <a:spcPts val="0"/>
                </a:spcBef>
                <a:spcAft>
                  <a:spcPts val="0"/>
                </a:spcAft>
                <a:buClr>
                  <a:schemeClr val="lt1"/>
                </a:buClr>
                <a:buSzPts val="1500"/>
                <a:buFont typeface="Calibri"/>
                <a:buNone/>
              </a:pPr>
              <a:r>
                <a:rPr lang="es-MX" sz="1500">
                  <a:solidFill>
                    <a:schemeClr val="lt1"/>
                  </a:solidFill>
                  <a:latin typeface="Calibri"/>
                  <a:ea typeface="Calibri"/>
                  <a:cs typeface="Calibri"/>
                  <a:sym typeface="Calibri"/>
                </a:rPr>
                <a:t>El panorama geográfico, engloba los países, ciudades o regiones en los que opera la empresa. </a:t>
              </a:r>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…3.2 (value chain analysis, VCA)</a:t>
            </a:r>
            <a:endParaRPr/>
          </a:p>
        </p:txBody>
      </p:sp>
      <p:sp>
        <p:nvSpPr>
          <p:cNvPr id="192" name="Google Shape;192;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El análisis de la cadena de valor es el proceso por el cual una empresa determina el costo asociado con las actividades de la organización que abarcan desde la compra de la materia prima hasta la fabricación del producto y su comercialización. </a:t>
            </a:r>
            <a:endParaRPr/>
          </a:p>
          <a:p>
            <a:pPr indent="-228600" lvl="1" marL="685800" rtl="0" algn="just">
              <a:lnSpc>
                <a:spcPct val="90000"/>
              </a:lnSpc>
              <a:spcBef>
                <a:spcPts val="500"/>
              </a:spcBef>
              <a:spcAft>
                <a:spcPts val="0"/>
              </a:spcAft>
              <a:buClr>
                <a:schemeClr val="dk1"/>
              </a:buClr>
              <a:buSzPts val="2400"/>
              <a:buChar char="•"/>
            </a:pPr>
            <a:r>
              <a:rPr lang="es-MX"/>
              <a:t>El VCA aspira a identificar en dónde existen las ventajas o desventajas relacionadas con bajos costos en la cadena de valor, desde la materia prima hasta las actividades de servicio al cliente. </a:t>
            </a:r>
            <a:endParaRPr/>
          </a:p>
          <a:p>
            <a:pPr indent="-228600" lvl="1" marL="685800" rtl="0" algn="just">
              <a:lnSpc>
                <a:spcPct val="90000"/>
              </a:lnSpc>
              <a:spcBef>
                <a:spcPts val="500"/>
              </a:spcBef>
              <a:spcAft>
                <a:spcPts val="0"/>
              </a:spcAft>
              <a:buClr>
                <a:schemeClr val="dk1"/>
              </a:buClr>
              <a:buSzPts val="2400"/>
              <a:buChar char="•"/>
            </a:pPr>
            <a:r>
              <a:rPr lang="es-MX"/>
              <a:t>El VCA permite a una empresa identificar mejor sus fortalezas y debilidades, especialmente cuando se comparan sus propios datos con el análisis de la cadena de valor de sus competidores durante un periodo.</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grpSp>
        <p:nvGrpSpPr>
          <p:cNvPr id="197" name="Google Shape;197;p12"/>
          <p:cNvGrpSpPr/>
          <p:nvPr/>
        </p:nvGrpSpPr>
        <p:grpSpPr>
          <a:xfrm>
            <a:off x="1194539" y="1825625"/>
            <a:ext cx="9802921" cy="4351338"/>
            <a:chOff x="356339" y="0"/>
            <a:chExt cx="9802921" cy="4351338"/>
          </a:xfrm>
        </p:grpSpPr>
        <p:sp>
          <p:nvSpPr>
            <p:cNvPr id="198" name="Google Shape;198;p12"/>
            <p:cNvSpPr/>
            <p:nvPr/>
          </p:nvSpPr>
          <p:spPr>
            <a:xfrm>
              <a:off x="788669" y="0"/>
              <a:ext cx="8938260" cy="4351338"/>
            </a:xfrm>
            <a:prstGeom prst="rightArrow">
              <a:avLst>
                <a:gd fmla="val 50000" name="adj1"/>
                <a:gd fmla="val 50000" name="adj2"/>
              </a:avLst>
            </a:prstGeom>
            <a:solidFill>
              <a:srgbClr val="F7D5C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2"/>
            <p:cNvSpPr/>
            <p:nvPr/>
          </p:nvSpPr>
          <p:spPr>
            <a:xfrm>
              <a:off x="356339" y="1305401"/>
              <a:ext cx="3154680" cy="1740535"/>
            </a:xfrm>
            <a:prstGeom prst="roundRect">
              <a:avLst>
                <a:gd fmla="val 16667" name="adj"/>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2"/>
            <p:cNvSpPr txBox="1"/>
            <p:nvPr/>
          </p:nvSpPr>
          <p:spPr>
            <a:xfrm>
              <a:off x="441305" y="1390367"/>
              <a:ext cx="2984748" cy="1570603"/>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Calibri"/>
                <a:buNone/>
              </a:pPr>
              <a:r>
                <a:rPr lang="es-MX" sz="1700">
                  <a:solidFill>
                    <a:schemeClr val="lt1"/>
                  </a:solidFill>
                  <a:latin typeface="Calibri"/>
                  <a:ea typeface="Calibri"/>
                  <a:cs typeface="Calibri"/>
                  <a:sym typeface="Calibri"/>
                </a:rPr>
                <a:t>La cadena de valor es una herramienta de análisis estratégico que determina la ventaja competitiva de una empresa, con el objetivo de mejorar su rentabilidad. </a:t>
              </a:r>
              <a:endParaRPr/>
            </a:p>
          </p:txBody>
        </p:sp>
        <p:sp>
          <p:nvSpPr>
            <p:cNvPr id="201" name="Google Shape;201;p12"/>
            <p:cNvSpPr/>
            <p:nvPr/>
          </p:nvSpPr>
          <p:spPr>
            <a:xfrm>
              <a:off x="3680460" y="1305401"/>
              <a:ext cx="3154680" cy="1740535"/>
            </a:xfrm>
            <a:prstGeom prst="roundRect">
              <a:avLst>
                <a:gd fmla="val 16667" name="adj"/>
              </a:avLst>
            </a:prstGeom>
            <a:solidFill>
              <a:schemeClr val="accent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2"/>
            <p:cNvSpPr txBox="1"/>
            <p:nvPr/>
          </p:nvSpPr>
          <p:spPr>
            <a:xfrm>
              <a:off x="3765426" y="1390367"/>
              <a:ext cx="2984748" cy="1570603"/>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Calibri"/>
                <a:buNone/>
              </a:pPr>
              <a:r>
                <a:rPr lang="es-MX" sz="1700">
                  <a:solidFill>
                    <a:schemeClr val="lt1"/>
                  </a:solidFill>
                  <a:latin typeface="Calibri"/>
                  <a:ea typeface="Calibri"/>
                  <a:cs typeface="Calibri"/>
                  <a:sym typeface="Calibri"/>
                </a:rPr>
                <a:t>Partiendo de esta definición, la cadena de valor de una empresa está vinculada a las actividades de la organización, con el valor que aportan y con las ganancias derivadas de ellas. </a:t>
              </a:r>
              <a:endParaRPr/>
            </a:p>
          </p:txBody>
        </p:sp>
        <p:sp>
          <p:nvSpPr>
            <p:cNvPr id="203" name="Google Shape;203;p12"/>
            <p:cNvSpPr/>
            <p:nvPr/>
          </p:nvSpPr>
          <p:spPr>
            <a:xfrm>
              <a:off x="7004580" y="1305401"/>
              <a:ext cx="3154680" cy="1740535"/>
            </a:xfrm>
            <a:prstGeom prst="roundRect">
              <a:avLst>
                <a:gd fmla="val 16667" name="adj"/>
              </a:avLst>
            </a:prstGeom>
            <a:solidFill>
              <a:schemeClr val="accent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12"/>
            <p:cNvSpPr txBox="1"/>
            <p:nvPr/>
          </p:nvSpPr>
          <p:spPr>
            <a:xfrm>
              <a:off x="7089546" y="1390367"/>
              <a:ext cx="2984748" cy="1570603"/>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chemeClr val="lt1"/>
                </a:buClr>
                <a:buSzPts val="1700"/>
                <a:buFont typeface="Calibri"/>
                <a:buNone/>
              </a:pPr>
              <a:r>
                <a:rPr lang="es-MX" sz="1700">
                  <a:solidFill>
                    <a:schemeClr val="lt1"/>
                  </a:solidFill>
                  <a:latin typeface="Calibri"/>
                  <a:ea typeface="Calibri"/>
                  <a:cs typeface="Calibri"/>
                  <a:sym typeface="Calibri"/>
                </a:rPr>
                <a:t>Un recurso que, a día de hoy, es fundamental para realizar el análisis interno de una compañía</a:t>
              </a: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…3.2 Cadena de valor</a:t>
            </a:r>
            <a:endParaRPr/>
          </a:p>
        </p:txBody>
      </p:sp>
      <p:sp>
        <p:nvSpPr>
          <p:cNvPr id="210" name="Google Shape;210;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Si analizamos la cadena de valor de una empresa, debemos tener en cuenta que se compone de actividades primarias y secundarias, que pueden variar dentro de cada industria. </a:t>
            </a:r>
            <a:endParaRPr/>
          </a:p>
          <a:p>
            <a:pPr indent="-228600" lvl="1" marL="685800" rtl="0" algn="just">
              <a:lnSpc>
                <a:spcPct val="90000"/>
              </a:lnSpc>
              <a:spcBef>
                <a:spcPts val="500"/>
              </a:spcBef>
              <a:spcAft>
                <a:spcPts val="0"/>
              </a:spcAft>
              <a:buClr>
                <a:schemeClr val="dk1"/>
              </a:buClr>
              <a:buSzPts val="2400"/>
              <a:buChar char="•"/>
            </a:pPr>
            <a:r>
              <a:rPr lang="es-MX"/>
              <a:t>Las actividades primarias son aquellas que añaden valor al producto o servicio final. </a:t>
            </a:r>
            <a:endParaRPr/>
          </a:p>
          <a:p>
            <a:pPr indent="-228600" lvl="2" marL="1143000" rtl="0" algn="just">
              <a:lnSpc>
                <a:spcPct val="90000"/>
              </a:lnSpc>
              <a:spcBef>
                <a:spcPts val="500"/>
              </a:spcBef>
              <a:spcAft>
                <a:spcPts val="0"/>
              </a:spcAft>
              <a:buClr>
                <a:schemeClr val="dk1"/>
              </a:buClr>
              <a:buSzPts val="2000"/>
              <a:buChar char="•"/>
            </a:pPr>
            <a:r>
              <a:rPr lang="es-MX"/>
              <a:t>Por ejemplo, se deben tener en cuenta aspectos clave como las operaciones logísticas, el marketing y ventas y el servicio posventa. </a:t>
            </a:r>
            <a:endParaRPr/>
          </a:p>
          <a:p>
            <a:pPr indent="-228600" lvl="1" marL="685800" rtl="0" algn="just">
              <a:lnSpc>
                <a:spcPct val="90000"/>
              </a:lnSpc>
              <a:spcBef>
                <a:spcPts val="500"/>
              </a:spcBef>
              <a:spcAft>
                <a:spcPts val="0"/>
              </a:spcAft>
              <a:buClr>
                <a:schemeClr val="dk1"/>
              </a:buClr>
              <a:buSzPts val="2400"/>
              <a:buChar char="•"/>
            </a:pPr>
            <a:r>
              <a:rPr lang="es-MX"/>
              <a:t>Las actividades secundarias, engloban la gestión general y financiera de la empresa, así como sus inversiones en infraestructura y tecnología. </a:t>
            </a:r>
            <a:endParaRPr/>
          </a:p>
          <a:p>
            <a:pPr indent="-228600" lvl="2" marL="1143000" rtl="0" algn="just">
              <a:lnSpc>
                <a:spcPct val="90000"/>
              </a:lnSpc>
              <a:spcBef>
                <a:spcPts val="500"/>
              </a:spcBef>
              <a:spcAft>
                <a:spcPts val="0"/>
              </a:spcAft>
              <a:buClr>
                <a:schemeClr val="dk1"/>
              </a:buClr>
              <a:buSzPts val="2000"/>
              <a:buChar char="•"/>
            </a:pPr>
            <a:r>
              <a:rPr lang="es-MX"/>
              <a:t>Por ejemplo, la dirección de recursos humanos, la tecnología y el departamento de I + D, y las compras y aprovisionamientos.</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4"/>
          <p:cNvSpPr txBox="1"/>
          <p:nvPr>
            <p:ph idx="1" type="body"/>
          </p:nvPr>
        </p:nvSpPr>
        <p:spPr>
          <a:xfrm>
            <a:off x="838200" y="451413"/>
            <a:ext cx="10515600" cy="5725550"/>
          </a:xfrm>
          <a:prstGeom prst="rect">
            <a:avLst/>
          </a:prstGeom>
          <a:noFill/>
          <a:ln>
            <a:noFill/>
          </a:ln>
        </p:spPr>
        <p:txBody>
          <a:bodyPr anchorCtr="0" anchor="t" bIns="45700" lIns="91425" spcFirstLastPara="1" rIns="91425" wrap="square" tIns="45700">
            <a:normAutofit fontScale="85000" lnSpcReduction="20000"/>
          </a:bodyPr>
          <a:lstStyle/>
          <a:p>
            <a:pPr indent="-228600" lvl="0" marL="228600" rtl="0" algn="just">
              <a:lnSpc>
                <a:spcPct val="90000"/>
              </a:lnSpc>
              <a:spcBef>
                <a:spcPts val="0"/>
              </a:spcBef>
              <a:spcAft>
                <a:spcPts val="0"/>
              </a:spcAft>
              <a:buClr>
                <a:schemeClr val="dk1"/>
              </a:buClr>
              <a:buSzPct val="100000"/>
              <a:buChar char="•"/>
            </a:pPr>
            <a:r>
              <a:rPr lang="es-MX"/>
              <a:t>Se requiere de un juicio sólidamente fundamentado al llevar a cabo el VCA, porque los diferentes elementos en la cadena de valor pueden afectar a otros positiva o negativamente, ya que existen interrelaciones complejas.</a:t>
            </a:r>
            <a:endParaRPr/>
          </a:p>
          <a:p>
            <a:pPr indent="-228600" lvl="1" marL="685800" rtl="0" algn="just">
              <a:lnSpc>
                <a:spcPct val="90000"/>
              </a:lnSpc>
              <a:spcBef>
                <a:spcPts val="500"/>
              </a:spcBef>
              <a:spcAft>
                <a:spcPts val="0"/>
              </a:spcAft>
              <a:buClr>
                <a:schemeClr val="dk1"/>
              </a:buClr>
              <a:buSzPct val="100000"/>
              <a:buChar char="•"/>
            </a:pPr>
            <a:r>
              <a:rPr lang="es-MX"/>
              <a:t>Por ejemplo, tal vez un servicio excepcional al cliente resulte especialmente caro, pero reduce el costo en devoluciones e incrementa los ingresos. </a:t>
            </a:r>
            <a:endParaRPr/>
          </a:p>
          <a:p>
            <a:pPr indent="-228600" lvl="1" marL="685800" rtl="0" algn="just">
              <a:lnSpc>
                <a:spcPct val="90000"/>
              </a:lnSpc>
              <a:spcBef>
                <a:spcPts val="500"/>
              </a:spcBef>
              <a:spcAft>
                <a:spcPts val="0"/>
              </a:spcAft>
              <a:buClr>
                <a:schemeClr val="dk1"/>
              </a:buClr>
              <a:buSzPct val="100000"/>
              <a:buChar char="•"/>
            </a:pPr>
            <a:r>
              <a:rPr lang="es-MX"/>
              <a:t>Las diferencias en costos y precios entre empresas rivales pueden tener su origen en las actividades de los proveedores, distribuidores, acreedores o incluso de los accionistas.</a:t>
            </a:r>
            <a:endParaRPr/>
          </a:p>
          <a:p>
            <a:pPr indent="-228600" lvl="0" marL="228600" rtl="0" algn="just">
              <a:lnSpc>
                <a:spcPct val="90000"/>
              </a:lnSpc>
              <a:spcBef>
                <a:spcPts val="1000"/>
              </a:spcBef>
              <a:spcAft>
                <a:spcPts val="0"/>
              </a:spcAft>
              <a:buClr>
                <a:schemeClr val="dk1"/>
              </a:buClr>
              <a:buSzPct val="100000"/>
              <a:buChar char="•"/>
            </a:pPr>
            <a:r>
              <a:rPr lang="es-MX"/>
              <a:t>A pesar de la complejidad del VCA, </a:t>
            </a:r>
            <a:endParaRPr/>
          </a:p>
          <a:p>
            <a:pPr indent="-228600" lvl="1" marL="685800" rtl="0" algn="just">
              <a:lnSpc>
                <a:spcPct val="90000"/>
              </a:lnSpc>
              <a:spcBef>
                <a:spcPts val="500"/>
              </a:spcBef>
              <a:spcAft>
                <a:spcPts val="0"/>
              </a:spcAft>
              <a:buClr>
                <a:schemeClr val="dk1"/>
              </a:buClr>
              <a:buSzPct val="100000"/>
              <a:buChar char="•"/>
            </a:pPr>
            <a:r>
              <a:rPr lang="es-MX"/>
              <a:t>el paso inicial en la implementación de este procedimiento es dividir las operaciones de la empresa en actividades o procesos de negocio específicos. </a:t>
            </a:r>
            <a:endParaRPr/>
          </a:p>
          <a:p>
            <a:pPr indent="-228600" lvl="1" marL="685800" rtl="0" algn="just">
              <a:lnSpc>
                <a:spcPct val="90000"/>
              </a:lnSpc>
              <a:spcBef>
                <a:spcPts val="500"/>
              </a:spcBef>
              <a:spcAft>
                <a:spcPts val="0"/>
              </a:spcAft>
              <a:buClr>
                <a:schemeClr val="dk1"/>
              </a:buClr>
              <a:buSzPct val="100000"/>
              <a:buChar char="•"/>
            </a:pPr>
            <a:r>
              <a:rPr lang="es-MX"/>
              <a:t>Luego, el análisis intenta asignar un costo a cada actividad individual, tanto en términos de tiempo como de dinero. </a:t>
            </a:r>
            <a:endParaRPr/>
          </a:p>
          <a:p>
            <a:pPr indent="-228600" lvl="1" marL="685800" rtl="0" algn="just">
              <a:lnSpc>
                <a:spcPct val="90000"/>
              </a:lnSpc>
              <a:spcBef>
                <a:spcPts val="500"/>
              </a:spcBef>
              <a:spcAft>
                <a:spcPts val="0"/>
              </a:spcAft>
              <a:buClr>
                <a:schemeClr val="dk1"/>
              </a:buClr>
              <a:buSzPct val="100000"/>
              <a:buChar char="•"/>
            </a:pPr>
            <a:r>
              <a:rPr lang="es-MX"/>
              <a:t>Finalmente, el analista transforma los datos de los costos en información al buscar fortalezas y debilidades competitivas en los costos que pudieran generar una ventaja o desventaja competitiva. </a:t>
            </a:r>
            <a:endParaRPr/>
          </a:p>
          <a:p>
            <a:pPr indent="-228600" lvl="0" marL="228600" rtl="0" algn="just">
              <a:lnSpc>
                <a:spcPct val="90000"/>
              </a:lnSpc>
              <a:spcBef>
                <a:spcPts val="1000"/>
              </a:spcBef>
              <a:spcAft>
                <a:spcPts val="0"/>
              </a:spcAft>
              <a:buClr>
                <a:schemeClr val="dk1"/>
              </a:buClr>
              <a:buSzPct val="100000"/>
              <a:buChar char="•"/>
            </a:pPr>
            <a:r>
              <a:rPr lang="es-MX"/>
              <a:t>Cuando un competidor importante o un nuevo participante en el mercado ofrece productos o servicios a precios muy bajos, es porque esa empresa tiene costos significativamente menores en su cadena de valor, o quizás porque está haciendo un intento desesperado por obtener ventas o participación de mercado. Así, el análisis de la cadena de valornresulta de vital importancia para una empresa a la hora de revisar si sus precios y costos son competitivos.</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grpSp>
        <p:nvGrpSpPr>
          <p:cNvPr id="220" name="Google Shape;220;p15"/>
          <p:cNvGrpSpPr/>
          <p:nvPr/>
        </p:nvGrpSpPr>
        <p:grpSpPr>
          <a:xfrm>
            <a:off x="838200" y="2013950"/>
            <a:ext cx="10515600" cy="2585700"/>
            <a:chOff x="0" y="188325"/>
            <a:chExt cx="10515600" cy="2585700"/>
          </a:xfrm>
        </p:grpSpPr>
        <p:sp>
          <p:nvSpPr>
            <p:cNvPr id="221" name="Google Shape;221;p15"/>
            <p:cNvSpPr/>
            <p:nvPr/>
          </p:nvSpPr>
          <p:spPr>
            <a:xfrm>
              <a:off x="0" y="188325"/>
              <a:ext cx="10515600" cy="258570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5"/>
            <p:cNvSpPr txBox="1"/>
            <p:nvPr/>
          </p:nvSpPr>
          <p:spPr>
            <a:xfrm>
              <a:off x="126223" y="314548"/>
              <a:ext cx="10263154" cy="2333254"/>
            </a:xfrm>
            <a:prstGeom prst="rect">
              <a:avLst/>
            </a:prstGeom>
            <a:noFill/>
            <a:ln>
              <a:noFill/>
            </a:ln>
          </p:spPr>
          <p:txBody>
            <a:bodyPr anchorCtr="0" anchor="ctr" bIns="247650" lIns="247650" spcFirstLastPara="1" rIns="247650" wrap="square" tIns="247650">
              <a:noAutofit/>
            </a:bodyPr>
            <a:lstStyle/>
            <a:p>
              <a:pPr indent="0" lvl="0" marL="0" marR="0" rtl="0" algn="ctr">
                <a:lnSpc>
                  <a:spcPct val="90000"/>
                </a:lnSpc>
                <a:spcBef>
                  <a:spcPts val="0"/>
                </a:spcBef>
                <a:spcAft>
                  <a:spcPts val="0"/>
                </a:spcAft>
                <a:buClr>
                  <a:schemeClr val="lt1"/>
                </a:buClr>
                <a:buSzPts val="6500"/>
                <a:buFont typeface="Calibri"/>
                <a:buNone/>
              </a:pPr>
              <a:r>
                <a:rPr lang="es-MX" sz="6500">
                  <a:solidFill>
                    <a:schemeClr val="lt1"/>
                  </a:solidFill>
                  <a:latin typeface="Calibri"/>
                  <a:ea typeface="Calibri"/>
                  <a:cs typeface="Calibri"/>
                  <a:sym typeface="Calibri"/>
                </a:rPr>
                <a:t>3.4 Técnicas de análisis interno</a:t>
              </a:r>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16"/>
          <p:cNvSpPr txBox="1"/>
          <p:nvPr>
            <p:ph idx="1" type="body"/>
          </p:nvPr>
        </p:nvSpPr>
        <p:spPr>
          <a:xfrm>
            <a:off x="734028" y="1594131"/>
            <a:ext cx="10515600" cy="4351338"/>
          </a:xfrm>
          <a:prstGeom prst="rect">
            <a:avLst/>
          </a:prstGeom>
          <a:noFill/>
          <a:ln>
            <a:noFill/>
          </a:ln>
        </p:spPr>
        <p:txBody>
          <a:bodyPr anchorCtr="0" anchor="t" bIns="45700" lIns="91425" spcFirstLastPara="1" rIns="91425" wrap="square" tIns="45700">
            <a:normAutofit/>
          </a:bodyPr>
          <a:lstStyle/>
          <a:p>
            <a:pPr indent="0" lvl="0" marL="0" rtl="0" algn="just">
              <a:lnSpc>
                <a:spcPct val="90000"/>
              </a:lnSpc>
              <a:spcBef>
                <a:spcPts val="0"/>
              </a:spcBef>
              <a:spcAft>
                <a:spcPts val="0"/>
              </a:spcAft>
              <a:buClr>
                <a:schemeClr val="dk1"/>
              </a:buClr>
              <a:buSzPts val="2800"/>
              <a:buNone/>
            </a:pPr>
            <a:r>
              <a:rPr lang="es-MX"/>
              <a:t>Es una herramienta utilizada en el análisis FODA para evaluar los factores internos de una organización. Ayuda a identificar y clasificar los factores internos de una empresa en diferentes categorías, como recursos humanos, estructura organizativa, tecnología, etc.</a:t>
            </a:r>
            <a:endParaRPr/>
          </a:p>
        </p:txBody>
      </p:sp>
      <p:pic>
        <p:nvPicPr>
          <p:cNvPr id="228" name="Google Shape;228;p16"/>
          <p:cNvPicPr preferRelativeResize="0"/>
          <p:nvPr/>
        </p:nvPicPr>
        <p:blipFill rotWithShape="1">
          <a:blip r:embed="rId3">
            <a:alphaModFix/>
          </a:blip>
          <a:srcRect b="0" l="0" r="0" t="0"/>
          <a:stretch/>
        </p:blipFill>
        <p:spPr>
          <a:xfrm>
            <a:off x="2181908" y="3201364"/>
            <a:ext cx="7226300" cy="3492500"/>
          </a:xfrm>
          <a:prstGeom prst="rect">
            <a:avLst/>
          </a:prstGeom>
          <a:noFill/>
          <a:ln>
            <a:noFill/>
          </a:ln>
        </p:spPr>
      </p:pic>
      <p:grpSp>
        <p:nvGrpSpPr>
          <p:cNvPr id="229" name="Google Shape;229;p16"/>
          <p:cNvGrpSpPr/>
          <p:nvPr/>
        </p:nvGrpSpPr>
        <p:grpSpPr>
          <a:xfrm>
            <a:off x="838200" y="365125"/>
            <a:ext cx="10515600" cy="1216800"/>
            <a:chOff x="0" y="0"/>
            <a:chExt cx="10515600" cy="1216800"/>
          </a:xfrm>
        </p:grpSpPr>
        <p:sp>
          <p:nvSpPr>
            <p:cNvPr id="230" name="Google Shape;230;p16"/>
            <p:cNvSpPr/>
            <p:nvPr/>
          </p:nvSpPr>
          <p:spPr>
            <a:xfrm>
              <a:off x="0" y="0"/>
              <a:ext cx="10515600" cy="121680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6"/>
            <p:cNvSpPr txBox="1"/>
            <p:nvPr/>
          </p:nvSpPr>
          <p:spPr>
            <a:xfrm>
              <a:off x="59399" y="59399"/>
              <a:ext cx="10396802" cy="1098002"/>
            </a:xfrm>
            <a:prstGeom prst="rect">
              <a:avLst/>
            </a:prstGeom>
            <a:noFill/>
            <a:ln>
              <a:noFill/>
            </a:ln>
          </p:spPr>
          <p:txBody>
            <a:bodyPr anchorCtr="0" anchor="ctr" bIns="182875" lIns="182875" spcFirstLastPara="1" rIns="182875" wrap="square" tIns="182875">
              <a:noAutofit/>
            </a:bodyPr>
            <a:lstStyle/>
            <a:p>
              <a:pPr indent="0" lvl="0" marL="0" marR="0" rtl="0" algn="l">
                <a:lnSpc>
                  <a:spcPct val="90000"/>
                </a:lnSpc>
                <a:spcBef>
                  <a:spcPts val="0"/>
                </a:spcBef>
                <a:spcAft>
                  <a:spcPts val="0"/>
                </a:spcAft>
                <a:buClr>
                  <a:schemeClr val="lt1"/>
                </a:buClr>
                <a:buSzPts val="4800"/>
                <a:buFont typeface="Calibri"/>
                <a:buNone/>
              </a:pPr>
              <a:r>
                <a:rPr lang="es-MX" sz="4800">
                  <a:solidFill>
                    <a:schemeClr val="lt1"/>
                  </a:solidFill>
                  <a:latin typeface="Calibri"/>
                  <a:ea typeface="Calibri"/>
                  <a:cs typeface="Calibri"/>
                  <a:sym typeface="Calibri"/>
                </a:rPr>
                <a:t>Matriz de Factores Internos (MEFI)</a:t>
              </a:r>
              <a:endParaRPr/>
            </a:p>
          </p:txBody>
        </p:sp>
      </p:gr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¿Cómo hacer la MEFI?</a:t>
            </a:r>
            <a:endParaRPr/>
          </a:p>
        </p:txBody>
      </p:sp>
      <p:sp>
        <p:nvSpPr>
          <p:cNvPr id="237" name="Google Shape;237;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228600" lvl="0" marL="228600" rtl="0" algn="just">
              <a:lnSpc>
                <a:spcPct val="90000"/>
              </a:lnSpc>
              <a:spcBef>
                <a:spcPts val="0"/>
              </a:spcBef>
              <a:spcAft>
                <a:spcPts val="0"/>
              </a:spcAft>
              <a:buClr>
                <a:schemeClr val="dk1"/>
              </a:buClr>
              <a:buSzPts val="2800"/>
              <a:buChar char="•"/>
            </a:pPr>
            <a:r>
              <a:rPr lang="es-MX"/>
              <a:t>Se identifican diferentes factores internos relevantes para la empresa.</a:t>
            </a:r>
            <a:endParaRPr/>
          </a:p>
          <a:p>
            <a:pPr indent="-228600" lvl="0" marL="228600" rtl="0" algn="just">
              <a:lnSpc>
                <a:spcPct val="90000"/>
              </a:lnSpc>
              <a:spcBef>
                <a:spcPts val="1000"/>
              </a:spcBef>
              <a:spcAft>
                <a:spcPts val="0"/>
              </a:spcAft>
              <a:buClr>
                <a:schemeClr val="dk1"/>
              </a:buClr>
              <a:buSzPts val="2800"/>
              <a:buChar char="•"/>
            </a:pPr>
            <a:r>
              <a:rPr lang="es-MX"/>
              <a:t>Se les asigna un peso que refleja su importancia relativa. </a:t>
            </a:r>
            <a:endParaRPr/>
          </a:p>
          <a:p>
            <a:pPr indent="-228600" lvl="0" marL="228600" rtl="0" algn="just">
              <a:lnSpc>
                <a:spcPct val="90000"/>
              </a:lnSpc>
              <a:spcBef>
                <a:spcPts val="1000"/>
              </a:spcBef>
              <a:spcAft>
                <a:spcPts val="0"/>
              </a:spcAft>
              <a:buClr>
                <a:schemeClr val="dk1"/>
              </a:buClr>
              <a:buSzPts val="2800"/>
              <a:buChar char="•"/>
            </a:pPr>
            <a:r>
              <a:rPr lang="es-MX"/>
              <a:t>Luego, se califica cada factor en una escala del 1 al 5, donde 1 representa un desempeño deficiente y 5 representa un desempeño excelente. </a:t>
            </a:r>
            <a:endParaRPr/>
          </a:p>
          <a:p>
            <a:pPr indent="-228600" lvl="0" marL="228600" rtl="0" algn="just">
              <a:lnSpc>
                <a:spcPct val="90000"/>
              </a:lnSpc>
              <a:spcBef>
                <a:spcPts val="1000"/>
              </a:spcBef>
              <a:spcAft>
                <a:spcPts val="0"/>
              </a:spcAft>
              <a:buClr>
                <a:schemeClr val="dk1"/>
              </a:buClr>
              <a:buSzPts val="2800"/>
              <a:buChar char="•"/>
            </a:pPr>
            <a:r>
              <a:rPr lang="es-MX"/>
              <a:t>La ponderación se calcula multiplicando el peso por la calificación para obtener una puntuación ponderada para cada factor.</a:t>
            </a:r>
            <a:endParaRPr/>
          </a:p>
          <a:p>
            <a:pPr indent="-228600" lvl="0" marL="228600" rtl="0" algn="just">
              <a:lnSpc>
                <a:spcPct val="90000"/>
              </a:lnSpc>
              <a:spcBef>
                <a:spcPts val="1000"/>
              </a:spcBef>
              <a:spcAft>
                <a:spcPts val="0"/>
              </a:spcAft>
              <a:buClr>
                <a:schemeClr val="dk1"/>
              </a:buClr>
              <a:buSzPts val="2800"/>
              <a:buChar char="•"/>
            </a:pPr>
            <a:r>
              <a:rPr lang="es-MX"/>
              <a:t>Estos puntajes ponderados se pueden utilizar posteriormente para evaluar la posición interna de la empresa y determinar las áreas que requieren mejoras o fortalezas.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pic>
        <p:nvPicPr>
          <p:cNvPr id="242" name="Google Shape;242;p18"/>
          <p:cNvPicPr preferRelativeResize="0"/>
          <p:nvPr>
            <p:ph idx="1" type="body"/>
          </p:nvPr>
        </p:nvPicPr>
        <p:blipFill rotWithShape="1">
          <a:blip r:embed="rId3">
            <a:alphaModFix/>
          </a:blip>
          <a:srcRect b="0" l="0" r="0" t="0"/>
          <a:stretch/>
        </p:blipFill>
        <p:spPr>
          <a:xfrm>
            <a:off x="2372811" y="696409"/>
            <a:ext cx="6439720" cy="600141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grpSp>
        <p:nvGrpSpPr>
          <p:cNvPr id="100" name="Google Shape;100;p2"/>
          <p:cNvGrpSpPr/>
          <p:nvPr/>
        </p:nvGrpSpPr>
        <p:grpSpPr>
          <a:xfrm>
            <a:off x="838200" y="428281"/>
            <a:ext cx="10515600" cy="1199250"/>
            <a:chOff x="0" y="63156"/>
            <a:chExt cx="10515600" cy="1199250"/>
          </a:xfrm>
        </p:grpSpPr>
        <p:sp>
          <p:nvSpPr>
            <p:cNvPr id="101" name="Google Shape;101;p2"/>
            <p:cNvSpPr/>
            <p:nvPr/>
          </p:nvSpPr>
          <p:spPr>
            <a:xfrm>
              <a:off x="0" y="63156"/>
              <a:ext cx="10515600" cy="1199250"/>
            </a:xfrm>
            <a:prstGeom prst="roundRect">
              <a:avLst>
                <a:gd fmla="val 16667" name="adj"/>
              </a:avLst>
            </a:prstGeom>
            <a:solidFill>
              <a:schemeClr val="accent2"/>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2"/>
            <p:cNvSpPr txBox="1"/>
            <p:nvPr/>
          </p:nvSpPr>
          <p:spPr>
            <a:xfrm>
              <a:off x="58543" y="121699"/>
              <a:ext cx="10398514" cy="1082164"/>
            </a:xfrm>
            <a:prstGeom prst="rect">
              <a:avLst/>
            </a:prstGeom>
            <a:noFill/>
            <a:ln>
              <a:noFill/>
            </a:ln>
          </p:spPr>
          <p:txBody>
            <a:bodyPr anchorCtr="0" anchor="ctr" bIns="190500" lIns="190500" spcFirstLastPara="1" rIns="190500" wrap="square" tIns="190500">
              <a:noAutofit/>
            </a:bodyPr>
            <a:lstStyle/>
            <a:p>
              <a:pPr indent="0" lvl="0" marL="0" marR="0" rtl="0" algn="l">
                <a:lnSpc>
                  <a:spcPct val="90000"/>
                </a:lnSpc>
                <a:spcBef>
                  <a:spcPts val="0"/>
                </a:spcBef>
                <a:spcAft>
                  <a:spcPts val="0"/>
                </a:spcAft>
                <a:buClr>
                  <a:schemeClr val="lt1"/>
                </a:buClr>
                <a:buSzPts val="5000"/>
                <a:buFont typeface="Calibri"/>
                <a:buNone/>
              </a:pPr>
              <a:r>
                <a:rPr lang="es-MX" sz="5000">
                  <a:solidFill>
                    <a:schemeClr val="lt1"/>
                  </a:solidFill>
                  <a:latin typeface="Calibri"/>
                  <a:ea typeface="Calibri"/>
                  <a:cs typeface="Calibri"/>
                  <a:sym typeface="Calibri"/>
                </a:rPr>
                <a:t>UNIDAD 3. Análisis estratégico interno</a:t>
              </a:r>
              <a:endParaRPr/>
            </a:p>
          </p:txBody>
        </p:sp>
      </p:grpSp>
      <p:sp>
        <p:nvSpPr>
          <p:cNvPr id="103" name="Google Shape;10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None/>
            </a:pPr>
            <a:r>
              <a:rPr lang="es-MX"/>
              <a:t>3.1 Diagnóstico interno de la empresa</a:t>
            </a:r>
            <a:endParaRPr/>
          </a:p>
          <a:p>
            <a:pPr indent="0" lvl="0" marL="0" rtl="0" algn="l">
              <a:lnSpc>
                <a:spcPct val="90000"/>
              </a:lnSpc>
              <a:spcBef>
                <a:spcPts val="1000"/>
              </a:spcBef>
              <a:spcAft>
                <a:spcPts val="0"/>
              </a:spcAft>
              <a:buClr>
                <a:schemeClr val="dk1"/>
              </a:buClr>
              <a:buSzPts val="2800"/>
              <a:buNone/>
            </a:pPr>
            <a:r>
              <a:rPr lang="es-MX"/>
              <a:t>3.2 Cadena de valor (del sector industrial y de la empresa)</a:t>
            </a:r>
            <a:endParaRPr/>
          </a:p>
          <a:p>
            <a:pPr indent="0" lvl="0" marL="0" rtl="0" algn="l">
              <a:lnSpc>
                <a:spcPct val="90000"/>
              </a:lnSpc>
              <a:spcBef>
                <a:spcPts val="1000"/>
              </a:spcBef>
              <a:spcAft>
                <a:spcPts val="0"/>
              </a:spcAft>
              <a:buClr>
                <a:schemeClr val="dk1"/>
              </a:buClr>
              <a:buSzPts val="2800"/>
              <a:buNone/>
            </a:pPr>
            <a:r>
              <a:rPr lang="es-MX"/>
              <a:t>3.4 Técnicas de análisis interno</a:t>
            </a:r>
            <a:endParaRPr/>
          </a:p>
          <a:p>
            <a:pPr indent="0" lvl="0" marL="0" rtl="0" algn="l">
              <a:lnSpc>
                <a:spcPct val="90000"/>
              </a:lnSpc>
              <a:spcBef>
                <a:spcPts val="1000"/>
              </a:spcBef>
              <a:spcAft>
                <a:spcPts val="0"/>
              </a:spcAft>
              <a:buClr>
                <a:schemeClr val="dk1"/>
              </a:buClr>
              <a:buSzPts val="2800"/>
              <a:buNone/>
            </a:pPr>
            <a:r>
              <a:rPr lang="es-MX"/>
              <a:t>	Matriz de Factores Internos (MEFI), </a:t>
            </a:r>
            <a:endParaRPr/>
          </a:p>
          <a:p>
            <a:pPr indent="0" lvl="0" marL="0" rtl="0" algn="l">
              <a:lnSpc>
                <a:spcPct val="90000"/>
              </a:lnSpc>
              <a:spcBef>
                <a:spcPts val="1000"/>
              </a:spcBef>
              <a:spcAft>
                <a:spcPts val="0"/>
              </a:spcAft>
              <a:buClr>
                <a:schemeClr val="dk1"/>
              </a:buClr>
              <a:buSzPts val="2800"/>
              <a:buNone/>
            </a:pPr>
            <a:r>
              <a:rPr lang="es-MX"/>
              <a:t>	Matriz DAFO.</a:t>
            </a:r>
            <a:endParaRPr/>
          </a:p>
          <a:p>
            <a:pPr indent="0" lvl="0" marL="0" rtl="0" algn="l">
              <a:lnSpc>
                <a:spcPct val="90000"/>
              </a:lnSpc>
              <a:spcBef>
                <a:spcPts val="1000"/>
              </a:spcBef>
              <a:spcAft>
                <a:spcPts val="0"/>
              </a:spcAft>
              <a:buClr>
                <a:schemeClr val="dk1"/>
              </a:buClr>
              <a:buSzPts val="2800"/>
              <a:buNone/>
            </a:pPr>
            <a:r>
              <a:rPr lang="es-MX"/>
              <a:t>3.5 Análisis de recursos y capacidades</a:t>
            </a:r>
            <a:endParaRPr/>
          </a:p>
          <a:p>
            <a:pPr indent="0" lvl="0" marL="0" rtl="0" algn="l">
              <a:lnSpc>
                <a:spcPct val="90000"/>
              </a:lnSpc>
              <a:spcBef>
                <a:spcPts val="1000"/>
              </a:spcBef>
              <a:spcAft>
                <a:spcPts val="0"/>
              </a:spcAft>
              <a:buClr>
                <a:schemeClr val="dk1"/>
              </a:buClr>
              <a:buSzPts val="2800"/>
              <a:buNone/>
            </a:pPr>
            <a:r>
              <a:rPr lang="es-MX"/>
              <a:t>3.6 Establecimiento de objetivos organizacionales</a:t>
            </a:r>
            <a:endParaRPr/>
          </a:p>
          <a:p>
            <a:pPr indent="0" lvl="0" marL="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grpSp>
        <p:nvGrpSpPr>
          <p:cNvPr id="247" name="Google Shape;247;p19"/>
          <p:cNvGrpSpPr/>
          <p:nvPr/>
        </p:nvGrpSpPr>
        <p:grpSpPr>
          <a:xfrm>
            <a:off x="838200" y="2013950"/>
            <a:ext cx="10515600" cy="2585700"/>
            <a:chOff x="0" y="188325"/>
            <a:chExt cx="10515600" cy="2585700"/>
          </a:xfrm>
        </p:grpSpPr>
        <p:sp>
          <p:nvSpPr>
            <p:cNvPr id="248" name="Google Shape;248;p19"/>
            <p:cNvSpPr/>
            <p:nvPr/>
          </p:nvSpPr>
          <p:spPr>
            <a:xfrm>
              <a:off x="0" y="188325"/>
              <a:ext cx="10515600" cy="258570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19"/>
            <p:cNvSpPr txBox="1"/>
            <p:nvPr/>
          </p:nvSpPr>
          <p:spPr>
            <a:xfrm>
              <a:off x="126223" y="314548"/>
              <a:ext cx="10263154" cy="2333254"/>
            </a:xfrm>
            <a:prstGeom prst="rect">
              <a:avLst/>
            </a:prstGeom>
            <a:noFill/>
            <a:ln>
              <a:noFill/>
            </a:ln>
          </p:spPr>
          <p:txBody>
            <a:bodyPr anchorCtr="0" anchor="ctr" bIns="247650" lIns="247650" spcFirstLastPara="1" rIns="247650" wrap="square" tIns="247650">
              <a:noAutofit/>
            </a:bodyPr>
            <a:lstStyle/>
            <a:p>
              <a:pPr indent="0" lvl="0" marL="0" marR="0" rtl="0" algn="ctr">
                <a:lnSpc>
                  <a:spcPct val="90000"/>
                </a:lnSpc>
                <a:spcBef>
                  <a:spcPts val="0"/>
                </a:spcBef>
                <a:spcAft>
                  <a:spcPts val="0"/>
                </a:spcAft>
                <a:buClr>
                  <a:schemeClr val="lt1"/>
                </a:buClr>
                <a:buSzPts val="6500"/>
                <a:buFont typeface="Calibri"/>
                <a:buNone/>
              </a:pPr>
              <a:r>
                <a:rPr lang="es-MX" sz="6500">
                  <a:solidFill>
                    <a:schemeClr val="lt1"/>
                  </a:solidFill>
                  <a:latin typeface="Calibri"/>
                  <a:ea typeface="Calibri"/>
                  <a:cs typeface="Calibri"/>
                  <a:sym typeface="Calibri"/>
                </a:rPr>
                <a:t>3.5 Análisis de recursos y capacidades</a:t>
              </a:r>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…Recursos y Capacidades</a:t>
            </a:r>
            <a:endParaRPr/>
          </a:p>
        </p:txBody>
      </p:sp>
      <p:sp>
        <p:nvSpPr>
          <p:cNvPr id="255" name="Google Shape;255;p2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Un análisis de </a:t>
            </a:r>
            <a:r>
              <a:rPr lang="es-MX">
                <a:solidFill>
                  <a:srgbClr val="FF0000"/>
                </a:solidFill>
              </a:rPr>
              <a:t>recursos y capacidades </a:t>
            </a:r>
            <a:r>
              <a:rPr lang="es-MX"/>
              <a:t>es una técnica utilizada en la gestión estratégica para evaluar los recursos y capacidades de una organización con el fin de identificar sus </a:t>
            </a:r>
            <a:r>
              <a:rPr lang="es-MX">
                <a:solidFill>
                  <a:srgbClr val="FF0000"/>
                </a:solidFill>
              </a:rPr>
              <a:t>fortalezas y debilidades </a:t>
            </a:r>
            <a:r>
              <a:rPr lang="es-MX"/>
              <a:t>y, posteriormente, determinar la estrategia más adecuada para alcanzar sus objetivos.</a:t>
            </a:r>
            <a:endParaRPr/>
          </a:p>
          <a:p>
            <a:pPr indent="-228600" lvl="0" marL="228600" rtl="0" algn="just">
              <a:lnSpc>
                <a:spcPct val="90000"/>
              </a:lnSpc>
              <a:spcBef>
                <a:spcPts val="1000"/>
              </a:spcBef>
              <a:spcAft>
                <a:spcPts val="0"/>
              </a:spcAft>
              <a:buClr>
                <a:schemeClr val="dk1"/>
              </a:buClr>
              <a:buSzPts val="2800"/>
              <a:buChar char="•"/>
            </a:pPr>
            <a:r>
              <a:rPr lang="es-MX"/>
              <a:t>El análisis de recursos se centra en identificar y evaluar los recursos tangibles e intangibles de una organización. </a:t>
            </a:r>
            <a:endParaRPr/>
          </a:p>
          <a:p>
            <a:pPr indent="-228600" lvl="1" marL="685800" rtl="0" algn="just">
              <a:lnSpc>
                <a:spcPct val="90000"/>
              </a:lnSpc>
              <a:spcBef>
                <a:spcPts val="500"/>
              </a:spcBef>
              <a:spcAft>
                <a:spcPts val="0"/>
              </a:spcAft>
              <a:buClr>
                <a:schemeClr val="dk1"/>
              </a:buClr>
              <a:buSzPts val="2400"/>
              <a:buChar char="•"/>
            </a:pPr>
            <a:r>
              <a:rPr lang="es-MX"/>
              <a:t>Los recursos tangibles pueden incluir activos físicos como instalaciones, equipos, inventario y capital financiero. </a:t>
            </a:r>
            <a:endParaRPr/>
          </a:p>
          <a:p>
            <a:pPr indent="-228600" lvl="1" marL="685800" rtl="0" algn="just">
              <a:lnSpc>
                <a:spcPct val="90000"/>
              </a:lnSpc>
              <a:spcBef>
                <a:spcPts val="500"/>
              </a:spcBef>
              <a:spcAft>
                <a:spcPts val="0"/>
              </a:spcAft>
              <a:buClr>
                <a:schemeClr val="dk1"/>
              </a:buClr>
              <a:buSzPts val="2400"/>
              <a:buChar char="•"/>
            </a:pPr>
            <a:r>
              <a:rPr lang="es-MX"/>
              <a:t>Los recursos intangibles pueden ser la reputación de la marca, la propiedad intelectual, los conocimientos especializados y las relaciones con los clientes.</a:t>
            </a:r>
            <a:endParaRPr/>
          </a:p>
        </p:txBody>
      </p:sp>
      <p:sp>
        <p:nvSpPr>
          <p:cNvPr id="256" name="Google Shape;256;p20"/>
          <p:cNvSpPr txBox="1"/>
          <p:nvPr/>
        </p:nvSpPr>
        <p:spPr>
          <a:xfrm>
            <a:off x="2497394" y="5997677"/>
            <a:ext cx="184731"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…Capacidades</a:t>
            </a:r>
            <a:endParaRPr/>
          </a:p>
        </p:txBody>
      </p:sp>
      <p:sp>
        <p:nvSpPr>
          <p:cNvPr id="262" name="Google Shape;262;p2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El análisis de </a:t>
            </a:r>
            <a:r>
              <a:rPr lang="es-MX">
                <a:solidFill>
                  <a:srgbClr val="FF0000"/>
                </a:solidFill>
              </a:rPr>
              <a:t>capacidades</a:t>
            </a:r>
            <a:r>
              <a:rPr lang="es-MX"/>
              <a:t> se refiere a las habilidades, competencias y conocimientos organizativos que permiten a una empresa llevar a cabo actividades y procesos de manera efectiva. Esto incluye la capacidad de innovación, la gestión de la cadena de suministro, la excelencia operativa, la capacidad de respuesta al mercado y la capacidad para desarrollar y retener talento.</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es-MX"/>
              <a:t>Ejemplo de análisis de recursos y capacidades de una empresa de tecnología que produce dispositivos móviles</a:t>
            </a:r>
            <a:endParaRPr/>
          </a:p>
        </p:txBody>
      </p:sp>
      <p:grpSp>
        <p:nvGrpSpPr>
          <p:cNvPr id="269" name="Google Shape;269;p22"/>
          <p:cNvGrpSpPr/>
          <p:nvPr/>
        </p:nvGrpSpPr>
        <p:grpSpPr>
          <a:xfrm>
            <a:off x="1941793" y="1827338"/>
            <a:ext cx="8346512" cy="4347911"/>
            <a:chOff x="1084543" y="1713"/>
            <a:chExt cx="8346512" cy="4347911"/>
          </a:xfrm>
        </p:grpSpPr>
        <p:sp>
          <p:nvSpPr>
            <p:cNvPr id="270" name="Google Shape;270;p22"/>
            <p:cNvSpPr/>
            <p:nvPr/>
          </p:nvSpPr>
          <p:spPr>
            <a:xfrm>
              <a:off x="1084543" y="1713"/>
              <a:ext cx="7744985" cy="70408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22"/>
            <p:cNvSpPr txBox="1"/>
            <p:nvPr/>
          </p:nvSpPr>
          <p:spPr>
            <a:xfrm>
              <a:off x="1084543" y="1713"/>
              <a:ext cx="7744985" cy="704089"/>
            </a:xfrm>
            <a:prstGeom prst="rect">
              <a:avLst/>
            </a:prstGeom>
            <a:noFill/>
            <a:ln>
              <a:noFill/>
            </a:ln>
          </p:spPr>
          <p:txBody>
            <a:bodyPr anchorCtr="0" anchor="b" bIns="121900" lIns="121900" spcFirstLastPara="1" rIns="121900" wrap="square" tIns="121900">
              <a:noAutofit/>
            </a:bodyPr>
            <a:lstStyle/>
            <a:p>
              <a:pPr indent="0" lvl="0" marL="0" marR="0" rtl="0" algn="l">
                <a:lnSpc>
                  <a:spcPct val="90000"/>
                </a:lnSpc>
                <a:spcBef>
                  <a:spcPts val="0"/>
                </a:spcBef>
                <a:spcAft>
                  <a:spcPts val="0"/>
                </a:spcAft>
                <a:buClr>
                  <a:schemeClr val="dk1"/>
                </a:buClr>
                <a:buSzPts val="3200"/>
                <a:buFont typeface="Calibri"/>
                <a:buNone/>
              </a:pPr>
              <a:r>
                <a:rPr lang="es-MX" sz="3200">
                  <a:solidFill>
                    <a:schemeClr val="dk1"/>
                  </a:solidFill>
                  <a:latin typeface="Calibri"/>
                  <a:ea typeface="Calibri"/>
                  <a:cs typeface="Calibri"/>
                  <a:sym typeface="Calibri"/>
                </a:rPr>
                <a:t>RECURSOS: </a:t>
              </a:r>
              <a:endParaRPr/>
            </a:p>
          </p:txBody>
        </p:sp>
        <p:sp>
          <p:nvSpPr>
            <p:cNvPr id="272" name="Google Shape;272;p22"/>
            <p:cNvSpPr/>
            <p:nvPr/>
          </p:nvSpPr>
          <p:spPr>
            <a:xfrm>
              <a:off x="1084543"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2"/>
            <p:cNvSpPr/>
            <p:nvPr/>
          </p:nvSpPr>
          <p:spPr>
            <a:xfrm>
              <a:off x="2173144"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2"/>
            <p:cNvSpPr/>
            <p:nvPr/>
          </p:nvSpPr>
          <p:spPr>
            <a:xfrm>
              <a:off x="3262605"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2"/>
            <p:cNvSpPr/>
            <p:nvPr/>
          </p:nvSpPr>
          <p:spPr>
            <a:xfrm>
              <a:off x="4351206"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2"/>
            <p:cNvSpPr/>
            <p:nvPr/>
          </p:nvSpPr>
          <p:spPr>
            <a:xfrm>
              <a:off x="5440667"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2"/>
            <p:cNvSpPr/>
            <p:nvPr/>
          </p:nvSpPr>
          <p:spPr>
            <a:xfrm>
              <a:off x="6529268"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22"/>
            <p:cNvSpPr/>
            <p:nvPr/>
          </p:nvSpPr>
          <p:spPr>
            <a:xfrm>
              <a:off x="7618729" y="705802"/>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9" name="Google Shape;279;p22"/>
            <p:cNvSpPr/>
            <p:nvPr/>
          </p:nvSpPr>
          <p:spPr>
            <a:xfrm>
              <a:off x="1084543" y="849228"/>
              <a:ext cx="7845670" cy="1147405"/>
            </a:xfrm>
            <a:prstGeom prst="rect">
              <a:avLst/>
            </a:prstGeom>
            <a:solidFill>
              <a:schemeClr val="lt1"/>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0" name="Google Shape;280;p22"/>
            <p:cNvSpPr txBox="1"/>
            <p:nvPr/>
          </p:nvSpPr>
          <p:spPr>
            <a:xfrm>
              <a:off x="1084543" y="849228"/>
              <a:ext cx="7845670" cy="1147405"/>
            </a:xfrm>
            <a:prstGeom prst="rect">
              <a:avLst/>
            </a:prstGeom>
            <a:noFill/>
            <a:ln>
              <a:noFill/>
            </a:ln>
          </p:spPr>
          <p:txBody>
            <a:bodyPr anchorCtr="0" anchor="ctr" bIns="35550" lIns="35550" spcFirstLastPara="1" rIns="35550" wrap="square" tIns="35550">
              <a:noAutofit/>
            </a:bodyPr>
            <a:lstStyle/>
            <a:p>
              <a:pPr indent="0" lvl="0" marL="0" marR="0" rtl="0" algn="just">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Algunos de los recursos tangibles de la empresa pueden ser sus instalaciones de producción, los equipos utilizados para fabricar los dispositivos, la tecnología y los materiales utilizados para la producción.</a:t>
              </a:r>
              <a:endParaRPr/>
            </a:p>
            <a:p>
              <a:pPr indent="0" lvl="0" marL="0" marR="0" rtl="0" algn="just">
                <a:lnSpc>
                  <a:spcPct val="90000"/>
                </a:lnSpc>
                <a:spcBef>
                  <a:spcPts val="49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Algunos de los recursos intangibles pueden incluir el conocimiento técnico de los empleados, la marca registrada y el prestigio de la empresa en la industria. </a:t>
              </a:r>
              <a:endParaRPr/>
            </a:p>
          </p:txBody>
        </p:sp>
        <p:sp>
          <p:nvSpPr>
            <p:cNvPr id="281" name="Google Shape;281;p22"/>
            <p:cNvSpPr/>
            <p:nvPr/>
          </p:nvSpPr>
          <p:spPr>
            <a:xfrm>
              <a:off x="1084543" y="2211278"/>
              <a:ext cx="7744985" cy="704089"/>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2"/>
            <p:cNvSpPr txBox="1"/>
            <p:nvPr/>
          </p:nvSpPr>
          <p:spPr>
            <a:xfrm>
              <a:off x="1084543" y="2211278"/>
              <a:ext cx="7744985" cy="704089"/>
            </a:xfrm>
            <a:prstGeom prst="rect">
              <a:avLst/>
            </a:prstGeom>
            <a:noFill/>
            <a:ln>
              <a:noFill/>
            </a:ln>
          </p:spPr>
          <p:txBody>
            <a:bodyPr anchorCtr="0" anchor="b" bIns="121900" lIns="121900" spcFirstLastPara="1" rIns="121900" wrap="square" tIns="121900">
              <a:noAutofit/>
            </a:bodyPr>
            <a:lstStyle/>
            <a:p>
              <a:pPr indent="0" lvl="0" marL="0" marR="0" rtl="0" algn="l">
                <a:lnSpc>
                  <a:spcPct val="90000"/>
                </a:lnSpc>
                <a:spcBef>
                  <a:spcPts val="0"/>
                </a:spcBef>
                <a:spcAft>
                  <a:spcPts val="0"/>
                </a:spcAft>
                <a:buClr>
                  <a:schemeClr val="dk1"/>
                </a:buClr>
                <a:buSzPts val="3200"/>
                <a:buFont typeface="Calibri"/>
                <a:buNone/>
              </a:pPr>
              <a:r>
                <a:rPr lang="es-MX" sz="3200">
                  <a:solidFill>
                    <a:schemeClr val="dk1"/>
                  </a:solidFill>
                  <a:latin typeface="Calibri"/>
                  <a:ea typeface="Calibri"/>
                  <a:cs typeface="Calibri"/>
                  <a:sym typeface="Calibri"/>
                </a:rPr>
                <a:t>CAPACIDADES:</a:t>
              </a:r>
              <a:endParaRPr/>
            </a:p>
          </p:txBody>
        </p:sp>
        <p:sp>
          <p:nvSpPr>
            <p:cNvPr id="283" name="Google Shape;283;p22"/>
            <p:cNvSpPr/>
            <p:nvPr/>
          </p:nvSpPr>
          <p:spPr>
            <a:xfrm>
              <a:off x="1084543"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4" name="Google Shape;284;p22"/>
            <p:cNvSpPr/>
            <p:nvPr/>
          </p:nvSpPr>
          <p:spPr>
            <a:xfrm>
              <a:off x="2173144"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5" name="Google Shape;285;p22"/>
            <p:cNvSpPr/>
            <p:nvPr/>
          </p:nvSpPr>
          <p:spPr>
            <a:xfrm>
              <a:off x="3262605"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6" name="Google Shape;286;p22"/>
            <p:cNvSpPr/>
            <p:nvPr/>
          </p:nvSpPr>
          <p:spPr>
            <a:xfrm>
              <a:off x="4351206"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p22"/>
            <p:cNvSpPr/>
            <p:nvPr/>
          </p:nvSpPr>
          <p:spPr>
            <a:xfrm>
              <a:off x="5440667"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2"/>
            <p:cNvSpPr/>
            <p:nvPr/>
          </p:nvSpPr>
          <p:spPr>
            <a:xfrm>
              <a:off x="6529268"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9" name="Google Shape;289;p22"/>
            <p:cNvSpPr/>
            <p:nvPr/>
          </p:nvSpPr>
          <p:spPr>
            <a:xfrm>
              <a:off x="7618729" y="2915368"/>
              <a:ext cx="1812326" cy="1434256"/>
            </a:xfrm>
            <a:prstGeom prst="chevron">
              <a:avLst>
                <a:gd fmla="val 70610" name="adj"/>
              </a:avLst>
            </a:prstGeom>
            <a:solidFill>
              <a:srgbClr val="599BD5"/>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0" name="Google Shape;290;p22"/>
            <p:cNvSpPr/>
            <p:nvPr/>
          </p:nvSpPr>
          <p:spPr>
            <a:xfrm>
              <a:off x="1084543" y="3058793"/>
              <a:ext cx="7845670" cy="1147405"/>
            </a:xfrm>
            <a:prstGeom prst="rect">
              <a:avLst/>
            </a:prstGeom>
            <a:solidFill>
              <a:schemeClr val="lt1"/>
            </a:solidFill>
            <a:ln cap="flat" cmpd="sng" w="12700">
              <a:solidFill>
                <a:srgbClr val="599BD5"/>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2"/>
            <p:cNvSpPr txBox="1"/>
            <p:nvPr/>
          </p:nvSpPr>
          <p:spPr>
            <a:xfrm>
              <a:off x="1084543" y="3058793"/>
              <a:ext cx="7845670" cy="1147405"/>
            </a:xfrm>
            <a:prstGeom prst="rect">
              <a:avLst/>
            </a:prstGeom>
            <a:noFill/>
            <a:ln>
              <a:noFill/>
            </a:ln>
          </p:spPr>
          <p:txBody>
            <a:bodyPr anchorCtr="0" anchor="ctr" bIns="35550" lIns="35550" spcFirstLastPara="1" rIns="35550" wrap="square" tIns="35550">
              <a:noAutofit/>
            </a:bodyPr>
            <a:lstStyle/>
            <a:p>
              <a:pPr indent="0" lvl="0" marL="0" marR="0" rtl="0" algn="just">
                <a:lnSpc>
                  <a:spcPct val="90000"/>
                </a:lnSpc>
                <a:spcBef>
                  <a:spcPts val="0"/>
                </a:spcBef>
                <a:spcAft>
                  <a:spcPts val="0"/>
                </a:spcAft>
                <a:buClr>
                  <a:schemeClr val="dk1"/>
                </a:buClr>
                <a:buSzPts val="1400"/>
                <a:buFont typeface="Calibri"/>
                <a:buNone/>
              </a:pPr>
              <a:r>
                <a:rPr lang="es-MX" sz="1400">
                  <a:solidFill>
                    <a:schemeClr val="dk1"/>
                  </a:solidFill>
                  <a:latin typeface="Calibri"/>
                  <a:ea typeface="Calibri"/>
                  <a:cs typeface="Calibri"/>
                  <a:sym typeface="Calibri"/>
                </a:rPr>
                <a:t>Las capacidades de la empresa podrían ser su capacidad para innovar y desarrollar nuevos productos, su capacidad para fabricar dispositivos de alta calidad y su capacidad para brindar un excelente servicio al cliente.</a:t>
              </a:r>
              <a:endParaRPr/>
            </a:p>
          </p:txBody>
        </p:sp>
      </p:gr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sp>
        <p:nvSpPr>
          <p:cNvPr id="297" name="Google Shape;297;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…3.5 Análisis de recursos y capacidades </a:t>
            </a:r>
            <a:endParaRPr/>
          </a:p>
        </p:txBody>
      </p:sp>
      <p:sp>
        <p:nvSpPr>
          <p:cNvPr id="298" name="Google Shape;298;p2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El análisis de recursos y capacidades puede ayudar a la empresa a identificar sus fortalezas y debilidades, y a desarrollar una estrategia efectiva para competir en la industria. </a:t>
            </a:r>
            <a:endParaRPr/>
          </a:p>
          <a:p>
            <a:pPr indent="-228600" lvl="1" marL="685800" rtl="0" algn="just">
              <a:lnSpc>
                <a:spcPct val="90000"/>
              </a:lnSpc>
              <a:spcBef>
                <a:spcPts val="500"/>
              </a:spcBef>
              <a:spcAft>
                <a:spcPts val="0"/>
              </a:spcAft>
              <a:buClr>
                <a:schemeClr val="dk1"/>
              </a:buClr>
              <a:buSzPts val="2400"/>
              <a:buChar char="•"/>
            </a:pPr>
            <a:r>
              <a:rPr lang="es-MX"/>
              <a:t>Por ejemplo, si la empresa encuentra que su fortaleza está en su capacidad para innovar y desarrollar nuevos productos, puede centrarse en la investigación y desarrollo de tecnología para crear dispositivos móviles innovadores que satisfagan las necesidades de los clientes y se diferencien de la competencia.</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grpSp>
        <p:nvGrpSpPr>
          <p:cNvPr id="304" name="Google Shape;304;p24"/>
          <p:cNvGrpSpPr/>
          <p:nvPr/>
        </p:nvGrpSpPr>
        <p:grpSpPr>
          <a:xfrm>
            <a:off x="838200" y="2013950"/>
            <a:ext cx="10515600" cy="2585700"/>
            <a:chOff x="0" y="188325"/>
            <a:chExt cx="10515600" cy="2585700"/>
          </a:xfrm>
        </p:grpSpPr>
        <p:sp>
          <p:nvSpPr>
            <p:cNvPr id="305" name="Google Shape;305;p24"/>
            <p:cNvSpPr/>
            <p:nvPr/>
          </p:nvSpPr>
          <p:spPr>
            <a:xfrm>
              <a:off x="0" y="188325"/>
              <a:ext cx="10515600" cy="258570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6" name="Google Shape;306;p24"/>
            <p:cNvSpPr txBox="1"/>
            <p:nvPr/>
          </p:nvSpPr>
          <p:spPr>
            <a:xfrm>
              <a:off x="126223" y="314548"/>
              <a:ext cx="10263154" cy="2333254"/>
            </a:xfrm>
            <a:prstGeom prst="rect">
              <a:avLst/>
            </a:prstGeom>
            <a:noFill/>
            <a:ln>
              <a:noFill/>
            </a:ln>
          </p:spPr>
          <p:txBody>
            <a:bodyPr anchorCtr="0" anchor="ctr" bIns="247650" lIns="247650" spcFirstLastPara="1" rIns="247650" wrap="square" tIns="247650">
              <a:noAutofit/>
            </a:bodyPr>
            <a:lstStyle/>
            <a:p>
              <a:pPr indent="0" lvl="0" marL="0" marR="0" rtl="0" algn="ctr">
                <a:lnSpc>
                  <a:spcPct val="90000"/>
                </a:lnSpc>
                <a:spcBef>
                  <a:spcPts val="0"/>
                </a:spcBef>
                <a:spcAft>
                  <a:spcPts val="0"/>
                </a:spcAft>
                <a:buClr>
                  <a:schemeClr val="lt1"/>
                </a:buClr>
                <a:buSzPts val="6500"/>
                <a:buFont typeface="Calibri"/>
                <a:buNone/>
              </a:pPr>
              <a:r>
                <a:rPr lang="es-MX" sz="6500">
                  <a:solidFill>
                    <a:schemeClr val="lt1"/>
                  </a:solidFill>
                  <a:latin typeface="Calibri"/>
                  <a:ea typeface="Calibri"/>
                  <a:cs typeface="Calibri"/>
                  <a:sym typeface="Calibri"/>
                </a:rPr>
                <a:t>3.6 Establecimiento de objetivos organizacionales</a:t>
              </a:r>
              <a:endParaRPr/>
            </a:p>
          </p:txBody>
        </p:sp>
      </p:gr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25"/>
          <p:cNvSpPr txBox="1"/>
          <p:nvPr>
            <p:ph idx="1" type="body"/>
          </p:nvPr>
        </p:nvSpPr>
        <p:spPr>
          <a:xfrm>
            <a:off x="838200" y="486126"/>
            <a:ext cx="11015100" cy="5408100"/>
          </a:xfrm>
          <a:prstGeom prst="rect">
            <a:avLst/>
          </a:prstGeom>
          <a:noFill/>
          <a:ln>
            <a:noFill/>
          </a:ln>
        </p:spPr>
        <p:txBody>
          <a:bodyPr anchorCtr="0" anchor="t" bIns="45700" lIns="91425" spcFirstLastPara="1" rIns="91425" wrap="square" tIns="45700">
            <a:normAutofit fontScale="85000" lnSpcReduction="20000"/>
          </a:bodyPr>
          <a:lstStyle/>
          <a:p>
            <a:pPr indent="-215265" lvl="0" marL="228600" rtl="0" algn="just">
              <a:lnSpc>
                <a:spcPct val="90000"/>
              </a:lnSpc>
              <a:spcBef>
                <a:spcPts val="0"/>
              </a:spcBef>
              <a:spcAft>
                <a:spcPts val="0"/>
              </a:spcAft>
              <a:buClr>
                <a:schemeClr val="dk1"/>
              </a:buClr>
              <a:buSzPct val="100000"/>
              <a:buChar char="•"/>
            </a:pPr>
            <a:r>
              <a:rPr lang="es-MX"/>
              <a:t>El establecimiento de objetivos organizacionales es un proceso en el que se define y establece objetivos específicos y medibles para una organización. </a:t>
            </a:r>
            <a:endParaRPr/>
          </a:p>
          <a:p>
            <a:pPr indent="-217170" lvl="1" marL="685800" rtl="0" algn="just">
              <a:lnSpc>
                <a:spcPct val="90000"/>
              </a:lnSpc>
              <a:spcBef>
                <a:spcPts val="500"/>
              </a:spcBef>
              <a:spcAft>
                <a:spcPts val="0"/>
              </a:spcAft>
              <a:buClr>
                <a:schemeClr val="dk1"/>
              </a:buClr>
              <a:buSzPct val="100000"/>
              <a:buChar char="•"/>
            </a:pPr>
            <a:r>
              <a:rPr lang="es-MX"/>
              <a:t>Es una parte fundamental del proceso de planificación estratégica y ayuda a la organización a enfocarse en lo que es importante para lograr sus metas a largo plazo.</a:t>
            </a:r>
            <a:endParaRPr/>
          </a:p>
          <a:p>
            <a:pPr indent="-215265" lvl="0" marL="228600" rtl="0" algn="just">
              <a:lnSpc>
                <a:spcPct val="90000"/>
              </a:lnSpc>
              <a:spcBef>
                <a:spcPts val="1000"/>
              </a:spcBef>
              <a:spcAft>
                <a:spcPts val="0"/>
              </a:spcAft>
              <a:buClr>
                <a:schemeClr val="dk1"/>
              </a:buClr>
              <a:buSzPct val="100000"/>
              <a:buChar char="•"/>
            </a:pPr>
            <a:r>
              <a:rPr lang="es-MX"/>
              <a:t>Los objetivos organizacionales pueden ser cualitativos o cuantitativos y pueden ser a corto, mediano o largo plazo. </a:t>
            </a:r>
            <a:endParaRPr/>
          </a:p>
          <a:p>
            <a:pPr indent="-217170" lvl="1" marL="685800" rtl="0" algn="just">
              <a:lnSpc>
                <a:spcPct val="90000"/>
              </a:lnSpc>
              <a:spcBef>
                <a:spcPts val="500"/>
              </a:spcBef>
              <a:spcAft>
                <a:spcPts val="0"/>
              </a:spcAft>
              <a:buClr>
                <a:schemeClr val="dk1"/>
              </a:buClr>
              <a:buSzPct val="100000"/>
              <a:buChar char="•"/>
            </a:pPr>
            <a:r>
              <a:rPr lang="es-MX"/>
              <a:t>Estos objetivos deben ser claros, específicos y alcanzables, y deben estar alineados con la visión, la misión y los valores de la organización.</a:t>
            </a:r>
            <a:endParaRPr/>
          </a:p>
          <a:p>
            <a:pPr indent="-215265" lvl="0" marL="228600" rtl="0" algn="just">
              <a:lnSpc>
                <a:spcPct val="90000"/>
              </a:lnSpc>
              <a:spcBef>
                <a:spcPts val="1000"/>
              </a:spcBef>
              <a:spcAft>
                <a:spcPts val="0"/>
              </a:spcAft>
              <a:buClr>
                <a:schemeClr val="dk1"/>
              </a:buClr>
              <a:buSzPct val="100000"/>
              <a:buChar char="•"/>
            </a:pPr>
            <a:r>
              <a:rPr lang="es-MX"/>
              <a:t>Una vez que se fortalezcan los objetivos, se deben desarrollar planes de acción para lograrlos. </a:t>
            </a:r>
            <a:endParaRPr/>
          </a:p>
          <a:p>
            <a:pPr indent="-217170" lvl="1" marL="685800" rtl="0" algn="just">
              <a:lnSpc>
                <a:spcPct val="90000"/>
              </a:lnSpc>
              <a:spcBef>
                <a:spcPts val="500"/>
              </a:spcBef>
              <a:spcAft>
                <a:spcPts val="0"/>
              </a:spcAft>
              <a:buClr>
                <a:schemeClr val="dk1"/>
              </a:buClr>
              <a:buSzPct val="100000"/>
              <a:buChar char="•"/>
            </a:pPr>
            <a:r>
              <a:rPr lang="es-MX"/>
              <a:t>Estos planes pueden incluir la supervisión de recursos, la definición de roles y responsabilidades, la identificación de indicadores clave de rendimiento (KPI) y la evaluación periódica del progreso hacia los objetivos.</a:t>
            </a:r>
            <a:endParaRPr/>
          </a:p>
          <a:p>
            <a:pPr indent="-215265" lvl="0" marL="228600" rtl="0" algn="just">
              <a:lnSpc>
                <a:spcPct val="90000"/>
              </a:lnSpc>
              <a:spcBef>
                <a:spcPts val="1000"/>
              </a:spcBef>
              <a:spcAft>
                <a:spcPts val="0"/>
              </a:spcAft>
              <a:buClr>
                <a:schemeClr val="dk1"/>
              </a:buClr>
              <a:buSzPct val="100000"/>
              <a:buChar char="•"/>
            </a:pPr>
            <a:r>
              <a:rPr lang="es-MX"/>
              <a:t>El establecimiento de objetivos organizacionales es importante porque ayuda a la organización a enfocarse en lo que es importante y a mantenerse en el camino para lograr sus metas a largo plazo. </a:t>
            </a:r>
            <a:endParaRPr/>
          </a:p>
          <a:p>
            <a:pPr indent="-217170" lvl="1" marL="685800" rtl="0" algn="just">
              <a:lnSpc>
                <a:spcPct val="90000"/>
              </a:lnSpc>
              <a:spcBef>
                <a:spcPts val="500"/>
              </a:spcBef>
              <a:spcAft>
                <a:spcPts val="0"/>
              </a:spcAft>
              <a:buClr>
                <a:schemeClr val="dk1"/>
              </a:buClr>
              <a:buSzPct val="100000"/>
              <a:buChar char="•"/>
            </a:pPr>
            <a:r>
              <a:rPr lang="es-MX"/>
              <a:t>También ayuda a medir el progreso ya identificar cualquier desviación de los planos originales, lo que permite a la organización realizar los ajustes y mejoras necesarios.</a:t>
            </a:r>
            <a:endParaRPr/>
          </a:p>
          <a:p>
            <a:pPr indent="-64135" lvl="0" marL="228600" rtl="0" algn="l">
              <a:lnSpc>
                <a:spcPct val="90000"/>
              </a:lnSpc>
              <a:spcBef>
                <a:spcPts val="1000"/>
              </a:spcBef>
              <a:spcAft>
                <a:spcPts val="0"/>
              </a:spcAft>
              <a:buClr>
                <a:schemeClr val="dk1"/>
              </a:buClr>
              <a:buSzPct val="100000"/>
              <a:buNone/>
            </a:pPr>
            <a:r>
              <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6" name="Shape 316"/>
        <p:cNvGrpSpPr/>
        <p:nvPr/>
      </p:nvGrpSpPr>
      <p:grpSpPr>
        <a:xfrm>
          <a:off x="0" y="0"/>
          <a:ext cx="0" cy="0"/>
          <a:chOff x="0" y="0"/>
          <a:chExt cx="0" cy="0"/>
        </a:xfrm>
      </p:grpSpPr>
      <p:sp>
        <p:nvSpPr>
          <p:cNvPr id="317" name="Google Shape;317;g33912821bd3_0_9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t/>
            </a:r>
            <a:endParaRPr/>
          </a:p>
        </p:txBody>
      </p:sp>
      <p:sp>
        <p:nvSpPr>
          <p:cNvPr id="318" name="Google Shape;318;g33912821bd3_0_9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t/>
            </a:r>
            <a:endParaRPr/>
          </a:p>
        </p:txBody>
      </p:sp>
      <p:pic>
        <p:nvPicPr>
          <p:cNvPr id="319" name="Google Shape;319;g33912821bd3_0_90"/>
          <p:cNvPicPr preferRelativeResize="0"/>
          <p:nvPr/>
        </p:nvPicPr>
        <p:blipFill rotWithShape="1">
          <a:blip r:embed="rId3">
            <a:alphaModFix/>
          </a:blip>
          <a:srcRect b="10538" l="0" r="0" t="0"/>
          <a:stretch/>
        </p:blipFill>
        <p:spPr>
          <a:xfrm>
            <a:off x="-11575" y="324099"/>
            <a:ext cx="12192001" cy="6135399"/>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grpSp>
        <p:nvGrpSpPr>
          <p:cNvPr id="324" name="Google Shape;324;p26"/>
          <p:cNvGrpSpPr/>
          <p:nvPr/>
        </p:nvGrpSpPr>
        <p:grpSpPr>
          <a:xfrm>
            <a:off x="838200" y="371536"/>
            <a:ext cx="10515600" cy="1312740"/>
            <a:chOff x="0" y="6411"/>
            <a:chExt cx="10515600" cy="1312740"/>
          </a:xfrm>
        </p:grpSpPr>
        <p:sp>
          <p:nvSpPr>
            <p:cNvPr id="325" name="Google Shape;325;p26"/>
            <p:cNvSpPr/>
            <p:nvPr/>
          </p:nvSpPr>
          <p:spPr>
            <a:xfrm>
              <a:off x="0" y="6411"/>
              <a:ext cx="10515600" cy="131274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6" name="Google Shape;326;p26"/>
            <p:cNvSpPr txBox="1"/>
            <p:nvPr/>
          </p:nvSpPr>
          <p:spPr>
            <a:xfrm>
              <a:off x="64083" y="70494"/>
              <a:ext cx="10387434" cy="1184574"/>
            </a:xfrm>
            <a:prstGeom prst="rect">
              <a:avLst/>
            </a:prstGeom>
            <a:noFill/>
            <a:ln>
              <a:noFill/>
            </a:ln>
          </p:spPr>
          <p:txBody>
            <a:bodyPr anchorCtr="0" anchor="ctr" bIns="125725" lIns="125725" spcFirstLastPara="1" rIns="125725" wrap="square" tIns="125725">
              <a:noAutofit/>
            </a:bodyPr>
            <a:lstStyle/>
            <a:p>
              <a:pPr indent="0" lvl="0" marL="0" marR="0" rtl="0" algn="ctr">
                <a:lnSpc>
                  <a:spcPct val="90000"/>
                </a:lnSpc>
                <a:spcBef>
                  <a:spcPts val="0"/>
                </a:spcBef>
                <a:spcAft>
                  <a:spcPts val="0"/>
                </a:spcAft>
                <a:buClr>
                  <a:schemeClr val="lt1"/>
                </a:buClr>
                <a:buSzPts val="3300"/>
                <a:buFont typeface="Calibri"/>
                <a:buNone/>
              </a:pPr>
              <a:r>
                <a:rPr lang="es-MX" sz="3300">
                  <a:solidFill>
                    <a:schemeClr val="lt1"/>
                  </a:solidFill>
                  <a:latin typeface="Calibri"/>
                  <a:ea typeface="Calibri"/>
                  <a:cs typeface="Calibri"/>
                  <a:sym typeface="Calibri"/>
                </a:rPr>
                <a:t>Ejemplo de Objetivos de una empresa de comercio minorista en línea que vende ropa y accesorios. </a:t>
              </a:r>
              <a:endParaRPr/>
            </a:p>
          </p:txBody>
        </p:sp>
      </p:grpSp>
      <p:sp>
        <p:nvSpPr>
          <p:cNvPr id="327" name="Google Shape;327;p2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0" lvl="0" marL="0" rtl="0" algn="just">
              <a:lnSpc>
                <a:spcPct val="90000"/>
              </a:lnSpc>
              <a:spcBef>
                <a:spcPts val="0"/>
              </a:spcBef>
              <a:spcAft>
                <a:spcPts val="0"/>
              </a:spcAft>
              <a:buClr>
                <a:schemeClr val="dk1"/>
              </a:buClr>
              <a:buSzPct val="100000"/>
              <a:buNone/>
            </a:pPr>
            <a:r>
              <a:rPr lang="es-MX" sz="1600"/>
              <a:t>1.</a:t>
            </a:r>
            <a:r>
              <a:rPr b="1" lang="es-MX" sz="1600"/>
              <a:t> </a:t>
            </a:r>
            <a:r>
              <a:rPr b="1" lang="es-MX" sz="1900"/>
              <a:t>Incrementar las ventas en línea en un 20% durante el próximo año fiscal. </a:t>
            </a:r>
            <a:r>
              <a:rPr lang="es-MX" sz="1900"/>
              <a:t>Este objetivo cuantitativo se centra en aumentar el volumen de ventas a través de la plataforma en línea de la empresa.</a:t>
            </a:r>
            <a:endParaRPr/>
          </a:p>
          <a:p>
            <a:pPr indent="0" lvl="0" marL="0" rtl="0" algn="just">
              <a:lnSpc>
                <a:spcPct val="90000"/>
              </a:lnSpc>
              <a:spcBef>
                <a:spcPts val="1000"/>
              </a:spcBef>
              <a:spcAft>
                <a:spcPts val="0"/>
              </a:spcAft>
              <a:buClr>
                <a:schemeClr val="dk1"/>
              </a:buClr>
              <a:buSzPct val="100000"/>
              <a:buNone/>
            </a:pPr>
            <a:r>
              <a:rPr lang="es-MX" sz="1900"/>
              <a:t>2. </a:t>
            </a:r>
            <a:r>
              <a:rPr b="1" lang="es-MX" sz="1900"/>
              <a:t>Mejorar la experiencia del cliente y aumentar la tasa de satisfacción del cliente al 90%. </a:t>
            </a:r>
            <a:r>
              <a:rPr lang="es-MX" sz="1900"/>
              <a:t>Este objetivo cualitativo se enfoca en proporcionar un servicio excepcional al cliente y garantizar su satisfacción.</a:t>
            </a:r>
            <a:endParaRPr/>
          </a:p>
          <a:p>
            <a:pPr indent="0" lvl="0" marL="0" rtl="0" algn="just">
              <a:lnSpc>
                <a:spcPct val="90000"/>
              </a:lnSpc>
              <a:spcBef>
                <a:spcPts val="1000"/>
              </a:spcBef>
              <a:spcAft>
                <a:spcPts val="0"/>
              </a:spcAft>
              <a:buClr>
                <a:schemeClr val="dk1"/>
              </a:buClr>
              <a:buSzPct val="100000"/>
              <a:buNone/>
            </a:pPr>
            <a:r>
              <a:rPr b="1" lang="es-MX" sz="1900"/>
              <a:t>3. Expandir la presencia de la empresa en las redes sociales y aumentar el número de seguidores en un 50% en los próximos seis meses. </a:t>
            </a:r>
            <a:r>
              <a:rPr lang="es-MX" sz="1900"/>
              <a:t>Este objetivo cuantitativo se centra en aumentar la visibilidad de la empresa en las redes sociales y fortalecer su comunidad en línea.</a:t>
            </a:r>
            <a:endParaRPr/>
          </a:p>
          <a:p>
            <a:pPr indent="0" lvl="0" marL="0" rtl="0" algn="just">
              <a:lnSpc>
                <a:spcPct val="90000"/>
              </a:lnSpc>
              <a:spcBef>
                <a:spcPts val="1000"/>
              </a:spcBef>
              <a:spcAft>
                <a:spcPts val="0"/>
              </a:spcAft>
              <a:buClr>
                <a:schemeClr val="dk1"/>
              </a:buClr>
              <a:buSzPct val="100000"/>
              <a:buNone/>
            </a:pPr>
            <a:r>
              <a:rPr lang="es-MX" sz="1900"/>
              <a:t>4.</a:t>
            </a:r>
            <a:r>
              <a:rPr b="1" lang="es-MX" sz="1900"/>
              <a:t>Optimizar la eficiencia logística y reducir los tiempos de entrega en un 15%. </a:t>
            </a:r>
            <a:r>
              <a:rPr lang="es-MX" sz="1900"/>
              <a:t>Este objetivo cuantitativo se enfoca en mejorar la eficiencia operativa de la empresa y brindar una entrega más rápida y confiable a los clientes.</a:t>
            </a:r>
            <a:endParaRPr/>
          </a:p>
          <a:p>
            <a:pPr indent="-117030" lvl="0" marL="228600" rtl="0" algn="l">
              <a:lnSpc>
                <a:spcPct val="90000"/>
              </a:lnSpc>
              <a:spcBef>
                <a:spcPts val="1000"/>
              </a:spcBef>
              <a:spcAft>
                <a:spcPts val="0"/>
              </a:spcAft>
              <a:buClr>
                <a:schemeClr val="dk1"/>
              </a:buClr>
              <a:buSzPct val="100000"/>
              <a:buNone/>
            </a:pPr>
            <a:r>
              <a:t/>
            </a:r>
            <a:endParaRPr sz="1900"/>
          </a:p>
          <a:p>
            <a:pPr indent="-228600" lvl="0" marL="228600" rtl="0" algn="just">
              <a:lnSpc>
                <a:spcPct val="90000"/>
              </a:lnSpc>
              <a:spcBef>
                <a:spcPts val="1000"/>
              </a:spcBef>
              <a:spcAft>
                <a:spcPts val="0"/>
              </a:spcAft>
              <a:buClr>
                <a:schemeClr val="dk1"/>
              </a:buClr>
              <a:buSzPct val="100000"/>
              <a:buChar char="•"/>
            </a:pPr>
            <a:r>
              <a:rPr lang="es-MX" sz="2200"/>
              <a:t>Una vez establecidos estos objetivos, la empresa puede desarrollar planes de acción específicos, asignar recursos y establecer indicadores de rendimiento para medir y monitorear el progreso hacia la consecución de estos objetivos. Además, se deben realizar evaluaciones periódicas para realizar ajustes si es necesario y asegurar que la empresa esté encaminada hacia el logro de los objetivos establecidos.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1" name="Shape 331"/>
        <p:cNvGrpSpPr/>
        <p:nvPr/>
      </p:nvGrpSpPr>
      <p:grpSpPr>
        <a:xfrm>
          <a:off x="0" y="0"/>
          <a:ext cx="0" cy="0"/>
          <a:chOff x="0" y="0"/>
          <a:chExt cx="0" cy="0"/>
        </a:xfrm>
      </p:grpSpPr>
      <p:grpSp>
        <p:nvGrpSpPr>
          <p:cNvPr id="332" name="Google Shape;332;p27"/>
          <p:cNvGrpSpPr/>
          <p:nvPr/>
        </p:nvGrpSpPr>
        <p:grpSpPr>
          <a:xfrm>
            <a:off x="838200" y="391426"/>
            <a:ext cx="10515600" cy="1272960"/>
            <a:chOff x="0" y="26301"/>
            <a:chExt cx="10515600" cy="1272960"/>
          </a:xfrm>
        </p:grpSpPr>
        <p:sp>
          <p:nvSpPr>
            <p:cNvPr id="333" name="Google Shape;333;p27"/>
            <p:cNvSpPr/>
            <p:nvPr/>
          </p:nvSpPr>
          <p:spPr>
            <a:xfrm>
              <a:off x="0" y="26301"/>
              <a:ext cx="10515600" cy="1272960"/>
            </a:xfrm>
            <a:prstGeom prst="roundRect">
              <a:avLst>
                <a:gd fmla="val 16667" name="adj"/>
              </a:avLst>
            </a:prstGeom>
            <a:solidFill>
              <a:srgbClr val="599BD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7"/>
            <p:cNvSpPr txBox="1"/>
            <p:nvPr/>
          </p:nvSpPr>
          <p:spPr>
            <a:xfrm>
              <a:off x="62141" y="88442"/>
              <a:ext cx="10391318" cy="1148678"/>
            </a:xfrm>
            <a:prstGeom prst="rect">
              <a:avLst/>
            </a:prstGeom>
            <a:noFill/>
            <a:ln>
              <a:noFill/>
            </a:ln>
          </p:spPr>
          <p:txBody>
            <a:bodyPr anchorCtr="0" anchor="ctr" bIns="121900" lIns="121900" spcFirstLastPara="1" rIns="121900" wrap="square" tIns="121900">
              <a:noAutofit/>
            </a:bodyPr>
            <a:lstStyle/>
            <a:p>
              <a:pPr indent="0" lvl="0" marL="0" marR="0" rtl="0" algn="ctr">
                <a:lnSpc>
                  <a:spcPct val="90000"/>
                </a:lnSpc>
                <a:spcBef>
                  <a:spcPts val="0"/>
                </a:spcBef>
                <a:spcAft>
                  <a:spcPts val="0"/>
                </a:spcAft>
                <a:buClr>
                  <a:schemeClr val="lt1"/>
                </a:buClr>
                <a:buSzPts val="3200"/>
                <a:buFont typeface="Calibri"/>
                <a:buNone/>
              </a:pPr>
              <a:r>
                <a:rPr lang="es-MX" sz="3200">
                  <a:solidFill>
                    <a:schemeClr val="lt1"/>
                  </a:solidFill>
                  <a:latin typeface="Calibri"/>
                  <a:ea typeface="Calibri"/>
                  <a:cs typeface="Calibri"/>
                  <a:sym typeface="Calibri"/>
                </a:rPr>
                <a:t>Ejemplo en una Empresa de servicios financieros, su objetivo es aumentar su cuota de mercado en un determinado sector. </a:t>
              </a:r>
              <a:endParaRPr/>
            </a:p>
          </p:txBody>
        </p:sp>
      </p:grpSp>
      <p:sp>
        <p:nvSpPr>
          <p:cNvPr id="335" name="Google Shape;335;p2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just">
              <a:lnSpc>
                <a:spcPct val="90000"/>
              </a:lnSpc>
              <a:spcBef>
                <a:spcPts val="0"/>
              </a:spcBef>
              <a:spcAft>
                <a:spcPts val="0"/>
              </a:spcAft>
              <a:buClr>
                <a:schemeClr val="dk1"/>
              </a:buClr>
              <a:buSzPts val="1800"/>
              <a:buChar char="•"/>
            </a:pPr>
            <a:r>
              <a:rPr b="1" lang="es-MX" sz="1800">
                <a:latin typeface="Arial"/>
                <a:ea typeface="Arial"/>
                <a:cs typeface="Arial"/>
                <a:sym typeface="Arial"/>
              </a:rPr>
              <a:t>OBJETIVOS:</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Aumentar la cuota de mercado en un 10% para fin de año.</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Adquirir 50 nuevos clientes en el sector objetivo durante los próximos 6 meses.</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Mejorar la satisfacción del cliente en un 15% durante el próximo trimestre.</a:t>
            </a:r>
            <a:endParaRPr/>
          </a:p>
          <a:p>
            <a:pPr indent="0" lvl="1" marL="457200" rtl="0" algn="just">
              <a:lnSpc>
                <a:spcPct val="90000"/>
              </a:lnSpc>
              <a:spcBef>
                <a:spcPts val="500"/>
              </a:spcBef>
              <a:spcAft>
                <a:spcPts val="0"/>
              </a:spcAft>
              <a:buClr>
                <a:schemeClr val="dk1"/>
              </a:buClr>
              <a:buSzPts val="1600"/>
              <a:buNone/>
            </a:pPr>
            <a:r>
              <a:t/>
            </a:r>
            <a:endParaRPr sz="1600">
              <a:latin typeface="Arial"/>
              <a:ea typeface="Arial"/>
              <a:cs typeface="Arial"/>
              <a:sym typeface="Arial"/>
            </a:endParaRPr>
          </a:p>
          <a:p>
            <a:pPr indent="-228600" lvl="0" marL="228600" rtl="0" algn="just">
              <a:lnSpc>
                <a:spcPct val="90000"/>
              </a:lnSpc>
              <a:spcBef>
                <a:spcPts val="1000"/>
              </a:spcBef>
              <a:spcAft>
                <a:spcPts val="0"/>
              </a:spcAft>
              <a:buClr>
                <a:schemeClr val="dk1"/>
              </a:buClr>
              <a:buSzPts val="1600"/>
              <a:buChar char="•"/>
            </a:pPr>
            <a:r>
              <a:rPr lang="es-MX" sz="1600">
                <a:latin typeface="Arial"/>
                <a:ea typeface="Arial"/>
                <a:cs typeface="Arial"/>
                <a:sym typeface="Arial"/>
              </a:rPr>
              <a:t>Para lograr estos objetivos, la empresa podría desarrollar planes de acción que incluyan:</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Una campaña publicitaria específica para el sector objetivo, que incluya anuncios en medios especializados y patrocinios de eventos relevantes.</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Un equipo de ventas dedicado a este sector, con metas específicas de ventas y comisiones.</a:t>
            </a:r>
            <a:endParaRPr/>
          </a:p>
          <a:p>
            <a:pPr indent="-228600" lvl="1" marL="685800" rtl="0" algn="just">
              <a:lnSpc>
                <a:spcPct val="90000"/>
              </a:lnSpc>
              <a:spcBef>
                <a:spcPts val="500"/>
              </a:spcBef>
              <a:spcAft>
                <a:spcPts val="0"/>
              </a:spcAft>
              <a:buClr>
                <a:schemeClr val="dk1"/>
              </a:buClr>
              <a:buSzPts val="1600"/>
              <a:buChar char="•"/>
            </a:pPr>
            <a:r>
              <a:rPr lang="es-MX" sz="1600">
                <a:latin typeface="Arial"/>
                <a:ea typeface="Arial"/>
                <a:cs typeface="Arial"/>
                <a:sym typeface="Arial"/>
              </a:rPr>
              <a:t>Una revisión de los procesos de atención al cliente, incluyendo encuestas y feedback de los clientes, para identificar áreas de mejora y establecer un plan de acción para abordarlas.</a:t>
            </a:r>
            <a:endParaRPr/>
          </a:p>
          <a:p>
            <a:pPr indent="0" lvl="1" marL="457200" rtl="0" algn="just">
              <a:lnSpc>
                <a:spcPct val="90000"/>
              </a:lnSpc>
              <a:spcBef>
                <a:spcPts val="500"/>
              </a:spcBef>
              <a:spcAft>
                <a:spcPts val="0"/>
              </a:spcAft>
              <a:buClr>
                <a:schemeClr val="dk1"/>
              </a:buClr>
              <a:buSzPts val="1600"/>
              <a:buNone/>
            </a:pPr>
            <a:r>
              <a:t/>
            </a:r>
            <a:endParaRPr sz="1600">
              <a:latin typeface="Arial"/>
              <a:ea typeface="Arial"/>
              <a:cs typeface="Arial"/>
              <a:sym typeface="Arial"/>
            </a:endParaRPr>
          </a:p>
          <a:p>
            <a:pPr indent="-228600" lvl="0" marL="228600" rtl="0" algn="just">
              <a:lnSpc>
                <a:spcPct val="90000"/>
              </a:lnSpc>
              <a:spcBef>
                <a:spcPts val="1000"/>
              </a:spcBef>
              <a:spcAft>
                <a:spcPts val="0"/>
              </a:spcAft>
              <a:buClr>
                <a:schemeClr val="dk1"/>
              </a:buClr>
              <a:buSzPts val="1600"/>
              <a:buChar char="•"/>
            </a:pPr>
            <a:r>
              <a:rPr lang="es-MX" sz="1600">
                <a:latin typeface="Arial"/>
                <a:ea typeface="Arial"/>
                <a:cs typeface="Arial"/>
                <a:sym typeface="Arial"/>
              </a:rPr>
              <a:t>Estos objetivos y planes de acción permitirían a la empresa enfocarse en el sector objetivo, aumentar su cuota de mercado, adquirir nuevos clientes y mejorar la satisfacción del cliente. Al monitorear y evaluar el progreso hacia estos objetivos, la empresa puede realizar ajustes y mejoras en sus estrategias para lograr sus metas a largo plazo.</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grpSp>
        <p:nvGrpSpPr>
          <p:cNvPr id="108" name="Google Shape;108;p3"/>
          <p:cNvGrpSpPr/>
          <p:nvPr/>
        </p:nvGrpSpPr>
        <p:grpSpPr>
          <a:xfrm>
            <a:off x="838200" y="428281"/>
            <a:ext cx="10515600" cy="1199250"/>
            <a:chOff x="0" y="63156"/>
            <a:chExt cx="10515600" cy="1199250"/>
          </a:xfrm>
        </p:grpSpPr>
        <p:sp>
          <p:nvSpPr>
            <p:cNvPr id="109" name="Google Shape;109;p3"/>
            <p:cNvSpPr/>
            <p:nvPr/>
          </p:nvSpPr>
          <p:spPr>
            <a:xfrm>
              <a:off x="0" y="63156"/>
              <a:ext cx="10515600" cy="1199250"/>
            </a:xfrm>
            <a:prstGeom prst="roundRect">
              <a:avLst>
                <a:gd fmla="val 16667" name="adj"/>
              </a:avLst>
            </a:prstGeom>
            <a:gradFill>
              <a:gsLst>
                <a:gs pos="0">
                  <a:srgbClr val="FFDC9B"/>
                </a:gs>
                <a:gs pos="50000">
                  <a:srgbClr val="FFD68D"/>
                </a:gs>
                <a:gs pos="100000">
                  <a:srgbClr val="FFD478"/>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3"/>
            <p:cNvSpPr txBox="1"/>
            <p:nvPr/>
          </p:nvSpPr>
          <p:spPr>
            <a:xfrm>
              <a:off x="58543" y="121699"/>
              <a:ext cx="10398514" cy="1082164"/>
            </a:xfrm>
            <a:prstGeom prst="rect">
              <a:avLst/>
            </a:prstGeom>
            <a:noFill/>
            <a:ln>
              <a:noFill/>
            </a:ln>
          </p:spPr>
          <p:txBody>
            <a:bodyPr anchorCtr="0" anchor="ctr" bIns="190500" lIns="190500" spcFirstLastPara="1" rIns="190500" wrap="square" tIns="190500">
              <a:noAutofit/>
            </a:bodyPr>
            <a:lstStyle/>
            <a:p>
              <a:pPr indent="0" lvl="0" marL="0" marR="0" rtl="0" algn="l">
                <a:lnSpc>
                  <a:spcPct val="90000"/>
                </a:lnSpc>
                <a:spcBef>
                  <a:spcPts val="0"/>
                </a:spcBef>
                <a:spcAft>
                  <a:spcPts val="0"/>
                </a:spcAft>
                <a:buClr>
                  <a:schemeClr val="dk1"/>
                </a:buClr>
                <a:buSzPts val="5000"/>
                <a:buFont typeface="Calibri"/>
                <a:buNone/>
              </a:pPr>
              <a:r>
                <a:rPr lang="es-MX" sz="5000">
                  <a:solidFill>
                    <a:schemeClr val="dk1"/>
                  </a:solidFill>
                  <a:latin typeface="Calibri"/>
                  <a:ea typeface="Calibri"/>
                  <a:cs typeface="Calibri"/>
                  <a:sym typeface="Calibri"/>
                </a:rPr>
                <a:t>3.1 Diagnóstico interno de la empresa</a:t>
              </a:r>
              <a:endParaRPr/>
            </a:p>
          </p:txBody>
        </p:sp>
      </p:grpSp>
      <p:sp>
        <p:nvSpPr>
          <p:cNvPr id="111" name="Google Shape;111;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28600" lvl="0" marL="228600" rtl="0" algn="just">
              <a:lnSpc>
                <a:spcPct val="90000"/>
              </a:lnSpc>
              <a:spcBef>
                <a:spcPts val="0"/>
              </a:spcBef>
              <a:spcAft>
                <a:spcPts val="0"/>
              </a:spcAft>
              <a:buClr>
                <a:schemeClr val="dk1"/>
              </a:buClr>
              <a:buSzPct val="100000"/>
              <a:buChar char="•"/>
            </a:pPr>
            <a:r>
              <a:rPr lang="es-MX"/>
              <a:t>Auditoría interna. Es necesario que los gerentes y empleados representativos de toda la compañía participen en la identificación de las </a:t>
            </a:r>
            <a:r>
              <a:rPr lang="es-MX">
                <a:solidFill>
                  <a:srgbClr val="FF0000"/>
                </a:solidFill>
              </a:rPr>
              <a:t>fortalezas y debilidades </a:t>
            </a:r>
            <a:r>
              <a:rPr lang="es-MX"/>
              <a:t>de la empresa. </a:t>
            </a:r>
            <a:endParaRPr/>
          </a:p>
          <a:p>
            <a:pPr indent="-228600" lvl="1" marL="685800" rtl="0" algn="just">
              <a:lnSpc>
                <a:spcPct val="90000"/>
              </a:lnSpc>
              <a:spcBef>
                <a:spcPts val="500"/>
              </a:spcBef>
              <a:spcAft>
                <a:spcPts val="0"/>
              </a:spcAft>
              <a:buClr>
                <a:schemeClr val="dk1"/>
              </a:buClr>
              <a:buSzPct val="100000"/>
              <a:buChar char="•"/>
            </a:pPr>
            <a:r>
              <a:rPr lang="es-MX"/>
              <a:t>Requiere recopilar y asimilar información acerca de las funciones de administración, marketing, finanzas y contabilidad, producción y operaciones, investigación y desarrollo (I&amp;D) y de los sistemas de información gerencial de la empresa. </a:t>
            </a:r>
            <a:endParaRPr/>
          </a:p>
          <a:p>
            <a:pPr indent="-228600" lvl="1" marL="685800" rtl="0" algn="just">
              <a:lnSpc>
                <a:spcPct val="90000"/>
              </a:lnSpc>
              <a:spcBef>
                <a:spcPts val="500"/>
              </a:spcBef>
              <a:spcAft>
                <a:spcPts val="0"/>
              </a:spcAft>
              <a:buClr>
                <a:schemeClr val="dk1"/>
              </a:buClr>
              <a:buSzPct val="100000"/>
              <a:buChar char="•"/>
            </a:pPr>
            <a:r>
              <a:rPr lang="es-MX"/>
              <a:t>Se debe asignar una prioridad a los factores clave, de tal forma que las fortalezas y debilidades más importantes de la empresa puedan identificarse colectivamente.</a:t>
            </a:r>
            <a:endParaRPr/>
          </a:p>
          <a:p>
            <a:pPr indent="-228600" lvl="1" marL="685800" rtl="0" algn="just">
              <a:lnSpc>
                <a:spcPct val="90000"/>
              </a:lnSpc>
              <a:spcBef>
                <a:spcPts val="500"/>
              </a:spcBef>
              <a:spcAft>
                <a:spcPts val="0"/>
              </a:spcAft>
              <a:buClr>
                <a:schemeClr val="dk1"/>
              </a:buClr>
              <a:buSzPct val="100000"/>
              <a:buChar char="•"/>
            </a:pPr>
            <a:r>
              <a:rPr lang="es-MX"/>
              <a:t>Brinda mayores oportunidades a los participantes para entender cómo sus puestos, departamentos y divisiones encajan dentro de la organización. </a:t>
            </a:r>
            <a:endParaRPr/>
          </a:p>
          <a:p>
            <a:pPr indent="-228600" lvl="2" marL="1143000" rtl="0" algn="just">
              <a:lnSpc>
                <a:spcPct val="90000"/>
              </a:lnSpc>
              <a:spcBef>
                <a:spcPts val="500"/>
              </a:spcBef>
              <a:spcAft>
                <a:spcPts val="0"/>
              </a:spcAft>
              <a:buClr>
                <a:schemeClr val="dk1"/>
              </a:buClr>
              <a:buSzPct val="100000"/>
              <a:buChar char="•"/>
            </a:pPr>
            <a:r>
              <a:rPr lang="es-MX"/>
              <a:t>Por ejemplo, cuando los gerentes de marketing y manufactura analizan de manera conjunta los puntos relacionados con las fortalezas y debilidades internas, adquieren una mejor comprensión de los asuntos, problemas, preocupaciones y necesidades de todas las áreas funcionales.</a:t>
            </a:r>
            <a:endParaRPr/>
          </a:p>
          <a:p>
            <a:pPr indent="-228600" lvl="1" marL="685800" rtl="0" algn="just">
              <a:lnSpc>
                <a:spcPct val="90000"/>
              </a:lnSpc>
              <a:spcBef>
                <a:spcPts val="500"/>
              </a:spcBef>
              <a:spcAft>
                <a:spcPts val="0"/>
              </a:spcAft>
              <a:buClr>
                <a:schemeClr val="dk1"/>
              </a:buClr>
              <a:buSzPct val="100000"/>
              <a:buChar char="•"/>
            </a:pPr>
            <a:r>
              <a:rPr lang="es-MX"/>
              <a:t>Mejora el proceso de comunicación dentro de la organización.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9" name="Shape 339"/>
        <p:cNvGrpSpPr/>
        <p:nvPr/>
      </p:nvGrpSpPr>
      <p:grpSpPr>
        <a:xfrm>
          <a:off x="0" y="0"/>
          <a:ext cx="0" cy="0"/>
          <a:chOff x="0" y="0"/>
          <a:chExt cx="0" cy="0"/>
        </a:xfrm>
      </p:grpSpPr>
      <p:sp>
        <p:nvSpPr>
          <p:cNvPr id="340" name="Google Shape;340;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Trabajo individual de la Unidad 3.</a:t>
            </a:r>
            <a:endParaRPr/>
          </a:p>
        </p:txBody>
      </p:sp>
      <p:sp>
        <p:nvSpPr>
          <p:cNvPr id="341" name="Google Shape;341;p2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28600" lvl="0" marL="228600" rtl="0" algn="l">
              <a:lnSpc>
                <a:spcPct val="90000"/>
              </a:lnSpc>
              <a:spcBef>
                <a:spcPts val="0"/>
              </a:spcBef>
              <a:spcAft>
                <a:spcPts val="0"/>
              </a:spcAft>
              <a:buClr>
                <a:schemeClr val="dk1"/>
              </a:buClr>
              <a:buSzPts val="2800"/>
              <a:buChar char="•"/>
            </a:pPr>
            <a:r>
              <a:rPr lang="es-MX"/>
              <a:t>Utilizando el material de esta presentación elabora un documento y contesta las siguientes preguntas: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¿De qué trata la unidad? sé explícito(a) en tu respuesta.</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¿Qué relación existe entre Análisis estratégico interno y diagnóstico interno de la empresa?</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Elabora un mapa conceptual de “Cadena de valor”.</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¿Para qué sirve el Análisis de recursos y capacidades?</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¿Para qué sirve el establecimiento de objetivos organizacionales?</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336550" lvl="0" marL="514350" rtl="0" algn="l">
              <a:lnSpc>
                <a:spcPct val="90000"/>
              </a:lnSpc>
              <a:spcBef>
                <a:spcPts val="1000"/>
              </a:spcBef>
              <a:spcAft>
                <a:spcPts val="0"/>
              </a:spcAft>
              <a:buClr>
                <a:schemeClr val="dk1"/>
              </a:buClr>
              <a:buSzPts val="2800"/>
              <a:buFont typeface="Calibri"/>
              <a:buNone/>
            </a:pPr>
            <a:r>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5" name="Shape 345"/>
        <p:cNvGrpSpPr/>
        <p:nvPr/>
      </p:nvGrpSpPr>
      <p:grpSpPr>
        <a:xfrm>
          <a:off x="0" y="0"/>
          <a:ext cx="0" cy="0"/>
          <a:chOff x="0" y="0"/>
          <a:chExt cx="0" cy="0"/>
        </a:xfrm>
      </p:grpSpPr>
      <p:sp>
        <p:nvSpPr>
          <p:cNvPr id="346" name="Google Shape;346;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Trabajo en equipo de 2 integrantes.</a:t>
            </a:r>
            <a:endParaRPr/>
          </a:p>
        </p:txBody>
      </p:sp>
      <p:sp>
        <p:nvSpPr>
          <p:cNvPr id="347" name="Google Shape;347;p2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14350" lvl="0" marL="514350" rtl="0" algn="l">
              <a:lnSpc>
                <a:spcPct val="90000"/>
              </a:lnSpc>
              <a:spcBef>
                <a:spcPts val="0"/>
              </a:spcBef>
              <a:spcAft>
                <a:spcPts val="0"/>
              </a:spcAft>
              <a:buClr>
                <a:schemeClr val="dk1"/>
              </a:buClr>
              <a:buSzPts val="2800"/>
              <a:buFont typeface="Calibri"/>
              <a:buAutoNum type="arabicPeriod"/>
            </a:pPr>
            <a:r>
              <a:rPr lang="es-MX"/>
              <a:t>Elabora una Matriz MEFI para tu universidad</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Elabora la cadena de valor de tu universidad</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Elabora un Análisis de recursos y capacidades de tu universidad</a:t>
            </a:r>
            <a:endParaRPr/>
          </a:p>
          <a:p>
            <a:pPr indent="-514350" lvl="0" marL="514350" rtl="0" algn="l">
              <a:lnSpc>
                <a:spcPct val="90000"/>
              </a:lnSpc>
              <a:spcBef>
                <a:spcPts val="1000"/>
              </a:spcBef>
              <a:spcAft>
                <a:spcPts val="0"/>
              </a:spcAft>
              <a:buClr>
                <a:schemeClr val="dk1"/>
              </a:buClr>
              <a:buSzPts val="2800"/>
              <a:buFont typeface="Calibri"/>
              <a:buAutoNum type="arabicPeriod"/>
            </a:pPr>
            <a:r>
              <a:rPr lang="es-MX"/>
              <a:t>Estable 5 objetivos organizacionales de tu universidad.</a:t>
            </a:r>
            <a:endParaRPr/>
          </a:p>
          <a:p>
            <a:pPr indent="-336550" lvl="0" marL="514350" rtl="0" algn="l">
              <a:lnSpc>
                <a:spcPct val="90000"/>
              </a:lnSpc>
              <a:spcBef>
                <a:spcPts val="1000"/>
              </a:spcBef>
              <a:spcAft>
                <a:spcPts val="0"/>
              </a:spcAft>
              <a:buClr>
                <a:schemeClr val="dk1"/>
              </a:buClr>
              <a:buSzPts val="2800"/>
              <a:buFont typeface="Calibri"/>
              <a:buNone/>
            </a:pPr>
            <a:r>
              <a:t/>
            </a:r>
            <a:endParaRPr/>
          </a:p>
          <a:p>
            <a:pPr indent="0" lvl="0" marL="0" rtl="0" algn="l">
              <a:lnSpc>
                <a:spcPct val="90000"/>
              </a:lnSpc>
              <a:spcBef>
                <a:spcPts val="1000"/>
              </a:spcBef>
              <a:spcAft>
                <a:spcPts val="0"/>
              </a:spcAft>
              <a:buClr>
                <a:schemeClr val="dk1"/>
              </a:buClr>
              <a:buSzPts val="2800"/>
              <a:buNone/>
            </a:pPr>
            <a:r>
              <a:rPr lang="es-MX"/>
              <a:t>Fecha de entrega Domingo 21 de Abril 2024 a la hora de clase.</a:t>
            </a:r>
            <a:endParaRPr/>
          </a:p>
          <a:p>
            <a:pPr indent="-336550" lvl="0" marL="514350" rtl="0" algn="l">
              <a:lnSpc>
                <a:spcPct val="90000"/>
              </a:lnSpc>
              <a:spcBef>
                <a:spcPts val="1000"/>
              </a:spcBef>
              <a:spcAft>
                <a:spcPts val="0"/>
              </a:spcAft>
              <a:buClr>
                <a:schemeClr val="dk1"/>
              </a:buClr>
              <a:buSzPts val="2800"/>
              <a:buFont typeface="Calibri"/>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s-MX"/>
              <a:t>…AUDITORIA INTERNA</a:t>
            </a:r>
            <a:endParaRPr/>
          </a:p>
        </p:txBody>
      </p:sp>
      <p:sp>
        <p:nvSpPr>
          <p:cNvPr id="117" name="Google Shape;117;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10000"/>
          </a:bodyPr>
          <a:lstStyle/>
          <a:p>
            <a:pPr indent="-228600" lvl="0" marL="228600" rtl="0" algn="just">
              <a:lnSpc>
                <a:spcPct val="90000"/>
              </a:lnSpc>
              <a:spcBef>
                <a:spcPts val="0"/>
              </a:spcBef>
              <a:spcAft>
                <a:spcPts val="0"/>
              </a:spcAft>
              <a:buClr>
                <a:schemeClr val="dk1"/>
              </a:buClr>
              <a:buSzPct val="100000"/>
              <a:buChar char="•"/>
            </a:pPr>
            <a:r>
              <a:rPr lang="es-MX"/>
              <a:t>Llevar a cabo una auditoría interna requiere recopilar, asimilar y evaluar información acerca de las operaciones de la empresa.</a:t>
            </a:r>
            <a:endParaRPr/>
          </a:p>
          <a:p>
            <a:pPr indent="-228600" lvl="0" marL="228600" rtl="0" algn="just">
              <a:lnSpc>
                <a:spcPct val="90000"/>
              </a:lnSpc>
              <a:spcBef>
                <a:spcPts val="1000"/>
              </a:spcBef>
              <a:spcAft>
                <a:spcPts val="0"/>
              </a:spcAft>
              <a:buClr>
                <a:schemeClr val="dk1"/>
              </a:buClr>
              <a:buSzPct val="100000"/>
              <a:buChar char="•"/>
            </a:pPr>
            <a:r>
              <a:rPr lang="es-MX"/>
              <a:t>De acuerdo con William King, la identificación de 10 a 20 de las fortalezas y debilidades más importantes que pudieran afectar el futuro de la organización se debe encargar a un grupo de trabajo integrado por gerentes de diferentes unidades de la organización, con el apoyo del personal.</a:t>
            </a:r>
            <a:endParaRPr/>
          </a:p>
          <a:p>
            <a:pPr indent="-228600" lvl="0" marL="228600" rtl="0" algn="just">
              <a:lnSpc>
                <a:spcPct val="90000"/>
              </a:lnSpc>
              <a:spcBef>
                <a:spcPts val="1000"/>
              </a:spcBef>
              <a:spcAft>
                <a:spcPts val="0"/>
              </a:spcAft>
              <a:buClr>
                <a:schemeClr val="dk1"/>
              </a:buClr>
              <a:buSzPct val="100000"/>
              <a:buChar char="•"/>
            </a:pPr>
            <a:r>
              <a:rPr lang="es-MX"/>
              <a:t>Con la auditoría interna los gerentes de los diferentes departamentos y divisiones llegan a comprender la naturaleza y el efecto de las decisiones en otras áreas funcionales del negocio dentro de su compañía. El conocimiento de estas relaciones es esencial para el establecimiento eficaz de objetivos y estrategias.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grpSp>
        <p:nvGrpSpPr>
          <p:cNvPr id="122" name="Google Shape;122;p5"/>
          <p:cNvGrpSpPr/>
          <p:nvPr/>
        </p:nvGrpSpPr>
        <p:grpSpPr>
          <a:xfrm>
            <a:off x="838200" y="2803042"/>
            <a:ext cx="10515600" cy="1559025"/>
            <a:chOff x="0" y="977417"/>
            <a:chExt cx="10515600" cy="1559025"/>
          </a:xfrm>
        </p:grpSpPr>
        <p:sp>
          <p:nvSpPr>
            <p:cNvPr id="123" name="Google Shape;123;p5"/>
            <p:cNvSpPr/>
            <p:nvPr/>
          </p:nvSpPr>
          <p:spPr>
            <a:xfrm>
              <a:off x="0" y="977417"/>
              <a:ext cx="10515600" cy="1559025"/>
            </a:xfrm>
            <a:prstGeom prst="roundRect">
              <a:avLst>
                <a:gd fmla="val 16667" name="adj"/>
              </a:avLst>
            </a:prstGeom>
            <a:gradFill>
              <a:gsLst>
                <a:gs pos="0">
                  <a:srgbClr val="AFCAE9"/>
                </a:gs>
                <a:gs pos="50000">
                  <a:srgbClr val="A0C1E4"/>
                </a:gs>
                <a:gs pos="100000">
                  <a:srgbClr val="8FB8E4"/>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
            <p:cNvSpPr txBox="1"/>
            <p:nvPr/>
          </p:nvSpPr>
          <p:spPr>
            <a:xfrm>
              <a:off x="76105" y="1053522"/>
              <a:ext cx="10363390" cy="1406815"/>
            </a:xfrm>
            <a:prstGeom prst="rect">
              <a:avLst/>
            </a:prstGeom>
            <a:noFill/>
            <a:ln>
              <a:noFill/>
            </a:ln>
          </p:spPr>
          <p:txBody>
            <a:bodyPr anchorCtr="0" anchor="ctr" bIns="247650" lIns="247650" spcFirstLastPara="1" rIns="247650" wrap="square" tIns="247650">
              <a:noAutofit/>
            </a:bodyPr>
            <a:lstStyle/>
            <a:p>
              <a:pPr indent="0" lvl="0" marL="0" marR="0" rtl="0" algn="ctr">
                <a:lnSpc>
                  <a:spcPct val="90000"/>
                </a:lnSpc>
                <a:spcBef>
                  <a:spcPts val="0"/>
                </a:spcBef>
                <a:spcAft>
                  <a:spcPts val="0"/>
                </a:spcAft>
                <a:buClr>
                  <a:schemeClr val="dk1"/>
                </a:buClr>
                <a:buSzPts val="6500"/>
                <a:buFont typeface="Calibri"/>
                <a:buNone/>
              </a:pPr>
              <a:r>
                <a:rPr lang="es-MX" sz="6500">
                  <a:solidFill>
                    <a:schemeClr val="dk1"/>
                  </a:solidFill>
                  <a:latin typeface="Calibri"/>
                  <a:ea typeface="Calibri"/>
                  <a:cs typeface="Calibri"/>
                  <a:sym typeface="Calibri"/>
                </a:rPr>
                <a:t>3.2 Cadena de valor</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grpSp>
        <p:nvGrpSpPr>
          <p:cNvPr id="129" name="Google Shape;129;p6"/>
          <p:cNvGrpSpPr/>
          <p:nvPr/>
        </p:nvGrpSpPr>
        <p:grpSpPr>
          <a:xfrm>
            <a:off x="428150" y="-45463"/>
            <a:ext cx="11787125" cy="6641914"/>
            <a:chOff x="-114" y="-323255"/>
            <a:chExt cx="11787125" cy="6641914"/>
          </a:xfrm>
        </p:grpSpPr>
        <p:sp>
          <p:nvSpPr>
            <p:cNvPr id="130" name="Google Shape;130;p6"/>
            <p:cNvSpPr/>
            <p:nvPr/>
          </p:nvSpPr>
          <p:spPr>
            <a:xfrm>
              <a:off x="0" y="4757230"/>
              <a:ext cx="11786886" cy="1561429"/>
            </a:xfrm>
            <a:prstGeom prst="rect">
              <a:avLst/>
            </a:prstGeom>
            <a:solidFill>
              <a:srgbClr val="4372C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6"/>
            <p:cNvSpPr txBox="1"/>
            <p:nvPr/>
          </p:nvSpPr>
          <p:spPr>
            <a:xfrm>
              <a:off x="0" y="4757230"/>
              <a:ext cx="11786886" cy="843171"/>
            </a:xfrm>
            <a:prstGeom prst="rect">
              <a:avLst/>
            </a:prstGeom>
            <a:noFill/>
            <a:ln>
              <a:noFill/>
            </a:ln>
          </p:spPr>
          <p:txBody>
            <a:bodyPr anchorCtr="0" anchor="ctr" bIns="92450" lIns="92450" spcFirstLastPara="1" rIns="92450" wrap="square" tIns="92450">
              <a:noAutofit/>
            </a:bodyPr>
            <a:lstStyle/>
            <a:p>
              <a:pPr indent="0" lvl="0" marL="0" marR="0" rtl="0" algn="just">
                <a:lnSpc>
                  <a:spcPct val="90000"/>
                </a:lnSpc>
                <a:spcBef>
                  <a:spcPts val="0"/>
                </a:spcBef>
                <a:spcAft>
                  <a:spcPts val="0"/>
                </a:spcAft>
                <a:buClr>
                  <a:schemeClr val="lt1"/>
                </a:buClr>
                <a:buSzPts val="1300"/>
                <a:buFont typeface="Calibri"/>
                <a:buNone/>
              </a:pPr>
              <a:r>
                <a:rPr lang="es-MX" sz="2000">
                  <a:solidFill>
                    <a:schemeClr val="lt1"/>
                  </a:solidFill>
                  <a:latin typeface="Calibri"/>
                  <a:ea typeface="Calibri"/>
                  <a:cs typeface="Calibri"/>
                  <a:sym typeface="Calibri"/>
                </a:rPr>
                <a:t>Todas las empresas de una industria específica tienen una cadena de valor similar, la cual incluye actividades como la obtención de materia prima, diseño de productos, construcción de instalaciones, establecimiento de acuerdos de cooperación y servicio al cliente.</a:t>
              </a:r>
              <a:r>
                <a:rPr lang="es-MX" sz="1700">
                  <a:solidFill>
                    <a:schemeClr val="lt1"/>
                  </a:solidFill>
                  <a:latin typeface="Calibri"/>
                  <a:ea typeface="Calibri"/>
                  <a:cs typeface="Calibri"/>
                  <a:sym typeface="Calibri"/>
                </a:rPr>
                <a:t> </a:t>
              </a:r>
              <a:endParaRPr sz="1800"/>
            </a:p>
          </p:txBody>
        </p:sp>
        <p:sp>
          <p:nvSpPr>
            <p:cNvPr id="132" name="Google Shape;132;p6"/>
            <p:cNvSpPr/>
            <p:nvPr/>
          </p:nvSpPr>
          <p:spPr>
            <a:xfrm>
              <a:off x="0" y="5569173"/>
              <a:ext cx="5893443" cy="718257"/>
            </a:xfrm>
            <a:prstGeom prst="rect">
              <a:avLst/>
            </a:prstGeom>
            <a:solidFill>
              <a:srgbClr val="CCD3EA">
                <a:alpha val="8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6"/>
            <p:cNvSpPr txBox="1"/>
            <p:nvPr/>
          </p:nvSpPr>
          <p:spPr>
            <a:xfrm>
              <a:off x="0" y="5569173"/>
              <a:ext cx="5893443" cy="718257"/>
            </a:xfrm>
            <a:prstGeom prst="rect">
              <a:avLst/>
            </a:prstGeom>
            <a:noFill/>
            <a:ln>
              <a:noFill/>
            </a:ln>
          </p:spPr>
          <p:txBody>
            <a:bodyPr anchorCtr="0" anchor="ctr" bIns="16500" lIns="92450" spcFirstLastPara="1" rIns="92450" wrap="square" tIns="16500">
              <a:noAutofit/>
            </a:bodyPr>
            <a:lstStyle/>
            <a:p>
              <a:pPr indent="0" lvl="0" marL="0" marR="0" rtl="0" algn="just">
                <a:lnSpc>
                  <a:spcPct val="90000"/>
                </a:lnSpc>
                <a:spcBef>
                  <a:spcPts val="0"/>
                </a:spcBef>
                <a:spcAft>
                  <a:spcPts val="0"/>
                </a:spcAft>
                <a:buClr>
                  <a:schemeClr val="dk1"/>
                </a:buClr>
                <a:buSzPts val="1300"/>
                <a:buFont typeface="Calibri"/>
                <a:buNone/>
              </a:pPr>
              <a:r>
                <a:rPr lang="es-MX" sz="1500">
                  <a:solidFill>
                    <a:schemeClr val="dk1"/>
                  </a:solidFill>
                  <a:latin typeface="Calibri"/>
                  <a:ea typeface="Calibri"/>
                  <a:cs typeface="Calibri"/>
                  <a:sym typeface="Calibri"/>
                </a:rPr>
                <a:t>Una empresa será rentable mientras los ingresos totales excedan a los costos totales en los que se incurre al crear o distribuir el producto o servicio.</a:t>
              </a:r>
              <a:endParaRPr sz="1600"/>
            </a:p>
          </p:txBody>
        </p:sp>
        <p:sp>
          <p:nvSpPr>
            <p:cNvPr id="134" name="Google Shape;134;p6"/>
            <p:cNvSpPr/>
            <p:nvPr/>
          </p:nvSpPr>
          <p:spPr>
            <a:xfrm>
              <a:off x="5893443" y="5569173"/>
              <a:ext cx="5893443" cy="718257"/>
            </a:xfrm>
            <a:prstGeom prst="rect">
              <a:avLst/>
            </a:prstGeom>
            <a:solidFill>
              <a:srgbClr val="CBE5DE">
                <a:alpha val="8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6"/>
            <p:cNvSpPr txBox="1"/>
            <p:nvPr/>
          </p:nvSpPr>
          <p:spPr>
            <a:xfrm>
              <a:off x="5893443" y="5569173"/>
              <a:ext cx="5893443" cy="718257"/>
            </a:xfrm>
            <a:prstGeom prst="rect">
              <a:avLst/>
            </a:prstGeom>
            <a:noFill/>
            <a:ln>
              <a:noFill/>
            </a:ln>
          </p:spPr>
          <p:txBody>
            <a:bodyPr anchorCtr="0" anchor="ctr" bIns="16500" lIns="92450" spcFirstLastPara="1" rIns="92450" wrap="square" tIns="16500">
              <a:noAutofit/>
            </a:bodyPr>
            <a:lstStyle/>
            <a:p>
              <a:pPr indent="0" lvl="0" marL="0" marR="0" rtl="0" algn="just">
                <a:lnSpc>
                  <a:spcPct val="90000"/>
                </a:lnSpc>
                <a:spcBef>
                  <a:spcPts val="0"/>
                </a:spcBef>
                <a:spcAft>
                  <a:spcPts val="0"/>
                </a:spcAft>
                <a:buClr>
                  <a:schemeClr val="dk1"/>
                </a:buClr>
                <a:buSzPts val="1300"/>
                <a:buFont typeface="Calibri"/>
                <a:buNone/>
              </a:pPr>
              <a:r>
                <a:rPr lang="es-MX" sz="1500">
                  <a:solidFill>
                    <a:schemeClr val="dk1"/>
                  </a:solidFill>
                  <a:latin typeface="Calibri"/>
                  <a:ea typeface="Calibri"/>
                  <a:cs typeface="Calibri"/>
                  <a:sym typeface="Calibri"/>
                </a:rPr>
                <a:t>Las empresas deben esforzarse por comprender no sólo las operaciones de su propia cadena de valor, sino también la cadena de valor de sus competidores, proveedores y distribuidores.</a:t>
              </a:r>
              <a:endParaRPr sz="1600"/>
            </a:p>
          </p:txBody>
        </p:sp>
        <p:sp>
          <p:nvSpPr>
            <p:cNvPr id="136" name="Google Shape;136;p6"/>
            <p:cNvSpPr/>
            <p:nvPr/>
          </p:nvSpPr>
          <p:spPr>
            <a:xfrm rot="10800000">
              <a:off x="0" y="2379173"/>
              <a:ext cx="11786886" cy="2401478"/>
            </a:xfrm>
            <a:prstGeom prst="upArrowCallout">
              <a:avLst>
                <a:gd fmla="val 25000" name="adj1"/>
                <a:gd fmla="val 25000" name="adj2"/>
                <a:gd fmla="val 25000" name="adj3"/>
                <a:gd fmla="val 64977" name="adj4"/>
              </a:avLst>
            </a:prstGeom>
            <a:solidFill>
              <a:srgbClr val="44B78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6"/>
            <p:cNvSpPr txBox="1"/>
            <p:nvPr/>
          </p:nvSpPr>
          <p:spPr>
            <a:xfrm>
              <a:off x="11" y="2078236"/>
              <a:ext cx="11787000" cy="1143900"/>
            </a:xfrm>
            <a:prstGeom prst="rect">
              <a:avLst/>
            </a:prstGeom>
            <a:solidFill>
              <a:schemeClr val="accent6"/>
            </a:solidFill>
            <a:ln>
              <a:noFill/>
            </a:ln>
          </p:spPr>
          <p:txBody>
            <a:bodyPr anchorCtr="0" anchor="ctr" bIns="99550" lIns="99550" spcFirstLastPara="1" rIns="99550" wrap="square" tIns="99550">
              <a:noAutofit/>
            </a:bodyPr>
            <a:lstStyle/>
            <a:p>
              <a:pPr indent="0" lvl="0" marL="0" marR="0" rtl="0" algn="just">
                <a:lnSpc>
                  <a:spcPct val="90000"/>
                </a:lnSpc>
                <a:spcBef>
                  <a:spcPts val="0"/>
                </a:spcBef>
                <a:spcAft>
                  <a:spcPts val="0"/>
                </a:spcAft>
                <a:buClr>
                  <a:schemeClr val="lt1"/>
                </a:buClr>
                <a:buSzPts val="1400"/>
                <a:buFont typeface="Calibri"/>
                <a:buNone/>
              </a:pPr>
              <a:r>
                <a:rPr lang="es-MX" sz="1800">
                  <a:solidFill>
                    <a:schemeClr val="lt1"/>
                  </a:solidFill>
                  <a:latin typeface="Calibri"/>
                  <a:ea typeface="Calibri"/>
                  <a:cs typeface="Calibri"/>
                  <a:sym typeface="Calibri"/>
                </a:rPr>
                <a:t>De acuerdo con </a:t>
              </a:r>
              <a:r>
                <a:rPr b="1" i="1" lang="es-MX" sz="1800" u="sng">
                  <a:solidFill>
                    <a:schemeClr val="lt1"/>
                  </a:solidFill>
                  <a:latin typeface="Calibri"/>
                  <a:ea typeface="Calibri"/>
                  <a:cs typeface="Calibri"/>
                  <a:sym typeface="Calibri"/>
                </a:rPr>
                <a:t>Porter</a:t>
              </a:r>
              <a:r>
                <a:rPr lang="es-MX" sz="1800">
                  <a:solidFill>
                    <a:schemeClr val="lt1"/>
                  </a:solidFill>
                  <a:latin typeface="Calibri"/>
                  <a:ea typeface="Calibri"/>
                  <a:cs typeface="Calibri"/>
                  <a:sym typeface="Calibri"/>
                </a:rPr>
                <a:t>, el negocio de una empresa se describe mejor como una cadena de valor, en la cual los ingresos totales menos los costos totales de todas las actividades emprendidas para desarrollar y comercializar un producto o servicio producen valor. </a:t>
              </a:r>
              <a:endParaRPr sz="1800"/>
            </a:p>
          </p:txBody>
        </p:sp>
        <p:sp>
          <p:nvSpPr>
            <p:cNvPr id="138" name="Google Shape;138;p6"/>
            <p:cNvSpPr/>
            <p:nvPr/>
          </p:nvSpPr>
          <p:spPr>
            <a:xfrm>
              <a:off x="0" y="3222092"/>
              <a:ext cx="11786886" cy="718041"/>
            </a:xfrm>
            <a:prstGeom prst="rect">
              <a:avLst/>
            </a:prstGeom>
            <a:solidFill>
              <a:srgbClr val="D2E2CB">
                <a:alpha val="89803"/>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6"/>
            <p:cNvSpPr txBox="1"/>
            <p:nvPr/>
          </p:nvSpPr>
          <p:spPr>
            <a:xfrm>
              <a:off x="0" y="3222092"/>
              <a:ext cx="11786886" cy="718041"/>
            </a:xfrm>
            <a:prstGeom prst="rect">
              <a:avLst/>
            </a:prstGeom>
            <a:noFill/>
            <a:ln>
              <a:noFill/>
            </a:ln>
          </p:spPr>
          <p:txBody>
            <a:bodyPr anchorCtr="0" anchor="ctr" bIns="17775" lIns="99550" spcFirstLastPara="1" rIns="99550" wrap="square" tIns="17775">
              <a:noAutofit/>
            </a:bodyPr>
            <a:lstStyle/>
            <a:p>
              <a:pPr indent="0" lvl="0" marL="0" marR="0" rtl="0" algn="just">
                <a:lnSpc>
                  <a:spcPct val="90000"/>
                </a:lnSpc>
                <a:spcBef>
                  <a:spcPts val="0"/>
                </a:spcBef>
                <a:spcAft>
                  <a:spcPts val="0"/>
                </a:spcAft>
                <a:buClr>
                  <a:schemeClr val="dk1"/>
                </a:buClr>
                <a:buSzPts val="1400"/>
                <a:buFont typeface="Calibri"/>
                <a:buNone/>
              </a:pPr>
              <a:r>
                <a:rPr lang="es-MX" sz="1600">
                  <a:solidFill>
                    <a:schemeClr val="dk1"/>
                  </a:solidFill>
                  <a:latin typeface="Calibri"/>
                  <a:ea typeface="Calibri"/>
                  <a:cs typeface="Calibri"/>
                  <a:sym typeface="Calibri"/>
                </a:rPr>
                <a:t>Michael E. Porter acuñó el término ‘cadena de valor’ en 1985, en su libro ‘Ventaja Competitiva: Creación y sostenimiento de un desempeño superior’. </a:t>
              </a:r>
              <a:endParaRPr sz="1600">
                <a:solidFill>
                  <a:schemeClr val="dk1"/>
                </a:solidFill>
                <a:latin typeface="Calibri"/>
                <a:ea typeface="Calibri"/>
                <a:cs typeface="Calibri"/>
                <a:sym typeface="Calibri"/>
              </a:endParaRPr>
            </a:p>
            <a:p>
              <a:pPr indent="0" lvl="0" marL="0" marR="0" rtl="0" algn="just">
                <a:lnSpc>
                  <a:spcPct val="90000"/>
                </a:lnSpc>
                <a:spcBef>
                  <a:spcPts val="0"/>
                </a:spcBef>
                <a:spcAft>
                  <a:spcPts val="0"/>
                </a:spcAft>
                <a:buClr>
                  <a:schemeClr val="dk1"/>
                </a:buClr>
                <a:buSzPts val="1400"/>
                <a:buFont typeface="Calibri"/>
                <a:buNone/>
              </a:pPr>
              <a:r>
                <a:rPr lang="es-MX" sz="1600">
                  <a:solidFill>
                    <a:schemeClr val="dk1"/>
                  </a:solidFill>
                  <a:latin typeface="Calibri"/>
                  <a:ea typeface="Calibri"/>
                  <a:cs typeface="Calibri"/>
                  <a:sym typeface="Calibri"/>
                </a:rPr>
                <a:t>H</a:t>
              </a:r>
              <a:r>
                <a:rPr lang="es-MX" sz="1600">
                  <a:solidFill>
                    <a:schemeClr val="dk1"/>
                  </a:solidFill>
                  <a:latin typeface="Calibri"/>
                  <a:ea typeface="Calibri"/>
                  <a:cs typeface="Calibri"/>
                  <a:sym typeface="Calibri"/>
                </a:rPr>
                <a:t>a sido estudiado e implementando por miles de empresas de diferentes sectores para obtener mejores ventajas competitivas.</a:t>
              </a:r>
              <a:endParaRPr sz="1600"/>
            </a:p>
          </p:txBody>
        </p:sp>
        <p:sp>
          <p:nvSpPr>
            <p:cNvPr id="140" name="Google Shape;140;p6"/>
            <p:cNvSpPr/>
            <p:nvPr/>
          </p:nvSpPr>
          <p:spPr>
            <a:xfrm rot="10800000">
              <a:off x="-114" y="-323255"/>
              <a:ext cx="11787000" cy="2401500"/>
            </a:xfrm>
            <a:prstGeom prst="upArrowCallout">
              <a:avLst>
                <a:gd fmla="val 25000" name="adj1"/>
                <a:gd fmla="val 25000" name="adj2"/>
                <a:gd fmla="val 25000" name="adj3"/>
                <a:gd fmla="val 64977" name="adj4"/>
              </a:avLst>
            </a:prstGeom>
            <a:solidFill>
              <a:srgbClr val="6FAA47"/>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6"/>
            <p:cNvSpPr txBox="1"/>
            <p:nvPr/>
          </p:nvSpPr>
          <p:spPr>
            <a:xfrm>
              <a:off x="0" y="1117"/>
              <a:ext cx="11786886" cy="1560408"/>
            </a:xfrm>
            <a:prstGeom prst="rect">
              <a:avLst/>
            </a:prstGeom>
            <a:noFill/>
            <a:ln>
              <a:noFill/>
            </a:ln>
          </p:spPr>
          <p:txBody>
            <a:bodyPr anchorCtr="0" anchor="ctr" bIns="128000" lIns="128000" spcFirstLastPara="1" rIns="128000" wrap="square" tIns="128000">
              <a:noAutofit/>
            </a:bodyPr>
            <a:lstStyle/>
            <a:p>
              <a:pPr indent="0" lvl="0" marL="0" marR="0" rtl="0" algn="just">
                <a:lnSpc>
                  <a:spcPct val="90000"/>
                </a:lnSpc>
                <a:spcBef>
                  <a:spcPts val="0"/>
                </a:spcBef>
                <a:spcAft>
                  <a:spcPts val="0"/>
                </a:spcAft>
                <a:buClr>
                  <a:schemeClr val="lt1"/>
                </a:buClr>
                <a:buSzPts val="1800"/>
                <a:buFont typeface="Calibri"/>
                <a:buNone/>
              </a:pPr>
              <a:r>
                <a:rPr lang="es-MX" sz="2700">
                  <a:solidFill>
                    <a:schemeClr val="lt1"/>
                  </a:solidFill>
                  <a:latin typeface="Calibri"/>
                  <a:ea typeface="Calibri"/>
                  <a:cs typeface="Calibri"/>
                  <a:sym typeface="Calibri"/>
                </a:rPr>
                <a:t>La cadena de valor es una herramienta de gestión que permite a las empresas analizar de manera detallada las actividades que aportan un valor al producto.</a:t>
              </a:r>
              <a:endParaRPr sz="2300"/>
            </a:p>
          </p:txBody>
        </p:sp>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grpSp>
        <p:nvGrpSpPr>
          <p:cNvPr id="146" name="Google Shape;146;g33912821bd3_0_0"/>
          <p:cNvGrpSpPr/>
          <p:nvPr/>
        </p:nvGrpSpPr>
        <p:grpSpPr>
          <a:xfrm>
            <a:off x="838200" y="419506"/>
            <a:ext cx="10515600" cy="1216800"/>
            <a:chOff x="0" y="54381"/>
            <a:chExt cx="10515600" cy="1216800"/>
          </a:xfrm>
        </p:grpSpPr>
        <p:sp>
          <p:nvSpPr>
            <p:cNvPr id="147" name="Google Shape;147;g33912821bd3_0_0"/>
            <p:cNvSpPr/>
            <p:nvPr/>
          </p:nvSpPr>
          <p:spPr>
            <a:xfrm>
              <a:off x="0" y="54381"/>
              <a:ext cx="10515600" cy="1216800"/>
            </a:xfrm>
            <a:prstGeom prst="roundRect">
              <a:avLst>
                <a:gd fmla="val 16667" name="adj"/>
              </a:avLst>
            </a:prstGeom>
            <a:solidFill>
              <a:srgbClr val="599BD5"/>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g33912821bd3_0_0"/>
            <p:cNvSpPr txBox="1"/>
            <p:nvPr/>
          </p:nvSpPr>
          <p:spPr>
            <a:xfrm>
              <a:off x="59399" y="113780"/>
              <a:ext cx="10396800" cy="1098000"/>
            </a:xfrm>
            <a:prstGeom prst="rect">
              <a:avLst/>
            </a:prstGeom>
            <a:noFill/>
            <a:ln>
              <a:noFill/>
            </a:ln>
          </p:spPr>
          <p:txBody>
            <a:bodyPr anchorCtr="0" anchor="ctr" bIns="182875" lIns="182875" spcFirstLastPara="1" rIns="182875" wrap="square" tIns="182875">
              <a:noAutofit/>
            </a:bodyPr>
            <a:lstStyle/>
            <a:p>
              <a:pPr indent="0" lvl="0" marL="0" marR="0" rtl="0" algn="l">
                <a:lnSpc>
                  <a:spcPct val="90000"/>
                </a:lnSpc>
                <a:spcBef>
                  <a:spcPts val="0"/>
                </a:spcBef>
                <a:spcAft>
                  <a:spcPts val="0"/>
                </a:spcAft>
                <a:buNone/>
              </a:pPr>
              <a:r>
                <a:rPr b="1" i="0" lang="es-MX" sz="4800" u="none" cap="none" strike="noStrike">
                  <a:solidFill>
                    <a:schemeClr val="lt1"/>
                  </a:solidFill>
                  <a:latin typeface="Arial"/>
                  <a:ea typeface="Arial"/>
                  <a:cs typeface="Arial"/>
                  <a:sym typeface="Arial"/>
                </a:rPr>
                <a:t>Cadena de valor de Porter</a:t>
              </a:r>
              <a:endParaRPr b="0" i="0" sz="4800" u="none" cap="none" strike="noStrike">
                <a:solidFill>
                  <a:schemeClr val="lt1"/>
                </a:solidFill>
                <a:latin typeface="Arial"/>
                <a:ea typeface="Arial"/>
                <a:cs typeface="Arial"/>
                <a:sym typeface="Arial"/>
              </a:endParaRPr>
            </a:p>
          </p:txBody>
        </p:sp>
      </p:grpSp>
      <p:sp>
        <p:nvSpPr>
          <p:cNvPr id="149" name="Google Shape;149;g33912821bd3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228600" lvl="0" marL="228600" rtl="0" algn="just">
              <a:lnSpc>
                <a:spcPct val="90000"/>
              </a:lnSpc>
              <a:spcBef>
                <a:spcPts val="0"/>
              </a:spcBef>
              <a:spcAft>
                <a:spcPts val="0"/>
              </a:spcAft>
              <a:buClr>
                <a:schemeClr val="dk1"/>
              </a:buClr>
              <a:buSzPts val="2800"/>
              <a:buChar char="•"/>
            </a:pPr>
            <a:r>
              <a:rPr lang="es-MX"/>
              <a:t>Herramienta que permite analizar las actividades que una empresa realiza para crear valor y encontrar oportunidades para obtener una ventaja competitiva.</a:t>
            </a:r>
            <a:endParaRPr/>
          </a:p>
          <a:p>
            <a:pPr indent="-50800" lvl="0" marL="228600" rtl="0" algn="just">
              <a:lnSpc>
                <a:spcPct val="90000"/>
              </a:lnSpc>
              <a:spcBef>
                <a:spcPts val="1000"/>
              </a:spcBef>
              <a:spcAft>
                <a:spcPts val="0"/>
              </a:spcAft>
              <a:buClr>
                <a:schemeClr val="dk1"/>
              </a:buClr>
              <a:buSzPts val="2800"/>
              <a:buNone/>
            </a:pPr>
            <a:r>
              <a:t/>
            </a:r>
            <a:endParaRPr/>
          </a:p>
          <a:p>
            <a:pPr indent="-50800" lvl="0" marL="228600" rtl="0" algn="just">
              <a:lnSpc>
                <a:spcPct val="90000"/>
              </a:lnSpc>
              <a:spcBef>
                <a:spcPts val="1000"/>
              </a:spcBef>
              <a:spcAft>
                <a:spcPts val="0"/>
              </a:spcAft>
              <a:buClr>
                <a:schemeClr val="dk1"/>
              </a:buClr>
              <a:buSzPts val="2800"/>
              <a:buNone/>
            </a:pPr>
            <a:r>
              <a:t/>
            </a:r>
            <a:endParaRPr/>
          </a:p>
          <a:p>
            <a:pPr indent="-50800" lvl="0" marL="228600" rtl="0" algn="just">
              <a:lnSpc>
                <a:spcPct val="90000"/>
              </a:lnSpc>
              <a:spcBef>
                <a:spcPts val="1000"/>
              </a:spcBef>
              <a:spcAft>
                <a:spcPts val="0"/>
              </a:spcAft>
              <a:buClr>
                <a:schemeClr val="dk1"/>
              </a:buClr>
              <a:buSzPts val="2800"/>
              <a:buNone/>
            </a:pPr>
            <a:r>
              <a:t/>
            </a:r>
            <a:endParaRPr/>
          </a:p>
        </p:txBody>
      </p:sp>
      <p:sp>
        <p:nvSpPr>
          <p:cNvPr descr="Cadena de valor - Wikipedia, la enciclopedia libre" id="150" name="Google Shape;150;g33912821bd3_0_0"/>
          <p:cNvSpPr/>
          <p:nvPr/>
        </p:nvSpPr>
        <p:spPr>
          <a:xfrm>
            <a:off x="155575" y="-144463"/>
            <a:ext cx="304800" cy="3048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pic>
        <p:nvPicPr>
          <p:cNvPr id="151" name="Google Shape;151;g33912821bd3_0_0"/>
          <p:cNvPicPr preferRelativeResize="0"/>
          <p:nvPr/>
        </p:nvPicPr>
        <p:blipFill rotWithShape="1">
          <a:blip r:embed="rId3">
            <a:alphaModFix/>
          </a:blip>
          <a:srcRect b="0" l="0" r="0" t="0"/>
          <a:stretch/>
        </p:blipFill>
        <p:spPr>
          <a:xfrm>
            <a:off x="3744685" y="3015988"/>
            <a:ext cx="5374585" cy="329591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pic>
        <p:nvPicPr>
          <p:cNvPr id="156" name="Google Shape;156;p7"/>
          <p:cNvPicPr preferRelativeResize="0"/>
          <p:nvPr>
            <p:ph idx="1" type="body"/>
          </p:nvPr>
        </p:nvPicPr>
        <p:blipFill rotWithShape="1">
          <a:blip r:embed="rId3">
            <a:alphaModFix/>
          </a:blip>
          <a:srcRect b="0" l="0" r="0" t="0"/>
          <a:stretch/>
        </p:blipFill>
        <p:spPr>
          <a:xfrm>
            <a:off x="2464067" y="311610"/>
            <a:ext cx="6462120" cy="646212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pic>
        <p:nvPicPr>
          <p:cNvPr id="161" name="Google Shape;161;p8"/>
          <p:cNvPicPr preferRelativeResize="0"/>
          <p:nvPr>
            <p:ph idx="1" type="body"/>
          </p:nvPr>
        </p:nvPicPr>
        <p:blipFill rotWithShape="1">
          <a:blip r:embed="rId3">
            <a:alphaModFix/>
          </a:blip>
          <a:srcRect b="0" l="0" r="0" t="0"/>
          <a:stretch/>
        </p:blipFill>
        <p:spPr>
          <a:xfrm>
            <a:off x="945073" y="750770"/>
            <a:ext cx="9663676" cy="5435818"/>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2019-09-07T18:14:09Z</dcterms:created>
  <dc:creator>GRIS CORREA GARCIA</dc:creator>
</cp:coreProperties>
</file>