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ontserrat"/>
      <p:regular r:id="rId15"/>
    </p:embeddedFont>
    <p:embeddedFont>
      <p:font typeface="Montserrat"/>
      <p:regular r:id="rId16"/>
    </p:embeddedFont>
    <p:embeddedFont>
      <p:font typeface="Montserrat"/>
      <p:regular r:id="rId17"/>
    </p:embeddedFont>
    <p:embeddedFont>
      <p:font typeface="Montserrat"/>
      <p:regular r:id="rId18"/>
    </p:embeddedFont>
    <p:embeddedFont>
      <p:font typeface="Heebo Light"/>
      <p:regular r:id="rId19"/>
    </p:embeddedFont>
    <p:embeddedFont>
      <p:font typeface="Heebo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469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Época Colonial en México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Descubra cómo la conquista española marcó el inicio de un periodo histórico que transformó la cultura y la sociedad de México.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3025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310188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285661"/>
            <a:ext cx="457759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  <a:t>by Maria Guadalupe Toledo Hurtado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8808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Inicio de la Conquista Española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1519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Hernán Cortés llega a las costas mexicanas y emprende su camino hacia Tenochtitlan, capital del imperio azteca.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1521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 caída de Tenochtitlan marca el inicio de la colonización española, tras la conquista de los aztecas.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930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Organización Política y Administrativa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Virreinato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375660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 virreinato de Nueva España fue la unidad administrativa más importante de la América española.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Audiencias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375660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Órganos judiciales que resolvían conflictos legales y controlaban al virrey, garantizando el orden y la justicia.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51421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8858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Cabildos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376273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Consejos municipales que administran las ciudades y controlan el presupuesto local, respondiendo a las demandas de sus comunidades.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399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Economía Colonial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68891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482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Minas de Plata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973128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 explotación de plata fue la principal fuente de riqueza del virreinato, generando un flujo constante hacia España.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04" y="468891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482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Agricultura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5973128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 cultivo de productos como maíz, frijol, y cacao para el consumo local y la exportación.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738" y="4688919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482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Comercio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5973128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 comercio de productos locales e importados de Europa, creando rutas comerciales y mercados.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836" y="467439"/>
            <a:ext cx="4851916" cy="531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Sociedad Novohispana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9697" y="1338501"/>
            <a:ext cx="1330523" cy="12512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16561" y="1956197"/>
            <a:ext cx="76795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4790123" y="1644372"/>
            <a:ext cx="2124670" cy="26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Peninsulares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4790123" y="2011918"/>
            <a:ext cx="6261259" cy="271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Nacidos en España, ocupaban los puestos más importantes de la sociedad colonial.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4662607" y="2601397"/>
            <a:ext cx="9330571" cy="11430"/>
          </a:xfrm>
          <a:prstGeom prst="roundRect">
            <a:avLst>
              <a:gd name="adj" fmla="val 624596"/>
            </a:avLst>
          </a:prstGeom>
          <a:solidFill>
            <a:srgbClr val="4A2C85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76" y="2632115"/>
            <a:ext cx="2661166" cy="12512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534" y="3087648"/>
            <a:ext cx="120729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5455444" y="2937986"/>
            <a:ext cx="2124670" cy="26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Criollos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5455444" y="3305532"/>
            <a:ext cx="5899666" cy="271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Hijos de españoles nacidos en América, con menor poder que los peninsulares.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5327928" y="3895011"/>
            <a:ext cx="8665250" cy="11430"/>
          </a:xfrm>
          <a:prstGeom prst="roundRect">
            <a:avLst>
              <a:gd name="adj" fmla="val 624596"/>
            </a:avLst>
          </a:prstGeom>
          <a:solidFill>
            <a:srgbClr val="4A2C85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054" y="3925729"/>
            <a:ext cx="3991808" cy="125122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94892" y="4381262"/>
            <a:ext cx="119896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6120765" y="4231600"/>
            <a:ext cx="2124670" cy="26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Indígenas</a:t>
            </a:r>
            <a:endParaRPr lang="en-US" sz="1650" dirty="0"/>
          </a:p>
        </p:txBody>
      </p:sp>
      <p:sp>
        <p:nvSpPr>
          <p:cNvPr id="16" name="Text 11"/>
          <p:cNvSpPr/>
          <p:nvPr/>
        </p:nvSpPr>
        <p:spPr>
          <a:xfrm>
            <a:off x="6120765" y="4599146"/>
            <a:ext cx="5198745" cy="271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Población nativa que fue sometida a la esclavitud y trabajos forzados.</a:t>
            </a:r>
            <a:endParaRPr lang="en-US" sz="1300" dirty="0"/>
          </a:p>
        </p:txBody>
      </p:sp>
      <p:sp>
        <p:nvSpPr>
          <p:cNvPr id="17" name="Shape 12"/>
          <p:cNvSpPr/>
          <p:nvPr/>
        </p:nvSpPr>
        <p:spPr>
          <a:xfrm>
            <a:off x="5993249" y="5188625"/>
            <a:ext cx="7999928" cy="11430"/>
          </a:xfrm>
          <a:prstGeom prst="roundRect">
            <a:avLst>
              <a:gd name="adj" fmla="val 624596"/>
            </a:avLst>
          </a:prstGeom>
          <a:solidFill>
            <a:srgbClr val="4A2C85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733" y="5219343"/>
            <a:ext cx="5322451" cy="125122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84652" y="5674876"/>
            <a:ext cx="140494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650" dirty="0"/>
          </a:p>
        </p:txBody>
      </p:sp>
      <p:sp>
        <p:nvSpPr>
          <p:cNvPr id="20" name="Text 14"/>
          <p:cNvSpPr/>
          <p:nvPr/>
        </p:nvSpPr>
        <p:spPr>
          <a:xfrm>
            <a:off x="6786086" y="5525214"/>
            <a:ext cx="2124670" cy="26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Mestizos</a:t>
            </a:r>
            <a:endParaRPr lang="en-US" sz="1650" dirty="0"/>
          </a:p>
        </p:txBody>
      </p:sp>
      <p:sp>
        <p:nvSpPr>
          <p:cNvPr id="21" name="Text 15"/>
          <p:cNvSpPr/>
          <p:nvPr/>
        </p:nvSpPr>
        <p:spPr>
          <a:xfrm>
            <a:off x="6786086" y="5892760"/>
            <a:ext cx="5922050" cy="271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Mezcla de indígenas y españoles, ocupando un lugar intermedio en la sociedad.</a:t>
            </a:r>
            <a:endParaRPr lang="en-US" sz="1300" dirty="0"/>
          </a:p>
        </p:txBody>
      </p:sp>
      <p:sp>
        <p:nvSpPr>
          <p:cNvPr id="22" name="Shape 16"/>
          <p:cNvSpPr/>
          <p:nvPr/>
        </p:nvSpPr>
        <p:spPr>
          <a:xfrm>
            <a:off x="6658570" y="6482239"/>
            <a:ext cx="7334607" cy="11430"/>
          </a:xfrm>
          <a:prstGeom prst="roundRect">
            <a:avLst>
              <a:gd name="adj" fmla="val 624596"/>
            </a:avLst>
          </a:prstGeom>
          <a:solidFill>
            <a:srgbClr val="4A2C85"/>
          </a:solidFill>
          <a:ln/>
        </p:spPr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2" y="6512957"/>
            <a:ext cx="6653093" cy="1251228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94773" y="6968490"/>
            <a:ext cx="120253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1650" dirty="0"/>
          </a:p>
        </p:txBody>
      </p:sp>
      <p:sp>
        <p:nvSpPr>
          <p:cNvPr id="25" name="Text 18"/>
          <p:cNvSpPr/>
          <p:nvPr/>
        </p:nvSpPr>
        <p:spPr>
          <a:xfrm>
            <a:off x="7451408" y="6682859"/>
            <a:ext cx="2124670" cy="26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Africanos</a:t>
            </a:r>
            <a:endParaRPr lang="en-US" sz="1650" dirty="0"/>
          </a:p>
        </p:txBody>
      </p:sp>
      <p:sp>
        <p:nvSpPr>
          <p:cNvPr id="26" name="Text 19"/>
          <p:cNvSpPr/>
          <p:nvPr/>
        </p:nvSpPr>
        <p:spPr>
          <a:xfrm>
            <a:off x="7451408" y="7050405"/>
            <a:ext cx="6414254" cy="543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Traídos como esclavos, contribuyendo a la diversidad cultural y racial de la Nueva España.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5472"/>
            <a:ext cx="63025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Cultura y Arte Colonial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77879"/>
            <a:ext cx="2173724" cy="1669852"/>
          </a:xfrm>
          <a:prstGeom prst="roundRect">
            <a:avLst>
              <a:gd name="adj" fmla="val 57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2686050"/>
            <a:ext cx="1023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2304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Barroco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2795111"/>
            <a:ext cx="104154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Influencias europeas se mezclan con elementos indígenas, creando un estilo arquitectónico y artístico único.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732490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3861078"/>
            <a:ext cx="4347567" cy="1669852"/>
          </a:xfrm>
          <a:prstGeom prst="roundRect">
            <a:avLst>
              <a:gd name="adj" fmla="val 57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469249"/>
            <a:ext cx="16097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Religión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578310"/>
            <a:ext cx="824162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 religión católica tuvo un papel central en la vida social y cultural, influyendo en la arquitectura y las artes.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515689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644277"/>
            <a:ext cx="6521410" cy="1669852"/>
          </a:xfrm>
          <a:prstGeom prst="roundRect">
            <a:avLst>
              <a:gd name="adj" fmla="val 57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6252448"/>
            <a:ext cx="15990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58710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Literatura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361509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Autores novohispanos combinaron la tradición española con elementos de la cultura indígena.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0423" y="694611"/>
            <a:ext cx="7635954" cy="1346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Rebeliones y Levantamientos</a:t>
            </a:r>
            <a:endParaRPr lang="en-US" sz="4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423" y="2364343"/>
            <a:ext cx="1077278" cy="17235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0836" y="2579727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1692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640836" y="3045500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 Rebelión de los Mayas, impulsada por la opresión y la explotación, mostró la resistencia indígena.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423" y="4087892"/>
            <a:ext cx="1077278" cy="172354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0836" y="4303276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1766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640836" y="4769048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 levantamiento de los indios Chichimecas, en defensa de sus territorios y tradiciones, marcó un periodo de inestabilidad.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23" y="5811441"/>
            <a:ext cx="1077278" cy="172354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0836" y="6026825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1810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640836" y="6492597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 movimiento de Independencia, liderado por Miguel Hidalgo, marcó el fin del dominio español en México.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Conclusión: El Legado de la Época Colonial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 época colonial dejó un legado complejo en México, marcado por el intercambio cultural, la mezcla de tradiciones y la lucha por la independencia. Este periodo marcó el inicio de la formación de la identidad mexicana, fusionando elementos indígenas y españoles.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2025-01-29T13:05:49Z</dcterms:created>
  <dcterms:modified xsi:type="dcterms:W3CDTF">2025-01-29T13:05:49Z</dcterms:modified>
</cp:coreProperties>
</file>