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1"/>
  </p:notesMasterIdLst>
  <p:sldIdLst>
    <p:sldId id="256" r:id="rId2"/>
    <p:sldId id="257" r:id="rId3"/>
    <p:sldId id="258" r:id="rId4"/>
    <p:sldId id="259" r:id="rId5"/>
    <p:sldId id="260" r:id="rId6"/>
    <p:sldId id="261" r:id="rId7"/>
    <p:sldId id="262" r:id="rId8"/>
    <p:sldId id="263" r:id="rId9"/>
    <p:sldId id="289" r:id="rId10"/>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015"/>
    <p:restoredTop sz="92231"/>
  </p:normalViewPr>
  <p:slideViewPr>
    <p:cSldViewPr snapToGrid="0" snapToObjects="1">
      <p:cViewPr varScale="1">
        <p:scale>
          <a:sx n="70" d="100"/>
          <a:sy n="70" d="100"/>
        </p:scale>
        <p:origin x="135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E03DF6-1AA8-4F38-811E-AF076258EF4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s-ES"/>
        </a:p>
      </dgm:t>
    </dgm:pt>
    <dgm:pt modelId="{CF2336F2-76CC-4869-8A57-14655A6937CE}">
      <dgm:prSet/>
      <dgm:spPr/>
      <dgm:t>
        <a:bodyPr/>
        <a:lstStyle/>
        <a:p>
          <a:pPr rtl="0"/>
          <a:r>
            <a:rPr lang="es-ES" b="0" i="0" smtClean="0"/>
            <a:t>Ejercicio 1</a:t>
          </a:r>
          <a:endParaRPr lang="en-US"/>
        </a:p>
      </dgm:t>
    </dgm:pt>
    <dgm:pt modelId="{9D27D891-6BED-49AB-B1A2-16F24D52719F}" type="parTrans" cxnId="{00D0D8FC-B486-4196-83FC-10E2100C050D}">
      <dgm:prSet/>
      <dgm:spPr/>
      <dgm:t>
        <a:bodyPr/>
        <a:lstStyle/>
        <a:p>
          <a:endParaRPr lang="es-ES"/>
        </a:p>
      </dgm:t>
    </dgm:pt>
    <dgm:pt modelId="{1A40FA23-8BB9-4A9E-B771-4099DB493100}" type="sibTrans" cxnId="{00D0D8FC-B486-4196-83FC-10E2100C050D}">
      <dgm:prSet/>
      <dgm:spPr/>
      <dgm:t>
        <a:bodyPr/>
        <a:lstStyle/>
        <a:p>
          <a:endParaRPr lang="es-ES"/>
        </a:p>
      </dgm:t>
    </dgm:pt>
    <dgm:pt modelId="{47BDE060-AB4B-4B67-82EA-CA0D0535E4E1}" type="pres">
      <dgm:prSet presAssocID="{27E03DF6-1AA8-4F38-811E-AF076258EF45}" presName="linear" presStyleCnt="0">
        <dgm:presLayoutVars>
          <dgm:animLvl val="lvl"/>
          <dgm:resizeHandles val="exact"/>
        </dgm:presLayoutVars>
      </dgm:prSet>
      <dgm:spPr/>
      <dgm:t>
        <a:bodyPr/>
        <a:lstStyle/>
        <a:p>
          <a:endParaRPr lang="es-ES"/>
        </a:p>
      </dgm:t>
    </dgm:pt>
    <dgm:pt modelId="{E8061B23-98E4-4AEC-82B7-B0BDFC782629}" type="pres">
      <dgm:prSet presAssocID="{CF2336F2-76CC-4869-8A57-14655A6937CE}" presName="parentText" presStyleLbl="node1" presStyleIdx="0" presStyleCnt="1">
        <dgm:presLayoutVars>
          <dgm:chMax val="0"/>
          <dgm:bulletEnabled val="1"/>
        </dgm:presLayoutVars>
      </dgm:prSet>
      <dgm:spPr/>
      <dgm:t>
        <a:bodyPr/>
        <a:lstStyle/>
        <a:p>
          <a:endParaRPr lang="es-ES"/>
        </a:p>
      </dgm:t>
    </dgm:pt>
  </dgm:ptLst>
  <dgm:cxnLst>
    <dgm:cxn modelId="{88A30CF6-6F7C-4618-8FDD-A245B197578F}" type="presOf" srcId="{27E03DF6-1AA8-4F38-811E-AF076258EF45}" destId="{47BDE060-AB4B-4B67-82EA-CA0D0535E4E1}" srcOrd="0" destOrd="0" presId="urn:microsoft.com/office/officeart/2005/8/layout/vList2"/>
    <dgm:cxn modelId="{34F73825-9A12-4972-A88D-DA6536202B5E}" type="presOf" srcId="{CF2336F2-76CC-4869-8A57-14655A6937CE}" destId="{E8061B23-98E4-4AEC-82B7-B0BDFC782629}" srcOrd="0" destOrd="0" presId="urn:microsoft.com/office/officeart/2005/8/layout/vList2"/>
    <dgm:cxn modelId="{00D0D8FC-B486-4196-83FC-10E2100C050D}" srcId="{27E03DF6-1AA8-4F38-811E-AF076258EF45}" destId="{CF2336F2-76CC-4869-8A57-14655A6937CE}" srcOrd="0" destOrd="0" parTransId="{9D27D891-6BED-49AB-B1A2-16F24D52719F}" sibTransId="{1A40FA23-8BB9-4A9E-B771-4099DB493100}"/>
    <dgm:cxn modelId="{B9F5BFFD-A07D-496C-9A23-21744F25EDD6}" type="presParOf" srcId="{47BDE060-AB4B-4B67-82EA-CA0D0535E4E1}" destId="{E8061B23-98E4-4AEC-82B7-B0BDFC782629}"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061B23-98E4-4AEC-82B7-B0BDFC782629}">
      <dsp:nvSpPr>
        <dsp:cNvPr id="0" name=""/>
        <dsp:cNvSpPr/>
      </dsp:nvSpPr>
      <dsp:spPr>
        <a:xfrm>
          <a:off x="0" y="7581"/>
          <a:ext cx="10515600" cy="1310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lvl="0" algn="l" defTabSz="2489200" rtl="0">
            <a:lnSpc>
              <a:spcPct val="90000"/>
            </a:lnSpc>
            <a:spcBef>
              <a:spcPct val="0"/>
            </a:spcBef>
            <a:spcAft>
              <a:spcPct val="35000"/>
            </a:spcAft>
          </a:pPr>
          <a:r>
            <a:rPr lang="es-ES" sz="5600" b="0" i="0" kern="1200" smtClean="0"/>
            <a:t>Ejercicio 1</a:t>
          </a:r>
          <a:endParaRPr lang="en-US" sz="5600" kern="1200"/>
        </a:p>
      </dsp:txBody>
      <dsp:txXfrm>
        <a:off x="63968" y="71549"/>
        <a:ext cx="10387664" cy="118246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s-MX"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7" name="Google Shape;107;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3" name="Google Shape;123;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3" name="Google Shape;133;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3" name="Google Shape;143;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3" name="Google Shape;153;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4" name="Google Shape;164;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15"/>
        <p:cNvGrpSpPr/>
        <p:nvPr/>
      </p:nvGrpSpPr>
      <p:grpSpPr>
        <a:xfrm>
          <a:off x="0" y="0"/>
          <a:ext cx="0" cy="0"/>
          <a:chOff x="0" y="0"/>
          <a:chExt cx="0" cy="0"/>
        </a:xfrm>
      </p:grpSpPr>
      <p:sp>
        <p:nvSpPr>
          <p:cNvPr id="16" name="Google Shape;16;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9"/>
        <p:cNvGrpSpPr/>
        <p:nvPr/>
      </p:nvGrpSpPr>
      <p:grpSpPr>
        <a:xfrm>
          <a:off x="0" y="0"/>
          <a:ext cx="0" cy="0"/>
          <a:chOff x="0" y="0"/>
          <a:chExt cx="0" cy="0"/>
        </a:xfrm>
      </p:grpSpPr>
      <p:sp>
        <p:nvSpPr>
          <p:cNvPr id="20" name="Google Shape;20;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2" name="Google Shape;22;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25"/>
        <p:cNvGrpSpPr/>
        <p:nvPr/>
      </p:nvGrpSpPr>
      <p:grpSpPr>
        <a:xfrm>
          <a:off x="0" y="0"/>
          <a:ext cx="0" cy="0"/>
          <a:chOff x="0" y="0"/>
          <a:chExt cx="0" cy="0"/>
        </a:xfrm>
      </p:grpSpPr>
      <p:sp>
        <p:nvSpPr>
          <p:cNvPr id="26" name="Google Shape;26;p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4"/>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8" name="Google Shape;28;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31"/>
        <p:cNvGrpSpPr/>
        <p:nvPr/>
      </p:nvGrpSpPr>
      <p:grpSpPr>
        <a:xfrm>
          <a:off x="0" y="0"/>
          <a:ext cx="0" cy="0"/>
          <a:chOff x="0" y="0"/>
          <a:chExt cx="0" cy="0"/>
        </a:xfrm>
      </p:grpSpPr>
      <p:sp>
        <p:nvSpPr>
          <p:cNvPr id="32" name="Google Shape;32;p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4" name="Google Shape;34;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7"/>
        <p:cNvGrpSpPr/>
        <p:nvPr/>
      </p:nvGrpSpPr>
      <p:grpSpPr>
        <a:xfrm>
          <a:off x="0" y="0"/>
          <a:ext cx="0" cy="0"/>
          <a:chOff x="0" y="0"/>
          <a:chExt cx="0" cy="0"/>
        </a:xfrm>
      </p:grpSpPr>
      <p:sp>
        <p:nvSpPr>
          <p:cNvPr id="38" name="Google Shape;38;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4"/>
        <p:cNvGrpSpPr/>
        <p:nvPr/>
      </p:nvGrpSpPr>
      <p:grpSpPr>
        <a:xfrm>
          <a:off x="0" y="0"/>
          <a:ext cx="0" cy="0"/>
          <a:chOff x="0" y="0"/>
          <a:chExt cx="0" cy="0"/>
        </a:xfrm>
      </p:grpSpPr>
      <p:sp>
        <p:nvSpPr>
          <p:cNvPr id="45" name="Google Shape;45;p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9" name="Google Shape;49;p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53"/>
        <p:cNvGrpSpPr/>
        <p:nvPr/>
      </p:nvGrpSpPr>
      <p:grpSpPr>
        <a:xfrm>
          <a:off x="0" y="0"/>
          <a:ext cx="0" cy="0"/>
          <a:chOff x="0" y="0"/>
          <a:chExt cx="0" cy="0"/>
        </a:xfrm>
      </p:grpSpPr>
      <p:sp>
        <p:nvSpPr>
          <p:cNvPr id="54" name="Google Shape;54;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5183188" y="987425"/>
            <a:ext cx="6172200" cy="4873625"/>
          </a:xfrm>
          <a:prstGeom prst="rect">
            <a:avLst/>
          </a:prstGeom>
          <a:noFill/>
          <a:ln>
            <a:noFill/>
          </a:ln>
        </p:spPr>
      </p:sp>
      <p:sp>
        <p:nvSpPr>
          <p:cNvPr id="68" name="Google Shape;68;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pic>
        <p:nvPicPr>
          <p:cNvPr id="88" name="Google Shape;88;p13"/>
          <p:cNvPicPr preferRelativeResize="0"/>
          <p:nvPr/>
        </p:nvPicPr>
        <p:blipFill rotWithShape="1">
          <a:blip r:embed="rId3">
            <a:alphaModFix/>
          </a:blip>
          <a:srcRect r="11578"/>
          <a:stretch/>
        </p:blipFill>
        <p:spPr>
          <a:xfrm>
            <a:off x="598703" y="198697"/>
            <a:ext cx="10386958" cy="1290348"/>
          </a:xfrm>
          <a:prstGeom prst="rect">
            <a:avLst/>
          </a:prstGeom>
          <a:noFill/>
          <a:ln>
            <a:noFill/>
          </a:ln>
        </p:spPr>
      </p:pic>
      <p:pic>
        <p:nvPicPr>
          <p:cNvPr id="89" name="Google Shape;89;p13"/>
          <p:cNvPicPr preferRelativeResize="0"/>
          <p:nvPr/>
        </p:nvPicPr>
        <p:blipFill rotWithShape="1">
          <a:blip r:embed="rId4">
            <a:alphaModFix/>
          </a:blip>
          <a:srcRect/>
          <a:stretch/>
        </p:blipFill>
        <p:spPr>
          <a:xfrm>
            <a:off x="1206338" y="1538856"/>
            <a:ext cx="9779323" cy="4971156"/>
          </a:xfrm>
          <a:prstGeom prst="rect">
            <a:avLst/>
          </a:prstGeom>
          <a:noFill/>
          <a:ln>
            <a:noFill/>
          </a:ln>
        </p:spPr>
      </p:pic>
      <p:sp>
        <p:nvSpPr>
          <p:cNvPr id="90" name="Google Shape;90;p13"/>
          <p:cNvSpPr/>
          <p:nvPr/>
        </p:nvSpPr>
        <p:spPr>
          <a:xfrm>
            <a:off x="5977217" y="3244334"/>
            <a:ext cx="237566" cy="36933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s-MX" sz="1800" b="0" i="0" u="none" strike="noStrike" cap="none">
                <a:solidFill>
                  <a:schemeClr val="dk1"/>
                </a:solidFill>
                <a:latin typeface="Calibri"/>
                <a:ea typeface="Calibri"/>
                <a:cs typeface="Calibri"/>
                <a:sym typeface="Calibri"/>
              </a:rPr>
              <a:t> </a:t>
            </a:r>
            <a:endParaRPr/>
          </a:p>
        </p:txBody>
      </p:sp>
      <p:sp>
        <p:nvSpPr>
          <p:cNvPr id="91" name="Google Shape;91;p13"/>
          <p:cNvSpPr txBox="1"/>
          <p:nvPr/>
        </p:nvSpPr>
        <p:spPr>
          <a:xfrm>
            <a:off x="2744084" y="5224620"/>
            <a:ext cx="7587460" cy="769441"/>
          </a:xfrm>
          <a:prstGeom prst="rect">
            <a:avLst/>
          </a:prstGeom>
          <a:solidFill>
            <a:srgbClr val="002060"/>
          </a:solidFill>
          <a:ln w="127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s-MX" sz="2400">
                <a:solidFill>
                  <a:schemeClr val="lt1"/>
                </a:solidFill>
                <a:latin typeface="Calibri"/>
                <a:ea typeface="Calibri"/>
                <a:cs typeface="Calibri"/>
                <a:sym typeface="Calibri"/>
              </a:rPr>
              <a:t>UNIDAD 2: </a:t>
            </a:r>
            <a:r>
              <a:rPr lang="es-MX" sz="2000">
                <a:solidFill>
                  <a:schemeClr val="lt1"/>
                </a:solidFill>
                <a:latin typeface="Calibri"/>
                <a:ea typeface="Calibri"/>
                <a:cs typeface="Calibri"/>
                <a:sym typeface="Calibri"/>
              </a:rPr>
              <a:t>Determinantes Internos y Externos del Comportamiento del Consumidor tradicional</a:t>
            </a:r>
            <a:endParaRPr/>
          </a:p>
        </p:txBody>
      </p:sp>
      <p:sp>
        <p:nvSpPr>
          <p:cNvPr id="92" name="Google Shape;92;p13"/>
          <p:cNvSpPr txBox="1"/>
          <p:nvPr/>
        </p:nvSpPr>
        <p:spPr>
          <a:xfrm>
            <a:off x="8842547" y="6140680"/>
            <a:ext cx="1791644"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1800" dirty="0" smtClean="0">
                <a:solidFill>
                  <a:schemeClr val="dk1"/>
                </a:solidFill>
                <a:latin typeface="Calibri"/>
                <a:ea typeface="Calibri"/>
                <a:cs typeface="Calibri"/>
                <a:sym typeface="Calibri"/>
              </a:rPr>
              <a:t>Noviembre </a:t>
            </a:r>
            <a:r>
              <a:rPr lang="es-MX" sz="1800" dirty="0">
                <a:solidFill>
                  <a:schemeClr val="dk1"/>
                </a:solidFill>
                <a:latin typeface="Calibri"/>
                <a:ea typeface="Calibri"/>
                <a:cs typeface="Calibri"/>
                <a:sym typeface="Calibri"/>
              </a:rPr>
              <a:t>2024</a:t>
            </a:r>
            <a:endParaRPr dirty="0"/>
          </a:p>
        </p:txBody>
      </p:sp>
      <p:pic>
        <p:nvPicPr>
          <p:cNvPr id="93" name="Google Shape;93;p13"/>
          <p:cNvPicPr preferRelativeResize="0"/>
          <p:nvPr/>
        </p:nvPicPr>
        <p:blipFill rotWithShape="1">
          <a:blip r:embed="rId5">
            <a:alphaModFix/>
          </a:blip>
          <a:srcRect l="77378" t="11096" b="9960"/>
          <a:stretch/>
        </p:blipFill>
        <p:spPr>
          <a:xfrm>
            <a:off x="1600670" y="5768381"/>
            <a:ext cx="1913890" cy="933450"/>
          </a:xfrm>
          <a:prstGeom prst="rect">
            <a:avLst/>
          </a:prstGeom>
          <a:noFill/>
          <a:ln>
            <a:noFill/>
          </a:ln>
        </p:spPr>
      </p:pic>
      <p:sp>
        <p:nvSpPr>
          <p:cNvPr id="94" name="Google Shape;94;p13"/>
          <p:cNvSpPr txBox="1"/>
          <p:nvPr/>
        </p:nvSpPr>
        <p:spPr>
          <a:xfrm>
            <a:off x="2606739" y="1673711"/>
            <a:ext cx="7587460" cy="584775"/>
          </a:xfrm>
          <a:prstGeom prst="rect">
            <a:avLst/>
          </a:prstGeom>
          <a:solidFill>
            <a:srgbClr val="002060"/>
          </a:solidFill>
          <a:ln w="127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s-MX" sz="3200">
                <a:solidFill>
                  <a:schemeClr val="lt1"/>
                </a:solidFill>
                <a:latin typeface="Calibri"/>
                <a:ea typeface="Calibri"/>
                <a:cs typeface="Calibri"/>
                <a:sym typeface="Calibri"/>
              </a:rPr>
              <a:t>INGENIERÍA EN ADMINISTRACIÓN</a:t>
            </a:r>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grpSp>
        <p:nvGrpSpPr>
          <p:cNvPr id="99" name="Google Shape;99;p14"/>
          <p:cNvGrpSpPr/>
          <p:nvPr/>
        </p:nvGrpSpPr>
        <p:grpSpPr>
          <a:xfrm>
            <a:off x="838200" y="368318"/>
            <a:ext cx="10515600" cy="1319175"/>
            <a:chOff x="0" y="3193"/>
            <a:chExt cx="10515600" cy="1319175"/>
          </a:xfrm>
        </p:grpSpPr>
        <p:sp>
          <p:nvSpPr>
            <p:cNvPr id="100" name="Google Shape;100;p14"/>
            <p:cNvSpPr/>
            <p:nvPr/>
          </p:nvSpPr>
          <p:spPr>
            <a:xfrm>
              <a:off x="0" y="3193"/>
              <a:ext cx="10515600" cy="1319175"/>
            </a:xfrm>
            <a:prstGeom prst="roundRect">
              <a:avLst>
                <a:gd name="adj" fmla="val 16667"/>
              </a:avLst>
            </a:prstGeom>
            <a:solidFill>
              <a:schemeClr val="accent2"/>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14"/>
            <p:cNvSpPr txBox="1"/>
            <p:nvPr/>
          </p:nvSpPr>
          <p:spPr>
            <a:xfrm>
              <a:off x="64397" y="67590"/>
              <a:ext cx="10386806" cy="1190381"/>
            </a:xfrm>
            <a:prstGeom prst="rect">
              <a:avLst/>
            </a:prstGeom>
            <a:noFill/>
            <a:ln>
              <a:noFill/>
            </a:ln>
          </p:spPr>
          <p:txBody>
            <a:bodyPr spcFirstLastPara="1" wrap="square" lIns="209550" tIns="209550" rIns="209550" bIns="209550" anchor="ctr" anchorCtr="0">
              <a:noAutofit/>
            </a:bodyPr>
            <a:lstStyle/>
            <a:p>
              <a:pPr marL="0" marR="0" lvl="0" indent="0" algn="l" rtl="0">
                <a:lnSpc>
                  <a:spcPct val="90000"/>
                </a:lnSpc>
                <a:spcBef>
                  <a:spcPts val="0"/>
                </a:spcBef>
                <a:spcAft>
                  <a:spcPts val="0"/>
                </a:spcAft>
                <a:buClr>
                  <a:schemeClr val="lt1"/>
                </a:buClr>
                <a:buSzPts val="5500"/>
                <a:buFont typeface="Calibri"/>
                <a:buNone/>
              </a:pPr>
              <a:r>
                <a:rPr lang="es-MX" sz="5500">
                  <a:solidFill>
                    <a:schemeClr val="lt1"/>
                  </a:solidFill>
                  <a:latin typeface="Calibri"/>
                  <a:ea typeface="Calibri"/>
                  <a:cs typeface="Calibri"/>
                  <a:sym typeface="Calibri"/>
                </a:rPr>
                <a:t>Determinantes</a:t>
              </a:r>
              <a:endParaRPr/>
            </a:p>
          </p:txBody>
        </p:sp>
      </p:grpSp>
      <p:grpSp>
        <p:nvGrpSpPr>
          <p:cNvPr id="102" name="Google Shape;102;p14"/>
          <p:cNvGrpSpPr/>
          <p:nvPr/>
        </p:nvGrpSpPr>
        <p:grpSpPr>
          <a:xfrm>
            <a:off x="838200" y="1830944"/>
            <a:ext cx="10515600" cy="4340699"/>
            <a:chOff x="0" y="5319"/>
            <a:chExt cx="10515600" cy="4340699"/>
          </a:xfrm>
        </p:grpSpPr>
        <p:sp>
          <p:nvSpPr>
            <p:cNvPr id="103" name="Google Shape;103;p14"/>
            <p:cNvSpPr/>
            <p:nvPr/>
          </p:nvSpPr>
          <p:spPr>
            <a:xfrm>
              <a:off x="0" y="5319"/>
              <a:ext cx="10515600" cy="4340699"/>
            </a:xfrm>
            <a:prstGeom prst="roundRect">
              <a:avLst>
                <a:gd name="adj" fmla="val 16667"/>
              </a:avLst>
            </a:prstGeom>
            <a:solidFill>
              <a:schemeClr val="lt1"/>
            </a:solidFill>
            <a:ln w="12700" cap="flat" cmpd="sng">
              <a:solidFill>
                <a:srgbClr val="D66E29"/>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14"/>
            <p:cNvSpPr txBox="1"/>
            <p:nvPr/>
          </p:nvSpPr>
          <p:spPr>
            <a:xfrm>
              <a:off x="211895" y="217214"/>
              <a:ext cx="10091810" cy="3916909"/>
            </a:xfrm>
            <a:prstGeom prst="rect">
              <a:avLst/>
            </a:prstGeom>
            <a:noFill/>
            <a:ln>
              <a:noFill/>
            </a:ln>
          </p:spPr>
          <p:txBody>
            <a:bodyPr spcFirstLastPara="1" wrap="square" lIns="133350" tIns="133350" rIns="133350" bIns="133350" anchor="ctr" anchorCtr="0">
              <a:noAutofit/>
            </a:bodyPr>
            <a:lstStyle/>
            <a:p>
              <a:pPr marL="0" marR="0" lvl="0" indent="0" algn="ctr" rtl="0">
                <a:lnSpc>
                  <a:spcPct val="90000"/>
                </a:lnSpc>
                <a:spcBef>
                  <a:spcPts val="0"/>
                </a:spcBef>
                <a:spcAft>
                  <a:spcPts val="0"/>
                </a:spcAft>
                <a:buClr>
                  <a:schemeClr val="lt1"/>
                </a:buClr>
                <a:buSzPts val="3500"/>
                <a:buFont typeface="Calibri"/>
                <a:buNone/>
              </a:pPr>
              <a:r>
                <a:rPr lang="es-MX" sz="3500" dirty="0">
                  <a:solidFill>
                    <a:schemeClr val="tx1"/>
                  </a:solidFill>
                  <a:latin typeface="Calibri"/>
                  <a:ea typeface="Calibri"/>
                  <a:cs typeface="Calibri"/>
                  <a:sym typeface="Calibri"/>
                </a:rPr>
                <a:t>El comportamiento del consumidor tradicional está influenciado por una serie de determinantes internos y externos que afectan las decisiones de compra de una persona. </a:t>
              </a:r>
              <a:endParaRPr dirty="0">
                <a:solidFill>
                  <a:schemeClr val="tx1"/>
                </a:solidFill>
              </a:endParaRPr>
            </a:p>
            <a:p>
              <a:pPr marL="0" marR="0" lvl="0" indent="0" algn="ctr" rtl="0">
                <a:lnSpc>
                  <a:spcPct val="90000"/>
                </a:lnSpc>
                <a:spcBef>
                  <a:spcPts val="1225"/>
                </a:spcBef>
                <a:spcAft>
                  <a:spcPts val="0"/>
                </a:spcAft>
                <a:buClr>
                  <a:schemeClr val="lt1"/>
                </a:buClr>
                <a:buSzPts val="3500"/>
                <a:buFont typeface="Calibri"/>
                <a:buNone/>
              </a:pPr>
              <a:r>
                <a:rPr lang="es-MX" sz="3500" dirty="0">
                  <a:solidFill>
                    <a:schemeClr val="tx1"/>
                  </a:solidFill>
                  <a:latin typeface="Calibri"/>
                  <a:ea typeface="Calibri"/>
                  <a:cs typeface="Calibri"/>
                  <a:sym typeface="Calibri"/>
                </a:rPr>
                <a:t>Estos determinantes pueden variar según la cultura, la demografía, la psicología y otros factores individuales y contextuales. </a:t>
              </a:r>
              <a:endParaRPr dirty="0">
                <a:solidFill>
                  <a:schemeClr val="tx1"/>
                </a:solidFill>
              </a:endParaRP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grpSp>
        <p:nvGrpSpPr>
          <p:cNvPr id="109" name="Google Shape;109;p15"/>
          <p:cNvGrpSpPr/>
          <p:nvPr/>
        </p:nvGrpSpPr>
        <p:grpSpPr>
          <a:xfrm>
            <a:off x="838200" y="368318"/>
            <a:ext cx="10515600" cy="1319175"/>
            <a:chOff x="0" y="3193"/>
            <a:chExt cx="10515600" cy="1319175"/>
          </a:xfrm>
        </p:grpSpPr>
        <p:sp>
          <p:nvSpPr>
            <p:cNvPr id="110" name="Google Shape;110;p15"/>
            <p:cNvSpPr/>
            <p:nvPr/>
          </p:nvSpPr>
          <p:spPr>
            <a:xfrm>
              <a:off x="0" y="3193"/>
              <a:ext cx="10515600" cy="1319175"/>
            </a:xfrm>
            <a:prstGeom prst="roundRect">
              <a:avLst>
                <a:gd name="adj" fmla="val 16667"/>
              </a:avLst>
            </a:prstGeom>
            <a:solidFill>
              <a:schemeClr val="accent2"/>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15"/>
            <p:cNvSpPr txBox="1"/>
            <p:nvPr/>
          </p:nvSpPr>
          <p:spPr>
            <a:xfrm>
              <a:off x="64397" y="67590"/>
              <a:ext cx="10386806" cy="1190381"/>
            </a:xfrm>
            <a:prstGeom prst="rect">
              <a:avLst/>
            </a:prstGeom>
            <a:noFill/>
            <a:ln>
              <a:noFill/>
            </a:ln>
          </p:spPr>
          <p:txBody>
            <a:bodyPr spcFirstLastPara="1" wrap="square" lIns="209550" tIns="209550" rIns="209550" bIns="209550" anchor="ctr" anchorCtr="0">
              <a:noAutofit/>
            </a:bodyPr>
            <a:lstStyle/>
            <a:p>
              <a:pPr marL="0" marR="0" lvl="0" indent="0" algn="l" rtl="0">
                <a:lnSpc>
                  <a:spcPct val="90000"/>
                </a:lnSpc>
                <a:spcBef>
                  <a:spcPts val="0"/>
                </a:spcBef>
                <a:spcAft>
                  <a:spcPts val="0"/>
                </a:spcAft>
                <a:buClr>
                  <a:schemeClr val="lt1"/>
                </a:buClr>
                <a:buSzPts val="5500"/>
                <a:buFont typeface="Calibri"/>
                <a:buNone/>
              </a:pPr>
              <a:r>
                <a:rPr lang="es-MX" sz="5500">
                  <a:solidFill>
                    <a:schemeClr val="lt1"/>
                  </a:solidFill>
                  <a:latin typeface="Calibri"/>
                  <a:ea typeface="Calibri"/>
                  <a:cs typeface="Calibri"/>
                  <a:sym typeface="Calibri"/>
                </a:rPr>
                <a:t>Determinantes Internos</a:t>
              </a:r>
              <a:endParaRPr/>
            </a:p>
          </p:txBody>
        </p:sp>
      </p:grpSp>
      <p:grpSp>
        <p:nvGrpSpPr>
          <p:cNvPr id="112" name="Google Shape;112;p15"/>
          <p:cNvGrpSpPr/>
          <p:nvPr/>
        </p:nvGrpSpPr>
        <p:grpSpPr>
          <a:xfrm>
            <a:off x="840735" y="2830075"/>
            <a:ext cx="10510529" cy="2377947"/>
            <a:chOff x="2535" y="986695"/>
            <a:chExt cx="10510529" cy="2377947"/>
          </a:xfrm>
        </p:grpSpPr>
        <p:sp>
          <p:nvSpPr>
            <p:cNvPr id="113" name="Google Shape;113;p15"/>
            <p:cNvSpPr/>
            <p:nvPr/>
          </p:nvSpPr>
          <p:spPr>
            <a:xfrm>
              <a:off x="1191509" y="986695"/>
              <a:ext cx="2377947" cy="2377947"/>
            </a:xfrm>
            <a:prstGeom prst="arc">
              <a:avLst>
                <a:gd name="adj1" fmla="val 13200000"/>
                <a:gd name="adj2" fmla="val 19200000"/>
              </a:avLst>
            </a:prstGeom>
            <a:noFill/>
            <a:ln w="12700" cap="flat" cmpd="sng">
              <a:solidFill>
                <a:srgbClr val="D66E29"/>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15"/>
            <p:cNvSpPr/>
            <p:nvPr/>
          </p:nvSpPr>
          <p:spPr>
            <a:xfrm>
              <a:off x="1191509" y="986695"/>
              <a:ext cx="2377947" cy="2377947"/>
            </a:xfrm>
            <a:prstGeom prst="arc">
              <a:avLst>
                <a:gd name="adj1" fmla="val 2400000"/>
                <a:gd name="adj2" fmla="val 8400000"/>
              </a:avLst>
            </a:prstGeom>
            <a:noFill/>
            <a:ln w="12700" cap="flat" cmpd="sng">
              <a:solidFill>
                <a:srgbClr val="D66E29"/>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15"/>
            <p:cNvSpPr/>
            <p:nvPr/>
          </p:nvSpPr>
          <p:spPr>
            <a:xfrm>
              <a:off x="2535" y="1414725"/>
              <a:ext cx="4755895" cy="1521886"/>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15"/>
            <p:cNvSpPr txBox="1"/>
            <p:nvPr/>
          </p:nvSpPr>
          <p:spPr>
            <a:xfrm>
              <a:off x="2535" y="1414725"/>
              <a:ext cx="4755895" cy="1521886"/>
            </a:xfrm>
            <a:prstGeom prst="rect">
              <a:avLst/>
            </a:prstGeom>
            <a:noFill/>
            <a:ln>
              <a:noFill/>
            </a:ln>
          </p:spPr>
          <p:txBody>
            <a:bodyPr spcFirstLastPara="1" wrap="square" lIns="9525" tIns="9525" rIns="9525" bIns="9525" anchor="ctr" anchorCtr="0">
              <a:noAutofit/>
            </a:bodyPr>
            <a:lstStyle/>
            <a:p>
              <a:pPr marL="0" marR="0" lvl="0" indent="0" algn="ctr" rtl="0">
                <a:lnSpc>
                  <a:spcPct val="90000"/>
                </a:lnSpc>
                <a:spcBef>
                  <a:spcPts val="0"/>
                </a:spcBef>
                <a:spcAft>
                  <a:spcPts val="0"/>
                </a:spcAft>
                <a:buClr>
                  <a:schemeClr val="dk1"/>
                </a:buClr>
                <a:buSzPts val="1500"/>
                <a:buFont typeface="Calibri"/>
                <a:buNone/>
              </a:pPr>
              <a:r>
                <a:rPr lang="es-MX" sz="1500" b="1" u="sng">
                  <a:solidFill>
                    <a:schemeClr val="dk1"/>
                  </a:solidFill>
                  <a:latin typeface="Calibri"/>
                  <a:ea typeface="Calibri"/>
                  <a:cs typeface="Calibri"/>
                  <a:sym typeface="Calibri"/>
                </a:rPr>
                <a:t>1. Necesidades y deseos individuales.</a:t>
              </a:r>
              <a:r>
                <a:rPr lang="es-MX" sz="1500">
                  <a:solidFill>
                    <a:schemeClr val="dk1"/>
                  </a:solidFill>
                  <a:latin typeface="Calibri"/>
                  <a:ea typeface="Calibri"/>
                  <a:cs typeface="Calibri"/>
                  <a:sym typeface="Calibri"/>
                </a:rPr>
                <a:t>Las necesidades básicas y los deseos personales de una persona desempeñan un papel fundamental en su comportamiento de compra.</a:t>
              </a:r>
              <a:endParaRPr/>
            </a:p>
            <a:p>
              <a:pPr marL="0" marR="0" lvl="0" indent="0" algn="ctr" rtl="0">
                <a:lnSpc>
                  <a:spcPct val="90000"/>
                </a:lnSpc>
                <a:spcBef>
                  <a:spcPts val="525"/>
                </a:spcBef>
                <a:spcAft>
                  <a:spcPts val="0"/>
                </a:spcAft>
                <a:buClr>
                  <a:schemeClr val="dk1"/>
                </a:buClr>
                <a:buSzPts val="1500"/>
                <a:buFont typeface="Calibri"/>
                <a:buNone/>
              </a:pPr>
              <a:r>
                <a:rPr lang="es-MX" sz="1500">
                  <a:solidFill>
                    <a:schemeClr val="dk1"/>
                  </a:solidFill>
                  <a:latin typeface="Calibri"/>
                  <a:ea typeface="Calibri"/>
                  <a:cs typeface="Calibri"/>
                  <a:sym typeface="Calibri"/>
                </a:rPr>
                <a:t>Necesidades de alimentación, vestimenta, refugio y seguridad son ejemplos de necesidades básicas que pueden influir en las decisiones de compra.</a:t>
              </a:r>
              <a:endParaRPr/>
            </a:p>
          </p:txBody>
        </p:sp>
        <p:sp>
          <p:nvSpPr>
            <p:cNvPr id="117" name="Google Shape;117;p15"/>
            <p:cNvSpPr/>
            <p:nvPr/>
          </p:nvSpPr>
          <p:spPr>
            <a:xfrm>
              <a:off x="6946142" y="986695"/>
              <a:ext cx="2377947" cy="2377947"/>
            </a:xfrm>
            <a:prstGeom prst="arc">
              <a:avLst>
                <a:gd name="adj1" fmla="val 13200000"/>
                <a:gd name="adj2" fmla="val 19200000"/>
              </a:avLst>
            </a:prstGeom>
            <a:noFill/>
            <a:ln w="12700" cap="flat" cmpd="sng">
              <a:solidFill>
                <a:srgbClr val="D66E29"/>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5"/>
            <p:cNvSpPr/>
            <p:nvPr/>
          </p:nvSpPr>
          <p:spPr>
            <a:xfrm>
              <a:off x="6946142" y="986695"/>
              <a:ext cx="2377947" cy="2377947"/>
            </a:xfrm>
            <a:prstGeom prst="arc">
              <a:avLst>
                <a:gd name="adj1" fmla="val 2400000"/>
                <a:gd name="adj2" fmla="val 8400000"/>
              </a:avLst>
            </a:prstGeom>
            <a:noFill/>
            <a:ln w="12700" cap="flat" cmpd="sng">
              <a:solidFill>
                <a:srgbClr val="D66E29"/>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15"/>
            <p:cNvSpPr/>
            <p:nvPr/>
          </p:nvSpPr>
          <p:spPr>
            <a:xfrm>
              <a:off x="5757169" y="1414725"/>
              <a:ext cx="4755895" cy="1521886"/>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15"/>
            <p:cNvSpPr txBox="1"/>
            <p:nvPr/>
          </p:nvSpPr>
          <p:spPr>
            <a:xfrm>
              <a:off x="5757169" y="1414725"/>
              <a:ext cx="4755895" cy="1521886"/>
            </a:xfrm>
            <a:prstGeom prst="rect">
              <a:avLst/>
            </a:prstGeom>
            <a:noFill/>
            <a:ln>
              <a:noFill/>
            </a:ln>
          </p:spPr>
          <p:txBody>
            <a:bodyPr spcFirstLastPara="1" wrap="square" lIns="9525" tIns="9525" rIns="9525" bIns="9525" anchor="ctr" anchorCtr="0">
              <a:noAutofit/>
            </a:bodyPr>
            <a:lstStyle/>
            <a:p>
              <a:pPr marL="0" marR="0" lvl="0" indent="0" algn="ctr" rtl="0">
                <a:lnSpc>
                  <a:spcPct val="90000"/>
                </a:lnSpc>
                <a:spcBef>
                  <a:spcPts val="0"/>
                </a:spcBef>
                <a:spcAft>
                  <a:spcPts val="0"/>
                </a:spcAft>
                <a:buClr>
                  <a:schemeClr val="dk1"/>
                </a:buClr>
                <a:buSzPts val="1500"/>
                <a:buFont typeface="Calibri"/>
                <a:buNone/>
              </a:pPr>
              <a:r>
                <a:rPr lang="es-MX" sz="1500" b="1" u="sng">
                  <a:solidFill>
                    <a:schemeClr val="dk1"/>
                  </a:solidFill>
                  <a:latin typeface="Calibri"/>
                  <a:ea typeface="Calibri"/>
                  <a:cs typeface="Calibri"/>
                  <a:sym typeface="Calibri"/>
                </a:rPr>
                <a:t>2. Actitudes y valores: </a:t>
              </a:r>
              <a:r>
                <a:rPr lang="es-MX" sz="1500">
                  <a:solidFill>
                    <a:schemeClr val="dk1"/>
                  </a:solidFill>
                  <a:latin typeface="Calibri"/>
                  <a:ea typeface="Calibri"/>
                  <a:cs typeface="Calibri"/>
                  <a:sym typeface="Calibri"/>
                </a:rPr>
                <a:t>Las creencias, valores y actitudes personales pueden influir en las preferencias de compra. Por ejemplo, una persona que valora la sostenibilidad puede estar dispuesta a pagar más por productos ecológicos.</a:t>
              </a:r>
              <a:endParaRP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s-MX"/>
              <a:t>…Internos</a:t>
            </a:r>
            <a:endParaRPr/>
          </a:p>
        </p:txBody>
      </p:sp>
      <p:grpSp>
        <p:nvGrpSpPr>
          <p:cNvPr id="126" name="Google Shape;126;p16"/>
          <p:cNvGrpSpPr/>
          <p:nvPr/>
        </p:nvGrpSpPr>
        <p:grpSpPr>
          <a:xfrm>
            <a:off x="838200" y="2181044"/>
            <a:ext cx="10515600" cy="3640500"/>
            <a:chOff x="0" y="355419"/>
            <a:chExt cx="10515600" cy="3640500"/>
          </a:xfrm>
        </p:grpSpPr>
        <p:sp>
          <p:nvSpPr>
            <p:cNvPr id="127" name="Google Shape;127;p16"/>
            <p:cNvSpPr/>
            <p:nvPr/>
          </p:nvSpPr>
          <p:spPr>
            <a:xfrm>
              <a:off x="0" y="355419"/>
              <a:ext cx="10515600" cy="1784250"/>
            </a:xfrm>
            <a:prstGeom prst="roundRect">
              <a:avLst>
                <a:gd name="adj" fmla="val 16667"/>
              </a:avLst>
            </a:prstGeom>
            <a:gradFill>
              <a:gsLst>
                <a:gs pos="0">
                  <a:srgbClr val="E1C39A"/>
                </a:gs>
                <a:gs pos="50000">
                  <a:srgbClr val="D7B88D"/>
                </a:gs>
                <a:gs pos="100000">
                  <a:srgbClr val="D6B178"/>
                </a:gs>
              </a:gsLst>
              <a:lin ang="54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16"/>
            <p:cNvSpPr txBox="1"/>
            <p:nvPr/>
          </p:nvSpPr>
          <p:spPr>
            <a:xfrm>
              <a:off x="87100" y="442519"/>
              <a:ext cx="10341400" cy="1610050"/>
            </a:xfrm>
            <a:prstGeom prst="rect">
              <a:avLst/>
            </a:prstGeom>
            <a:noFill/>
            <a:ln>
              <a:noFill/>
            </a:ln>
          </p:spPr>
          <p:txBody>
            <a:bodyPr spcFirstLastPara="1" wrap="square" lIns="95250" tIns="95250" rIns="95250" bIns="95250" anchor="ctr" anchorCtr="0">
              <a:noAutofit/>
            </a:bodyPr>
            <a:lstStyle/>
            <a:p>
              <a:pPr marL="0" marR="0" lvl="0" indent="0" algn="just" rtl="0">
                <a:lnSpc>
                  <a:spcPct val="90000"/>
                </a:lnSpc>
                <a:spcBef>
                  <a:spcPts val="0"/>
                </a:spcBef>
                <a:spcAft>
                  <a:spcPts val="0"/>
                </a:spcAft>
                <a:buClr>
                  <a:schemeClr val="dk1"/>
                </a:buClr>
                <a:buSzPts val="2500"/>
                <a:buFont typeface="Calibri"/>
                <a:buNone/>
              </a:pPr>
              <a:r>
                <a:rPr lang="es-MX" sz="2500" u="sng">
                  <a:solidFill>
                    <a:schemeClr val="dk1"/>
                  </a:solidFill>
                  <a:latin typeface="Calibri"/>
                  <a:ea typeface="Calibri"/>
                  <a:cs typeface="Calibri"/>
                  <a:sym typeface="Calibri"/>
                </a:rPr>
                <a:t>3. </a:t>
              </a:r>
              <a:r>
                <a:rPr lang="es-MX" sz="2500" b="1" u="sng">
                  <a:solidFill>
                    <a:schemeClr val="dk1"/>
                  </a:solidFill>
                  <a:latin typeface="Calibri"/>
                  <a:ea typeface="Calibri"/>
                  <a:cs typeface="Calibri"/>
                  <a:sym typeface="Calibri"/>
                </a:rPr>
                <a:t>Personalidad y estilo de vida</a:t>
              </a:r>
              <a:r>
                <a:rPr lang="es-MX" sz="2500" u="sng">
                  <a:solidFill>
                    <a:schemeClr val="dk1"/>
                  </a:solidFill>
                  <a:latin typeface="Calibri"/>
                  <a:ea typeface="Calibri"/>
                  <a:cs typeface="Calibri"/>
                  <a:sym typeface="Calibri"/>
                </a:rPr>
                <a:t>: </a:t>
              </a:r>
              <a:r>
                <a:rPr lang="es-MX" sz="2500">
                  <a:solidFill>
                    <a:schemeClr val="dk1"/>
                  </a:solidFill>
                  <a:latin typeface="Calibri"/>
                  <a:ea typeface="Calibri"/>
                  <a:cs typeface="Calibri"/>
                  <a:sym typeface="Calibri"/>
                </a:rPr>
                <a:t>La personalidad y el estilo de vida de una persona también pueden influir en su comportamiento de compra. Algunas personas pueden ser aventuradas y buscar productos nuevos y emocionantes, mientras que otras pueden ser más conservadoras y preferir lo tradicional.</a:t>
              </a:r>
              <a:endParaRPr/>
            </a:p>
          </p:txBody>
        </p:sp>
        <p:sp>
          <p:nvSpPr>
            <p:cNvPr id="129" name="Google Shape;129;p16"/>
            <p:cNvSpPr/>
            <p:nvPr/>
          </p:nvSpPr>
          <p:spPr>
            <a:xfrm>
              <a:off x="0" y="2211669"/>
              <a:ext cx="10515600" cy="1784250"/>
            </a:xfrm>
            <a:prstGeom prst="roundRect">
              <a:avLst>
                <a:gd name="adj" fmla="val 16667"/>
              </a:avLst>
            </a:prstGeom>
            <a:gradFill>
              <a:gsLst>
                <a:gs pos="0">
                  <a:srgbClr val="FFF5E8"/>
                </a:gs>
                <a:gs pos="50000">
                  <a:srgbClr val="FEEED7"/>
                </a:gs>
                <a:gs pos="100000">
                  <a:srgbClr val="FFECD0"/>
                </a:gs>
              </a:gsLst>
              <a:lin ang="54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16"/>
            <p:cNvSpPr txBox="1"/>
            <p:nvPr/>
          </p:nvSpPr>
          <p:spPr>
            <a:xfrm>
              <a:off x="87100" y="2298769"/>
              <a:ext cx="10341400" cy="1610050"/>
            </a:xfrm>
            <a:prstGeom prst="rect">
              <a:avLst/>
            </a:prstGeom>
            <a:noFill/>
            <a:ln>
              <a:noFill/>
            </a:ln>
          </p:spPr>
          <p:txBody>
            <a:bodyPr spcFirstLastPara="1" wrap="square" lIns="95250" tIns="95250" rIns="95250" bIns="95250" anchor="ctr" anchorCtr="0">
              <a:noAutofit/>
            </a:bodyPr>
            <a:lstStyle/>
            <a:p>
              <a:pPr marL="0" marR="0" lvl="0" indent="0" algn="just" rtl="0">
                <a:lnSpc>
                  <a:spcPct val="90000"/>
                </a:lnSpc>
                <a:spcBef>
                  <a:spcPts val="0"/>
                </a:spcBef>
                <a:spcAft>
                  <a:spcPts val="0"/>
                </a:spcAft>
                <a:buClr>
                  <a:schemeClr val="dk1"/>
                </a:buClr>
                <a:buSzPts val="2500"/>
                <a:buFont typeface="Calibri"/>
                <a:buNone/>
              </a:pPr>
              <a:r>
                <a:rPr lang="es-MX" sz="2500" u="sng">
                  <a:solidFill>
                    <a:schemeClr val="dk1"/>
                  </a:solidFill>
                  <a:latin typeface="Calibri"/>
                  <a:ea typeface="Calibri"/>
                  <a:cs typeface="Calibri"/>
                  <a:sym typeface="Calibri"/>
                </a:rPr>
                <a:t>4. </a:t>
              </a:r>
              <a:r>
                <a:rPr lang="es-MX" sz="2500" b="1" u="sng">
                  <a:solidFill>
                    <a:schemeClr val="dk1"/>
                  </a:solidFill>
                  <a:latin typeface="Calibri"/>
                  <a:ea typeface="Calibri"/>
                  <a:cs typeface="Calibri"/>
                  <a:sym typeface="Calibri"/>
                </a:rPr>
                <a:t>Percepciones y aprendizaje</a:t>
              </a:r>
              <a:r>
                <a:rPr lang="es-MX" sz="2500" u="sng">
                  <a:solidFill>
                    <a:schemeClr val="dk1"/>
                  </a:solidFill>
                  <a:latin typeface="Calibri"/>
                  <a:ea typeface="Calibri"/>
                  <a:cs typeface="Calibri"/>
                  <a:sym typeface="Calibri"/>
                </a:rPr>
                <a:t>: </a:t>
              </a:r>
              <a:r>
                <a:rPr lang="es-MX" sz="2500">
                  <a:solidFill>
                    <a:schemeClr val="dk1"/>
                  </a:solidFill>
                  <a:latin typeface="Calibri"/>
                  <a:ea typeface="Calibri"/>
                  <a:cs typeface="Calibri"/>
                  <a:sym typeface="Calibri"/>
                </a:rPr>
                <a:t>La forma en que una persona percibe un producto o una marca y lo que ha aprendido sobre ellos a lo largo del tiempo pueden influir en su comportamiento de compra. Las experiencias pasadas y la información disponible desempeñan un papel importante en este aspecto.</a:t>
              </a:r>
              <a:endParaRP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s-MX"/>
              <a:t>Determinantes Externos</a:t>
            </a:r>
            <a:endParaRPr/>
          </a:p>
        </p:txBody>
      </p:sp>
      <p:grpSp>
        <p:nvGrpSpPr>
          <p:cNvPr id="136" name="Google Shape;136;p17"/>
          <p:cNvGrpSpPr/>
          <p:nvPr/>
        </p:nvGrpSpPr>
        <p:grpSpPr>
          <a:xfrm>
            <a:off x="2372647" y="1837460"/>
            <a:ext cx="7446705" cy="4327666"/>
            <a:chOff x="1534447" y="11835"/>
            <a:chExt cx="7446705" cy="4327666"/>
          </a:xfrm>
        </p:grpSpPr>
        <p:sp>
          <p:nvSpPr>
            <p:cNvPr id="137" name="Google Shape;137;p17"/>
            <p:cNvSpPr/>
            <p:nvPr/>
          </p:nvSpPr>
          <p:spPr>
            <a:xfrm>
              <a:off x="1534447" y="11835"/>
              <a:ext cx="4327666" cy="4327666"/>
            </a:xfrm>
            <a:prstGeom prst="ellipse">
              <a:avLst/>
            </a:prstGeom>
            <a:solidFill>
              <a:schemeClr val="accent3">
                <a:alpha val="49803"/>
              </a:schemeClr>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17"/>
            <p:cNvSpPr txBox="1"/>
            <p:nvPr/>
          </p:nvSpPr>
          <p:spPr>
            <a:xfrm>
              <a:off x="2138760" y="522160"/>
              <a:ext cx="2495231" cy="3307016"/>
            </a:xfrm>
            <a:prstGeom prst="rect">
              <a:avLst/>
            </a:prstGeom>
            <a:no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Clr>
                  <a:schemeClr val="dk1"/>
                </a:buClr>
                <a:buSzPts val="1800"/>
                <a:buFont typeface="Calibri"/>
                <a:buNone/>
              </a:pPr>
              <a:r>
                <a:rPr lang="es-MX" sz="1800" b="1" u="sng">
                  <a:solidFill>
                    <a:schemeClr val="dk1"/>
                  </a:solidFill>
                  <a:latin typeface="Calibri"/>
                  <a:ea typeface="Calibri"/>
                  <a:cs typeface="Calibri"/>
                  <a:sym typeface="Calibri"/>
                </a:rPr>
                <a:t>1. Cultura y subcultura: </a:t>
              </a:r>
              <a:r>
                <a:rPr lang="es-MX" sz="1800">
                  <a:solidFill>
                    <a:schemeClr val="dk1"/>
                  </a:solidFill>
                  <a:latin typeface="Calibri"/>
                  <a:ea typeface="Calibri"/>
                  <a:cs typeface="Calibri"/>
                  <a:sym typeface="Calibri"/>
                </a:rPr>
                <a:t>La cultura en la que una persona ha crecido y las subculturas a las que pertenece pueden influir en sus preferencias y elecciones de compra. Las diferencias culturales pueden dar lugar a preferencias distintas en cuanto a alimentos, moda, música, etc.</a:t>
              </a:r>
              <a:endParaRPr/>
            </a:p>
          </p:txBody>
        </p:sp>
        <p:sp>
          <p:nvSpPr>
            <p:cNvPr id="139" name="Google Shape;139;p17"/>
            <p:cNvSpPr/>
            <p:nvPr/>
          </p:nvSpPr>
          <p:spPr>
            <a:xfrm>
              <a:off x="4653486" y="11835"/>
              <a:ext cx="4327666" cy="4327666"/>
            </a:xfrm>
            <a:prstGeom prst="ellipse">
              <a:avLst/>
            </a:prstGeom>
            <a:solidFill>
              <a:srgbClr val="FE0000">
                <a:alpha val="49803"/>
              </a:srgbClr>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17"/>
            <p:cNvSpPr txBox="1"/>
            <p:nvPr/>
          </p:nvSpPr>
          <p:spPr>
            <a:xfrm>
              <a:off x="5881607" y="522160"/>
              <a:ext cx="2495231" cy="3307016"/>
            </a:xfrm>
            <a:prstGeom prst="rect">
              <a:avLst/>
            </a:prstGeom>
            <a:no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Clr>
                  <a:schemeClr val="dk1"/>
                </a:buClr>
                <a:buSzPts val="1800"/>
                <a:buFont typeface="Calibri"/>
                <a:buNone/>
              </a:pPr>
              <a:r>
                <a:rPr lang="es-MX" sz="1800" b="1" u="sng">
                  <a:solidFill>
                    <a:schemeClr val="dk1"/>
                  </a:solidFill>
                  <a:latin typeface="Calibri"/>
                  <a:ea typeface="Calibri"/>
                  <a:cs typeface="Calibri"/>
                  <a:sym typeface="Calibri"/>
                </a:rPr>
                <a:t>2. Grupos de referencia: </a:t>
              </a:r>
              <a:r>
                <a:rPr lang="es-MX" sz="1800">
                  <a:solidFill>
                    <a:schemeClr val="dk1"/>
                  </a:solidFill>
                  <a:latin typeface="Calibri"/>
                  <a:ea typeface="Calibri"/>
                  <a:cs typeface="Calibri"/>
                  <a:sym typeface="Calibri"/>
                </a:rPr>
                <a:t>Los grupos sociales, como la familia, los amigos y colegas, pueden ejercer una fuerte influencia en el comportamiento del consumidor. Las opiniones y recomendaciones de estos grupos pueden influir en las decisiones de compra.</a:t>
              </a:r>
              <a:endParaRPr/>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s-MX"/>
              <a:t>Determinantes Externos</a:t>
            </a:r>
            <a:endParaRPr/>
          </a:p>
        </p:txBody>
      </p:sp>
      <p:grpSp>
        <p:nvGrpSpPr>
          <p:cNvPr id="146" name="Google Shape;146;p18"/>
          <p:cNvGrpSpPr/>
          <p:nvPr/>
        </p:nvGrpSpPr>
        <p:grpSpPr>
          <a:xfrm>
            <a:off x="838200" y="1827587"/>
            <a:ext cx="10515600" cy="4347413"/>
            <a:chOff x="0" y="1962"/>
            <a:chExt cx="10515600" cy="4347413"/>
          </a:xfrm>
        </p:grpSpPr>
        <p:sp>
          <p:nvSpPr>
            <p:cNvPr id="147" name="Google Shape;147;p18"/>
            <p:cNvSpPr/>
            <p:nvPr/>
          </p:nvSpPr>
          <p:spPr>
            <a:xfrm>
              <a:off x="0" y="2626263"/>
              <a:ext cx="10515600" cy="1723112"/>
            </a:xfrm>
            <a:prstGeom prst="rect">
              <a:avLst/>
            </a:prstGeom>
            <a:gradFill>
              <a:gsLst>
                <a:gs pos="0">
                  <a:srgbClr val="F7BCA2"/>
                </a:gs>
                <a:gs pos="50000">
                  <a:srgbClr val="F4B093"/>
                </a:gs>
                <a:gs pos="100000">
                  <a:srgbClr val="F7A47F"/>
                </a:gs>
              </a:gsLst>
              <a:lin ang="54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18"/>
            <p:cNvSpPr txBox="1"/>
            <p:nvPr/>
          </p:nvSpPr>
          <p:spPr>
            <a:xfrm>
              <a:off x="0" y="2626263"/>
              <a:ext cx="10515600" cy="1723112"/>
            </a:xfrm>
            <a:prstGeom prst="rect">
              <a:avLst/>
            </a:prstGeom>
            <a:noFill/>
            <a:ln>
              <a:noFill/>
            </a:ln>
          </p:spPr>
          <p:txBody>
            <a:bodyPr spcFirstLastPara="1" wrap="square" lIns="163575" tIns="163575" rIns="163575" bIns="163575" anchor="ctr" anchorCtr="0">
              <a:noAutofit/>
            </a:bodyPr>
            <a:lstStyle/>
            <a:p>
              <a:pPr marL="0" marR="0" lvl="0" indent="0" algn="ctr" rtl="0">
                <a:lnSpc>
                  <a:spcPct val="90000"/>
                </a:lnSpc>
                <a:spcBef>
                  <a:spcPts val="0"/>
                </a:spcBef>
                <a:spcAft>
                  <a:spcPts val="0"/>
                </a:spcAft>
                <a:buClr>
                  <a:schemeClr val="dk1"/>
                </a:buClr>
                <a:buSzPts val="2300"/>
                <a:buFont typeface="Calibri"/>
                <a:buNone/>
              </a:pPr>
              <a:r>
                <a:rPr lang="es-MX" sz="2300" b="1" u="sng">
                  <a:solidFill>
                    <a:schemeClr val="dk1"/>
                  </a:solidFill>
                  <a:latin typeface="Calibri"/>
                  <a:ea typeface="Calibri"/>
                  <a:cs typeface="Calibri"/>
                  <a:sym typeface="Calibri"/>
                </a:rPr>
                <a:t>4. Factores sociales y demográficos: </a:t>
              </a:r>
              <a:r>
                <a:rPr lang="es-MX" sz="2300">
                  <a:solidFill>
                    <a:schemeClr val="dk1"/>
                  </a:solidFill>
                  <a:latin typeface="Calibri"/>
                  <a:ea typeface="Calibri"/>
                  <a:cs typeface="Calibri"/>
                  <a:sym typeface="Calibri"/>
                </a:rPr>
                <a:t>Factores como la edad, el género, la educación y la ocupación también influyen en el comportamiento del consumidor. Por ejemplo, las necesidades y preferencias de una persona joven pueden diferir significativamente de las de una persona mayor. </a:t>
              </a:r>
              <a:endParaRPr/>
            </a:p>
          </p:txBody>
        </p:sp>
        <p:sp>
          <p:nvSpPr>
            <p:cNvPr id="149" name="Google Shape;149;p18"/>
            <p:cNvSpPr/>
            <p:nvPr/>
          </p:nvSpPr>
          <p:spPr>
            <a:xfrm rot="10800000">
              <a:off x="0" y="1962"/>
              <a:ext cx="10515600" cy="2650147"/>
            </a:xfrm>
            <a:prstGeom prst="upArrowCallout">
              <a:avLst>
                <a:gd name="adj1" fmla="val 25000"/>
                <a:gd name="adj2" fmla="val 25000"/>
                <a:gd name="adj3" fmla="val 25000"/>
                <a:gd name="adj4" fmla="val 64977"/>
              </a:avLst>
            </a:prstGeom>
            <a:gradFill>
              <a:gsLst>
                <a:gs pos="0">
                  <a:srgbClr val="D1D1D1"/>
                </a:gs>
                <a:gs pos="50000">
                  <a:srgbClr val="C7C7C7"/>
                </a:gs>
                <a:gs pos="100000">
                  <a:srgbClr val="C0C0C0"/>
                </a:gs>
              </a:gsLst>
              <a:lin ang="54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18"/>
            <p:cNvSpPr txBox="1"/>
            <p:nvPr/>
          </p:nvSpPr>
          <p:spPr>
            <a:xfrm>
              <a:off x="0" y="1962"/>
              <a:ext cx="10515600" cy="1721986"/>
            </a:xfrm>
            <a:prstGeom prst="rect">
              <a:avLst/>
            </a:prstGeom>
            <a:noFill/>
            <a:ln>
              <a:noFill/>
            </a:ln>
          </p:spPr>
          <p:txBody>
            <a:bodyPr spcFirstLastPara="1" wrap="square" lIns="163575" tIns="163575" rIns="163575" bIns="163575" anchor="ctr" anchorCtr="0">
              <a:noAutofit/>
            </a:bodyPr>
            <a:lstStyle/>
            <a:p>
              <a:pPr marL="0" marR="0" lvl="0" indent="0" algn="ctr" rtl="0">
                <a:lnSpc>
                  <a:spcPct val="90000"/>
                </a:lnSpc>
                <a:spcBef>
                  <a:spcPts val="0"/>
                </a:spcBef>
                <a:spcAft>
                  <a:spcPts val="0"/>
                </a:spcAft>
                <a:buClr>
                  <a:schemeClr val="dk1"/>
                </a:buClr>
                <a:buSzPts val="2300"/>
                <a:buFont typeface="Calibri"/>
                <a:buNone/>
              </a:pPr>
              <a:r>
                <a:rPr lang="es-MX" sz="2300" b="1" u="sng">
                  <a:solidFill>
                    <a:schemeClr val="dk1"/>
                  </a:solidFill>
                  <a:latin typeface="Calibri"/>
                  <a:ea typeface="Calibri"/>
                  <a:cs typeface="Calibri"/>
                  <a:sym typeface="Calibri"/>
                </a:rPr>
                <a:t>3. Factores económicos: </a:t>
              </a:r>
              <a:r>
                <a:rPr lang="es-MX" sz="2300">
                  <a:solidFill>
                    <a:schemeClr val="dk1"/>
                  </a:solidFill>
                  <a:latin typeface="Calibri"/>
                  <a:ea typeface="Calibri"/>
                  <a:cs typeface="Calibri"/>
                  <a:sym typeface="Calibri"/>
                </a:rPr>
                <a:t>El nivel de ingresos, la disponibilidad de crédito y el estado económico general de una persona pueden afectar sus decisiones de compra. Las personas con ingresos más altos pueden permitirse productos de lujo, mientras que las que tienen ingresos más bajos pueden centrarse en productos más económicos.</a:t>
              </a:r>
              <a:endParaRPr/>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grpSp>
        <p:nvGrpSpPr>
          <p:cNvPr id="155" name="Google Shape;155;p19"/>
          <p:cNvGrpSpPr/>
          <p:nvPr/>
        </p:nvGrpSpPr>
        <p:grpSpPr>
          <a:xfrm>
            <a:off x="790113" y="665825"/>
            <a:ext cx="10563686" cy="5511137"/>
            <a:chOff x="0" y="0"/>
            <a:chExt cx="10563686" cy="5511137"/>
          </a:xfrm>
        </p:grpSpPr>
        <p:sp>
          <p:nvSpPr>
            <p:cNvPr id="156" name="Google Shape;156;p19"/>
            <p:cNvSpPr/>
            <p:nvPr/>
          </p:nvSpPr>
          <p:spPr>
            <a:xfrm>
              <a:off x="0" y="0"/>
              <a:ext cx="8979133" cy="2480012"/>
            </a:xfrm>
            <a:prstGeom prst="roundRect">
              <a:avLst>
                <a:gd name="adj" fmla="val 10000"/>
              </a:avLst>
            </a:prstGeom>
            <a:solidFill>
              <a:schemeClr val="accent2"/>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19"/>
            <p:cNvSpPr txBox="1"/>
            <p:nvPr/>
          </p:nvSpPr>
          <p:spPr>
            <a:xfrm>
              <a:off x="72637" y="72637"/>
              <a:ext cx="6415848" cy="2334738"/>
            </a:xfrm>
            <a:prstGeom prst="rect">
              <a:avLst/>
            </a:prstGeom>
            <a:noFill/>
            <a:ln>
              <a:noFill/>
            </a:ln>
          </p:spPr>
          <p:txBody>
            <a:bodyPr spcFirstLastPara="1" wrap="square" lIns="91425" tIns="91425" rIns="91425" bIns="91425" anchor="ctr" anchorCtr="0">
              <a:noAutofit/>
            </a:bodyPr>
            <a:lstStyle/>
            <a:p>
              <a:pPr marL="0" marR="0" lvl="0" indent="0" algn="just" rtl="0">
                <a:lnSpc>
                  <a:spcPct val="90000"/>
                </a:lnSpc>
                <a:spcBef>
                  <a:spcPts val="0"/>
                </a:spcBef>
                <a:spcAft>
                  <a:spcPts val="0"/>
                </a:spcAft>
                <a:buClr>
                  <a:schemeClr val="lt1"/>
                </a:buClr>
                <a:buSzPts val="2400"/>
                <a:buFont typeface="Calibri"/>
                <a:buNone/>
              </a:pPr>
              <a:r>
                <a:rPr lang="es-MX" sz="2400" b="1" u="sng">
                  <a:solidFill>
                    <a:schemeClr val="lt1"/>
                  </a:solidFill>
                  <a:latin typeface="Calibri"/>
                  <a:ea typeface="Calibri"/>
                  <a:cs typeface="Calibri"/>
                  <a:sym typeface="Calibri"/>
                </a:rPr>
                <a:t>5. Influencia de marketing y publicidad: </a:t>
              </a:r>
              <a:r>
                <a:rPr lang="es-MX" sz="2400">
                  <a:solidFill>
                    <a:schemeClr val="lt1"/>
                  </a:solidFill>
                  <a:latin typeface="Calibri"/>
                  <a:ea typeface="Calibri"/>
                  <a:cs typeface="Calibri"/>
                  <a:sym typeface="Calibri"/>
                </a:rPr>
                <a:t>Las estrategias de marketing y publicidad, incluidos los anuncios en medios de comunicación, las promociones, los descuentos y la presencia en las redes sociales, pueden influir en las decisiones de compra de los consumidores.</a:t>
              </a:r>
              <a:endParaRPr/>
            </a:p>
          </p:txBody>
        </p:sp>
        <p:sp>
          <p:nvSpPr>
            <p:cNvPr id="158" name="Google Shape;158;p19"/>
            <p:cNvSpPr/>
            <p:nvPr/>
          </p:nvSpPr>
          <p:spPr>
            <a:xfrm>
              <a:off x="1584553" y="3031125"/>
              <a:ext cx="8979133" cy="2480012"/>
            </a:xfrm>
            <a:prstGeom prst="roundRect">
              <a:avLst>
                <a:gd name="adj" fmla="val 10000"/>
              </a:avLst>
            </a:prstGeom>
            <a:solidFill>
              <a:srgbClr val="A4A4A4"/>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19"/>
            <p:cNvSpPr txBox="1"/>
            <p:nvPr/>
          </p:nvSpPr>
          <p:spPr>
            <a:xfrm>
              <a:off x="1657190" y="3103762"/>
              <a:ext cx="5637299" cy="2334738"/>
            </a:xfrm>
            <a:prstGeom prst="rect">
              <a:avLst/>
            </a:prstGeom>
            <a:noFill/>
            <a:ln>
              <a:noFill/>
            </a:ln>
          </p:spPr>
          <p:txBody>
            <a:bodyPr spcFirstLastPara="1" wrap="square" lIns="91425" tIns="91425" rIns="91425" bIns="91425" anchor="ctr" anchorCtr="0">
              <a:noAutofit/>
            </a:bodyPr>
            <a:lstStyle/>
            <a:p>
              <a:pPr marL="0" marR="0" lvl="0" indent="0" algn="just" rtl="0">
                <a:lnSpc>
                  <a:spcPct val="90000"/>
                </a:lnSpc>
                <a:spcBef>
                  <a:spcPts val="0"/>
                </a:spcBef>
                <a:spcAft>
                  <a:spcPts val="0"/>
                </a:spcAft>
                <a:buClr>
                  <a:schemeClr val="lt1"/>
                </a:buClr>
                <a:buSzPts val="2400"/>
                <a:buFont typeface="Calibri"/>
                <a:buNone/>
              </a:pPr>
              <a:r>
                <a:rPr lang="es-MX" sz="2400" b="1" u="sng">
                  <a:solidFill>
                    <a:schemeClr val="lt1"/>
                  </a:solidFill>
                  <a:latin typeface="Calibri"/>
                  <a:ea typeface="Calibri"/>
                  <a:cs typeface="Calibri"/>
                  <a:sym typeface="Calibri"/>
                </a:rPr>
                <a:t>6. Factores situacionales: </a:t>
              </a:r>
              <a:r>
                <a:rPr lang="es-MX" sz="2400">
                  <a:solidFill>
                    <a:schemeClr val="lt1"/>
                  </a:solidFill>
                  <a:latin typeface="Calibri"/>
                  <a:ea typeface="Calibri"/>
                  <a:cs typeface="Calibri"/>
                  <a:sym typeface="Calibri"/>
                </a:rPr>
                <a:t>Las circunstancias específicas en las que se encuentra una persona en un momento dado, como la urgencia de la necesidad, la disponibilidad del producto o la ubicación geográfica, también pueden influir en sus decisiones de compra </a:t>
              </a:r>
              <a:endParaRPr/>
            </a:p>
          </p:txBody>
        </p:sp>
        <p:sp>
          <p:nvSpPr>
            <p:cNvPr id="160" name="Google Shape;160;p19"/>
            <p:cNvSpPr/>
            <p:nvPr/>
          </p:nvSpPr>
          <p:spPr>
            <a:xfrm>
              <a:off x="7367126" y="1949565"/>
              <a:ext cx="1612007" cy="1612007"/>
            </a:xfrm>
            <a:prstGeom prst="downArrow">
              <a:avLst>
                <a:gd name="adj1" fmla="val 55000"/>
                <a:gd name="adj2" fmla="val 45000"/>
              </a:avLst>
            </a:prstGeom>
            <a:solidFill>
              <a:srgbClr val="F7D5CB">
                <a:alpha val="89803"/>
              </a:srgbClr>
            </a:solidFill>
            <a:ln w="12700" cap="flat" cmpd="sng">
              <a:solidFill>
                <a:srgbClr val="F7D5CB">
                  <a:alpha val="89803"/>
                </a:srgb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19"/>
            <p:cNvSpPr txBox="1"/>
            <p:nvPr/>
          </p:nvSpPr>
          <p:spPr>
            <a:xfrm>
              <a:off x="7729828" y="1949565"/>
              <a:ext cx="886603" cy="1213035"/>
            </a:xfrm>
            <a:prstGeom prst="rect">
              <a:avLst/>
            </a:prstGeom>
            <a:noFill/>
            <a:ln>
              <a:noFill/>
            </a:ln>
          </p:spPr>
          <p:txBody>
            <a:bodyPr spcFirstLastPara="1" wrap="square" lIns="45700" tIns="45700" rIns="45700" bIns="45700" anchor="ctr" anchorCtr="0">
              <a:noAutofit/>
            </a:bodyPr>
            <a:lstStyle/>
            <a:p>
              <a:pPr marL="0" marR="0" lvl="0" indent="0" algn="ctr" rtl="0">
                <a:lnSpc>
                  <a:spcPct val="90000"/>
                </a:lnSpc>
                <a:spcBef>
                  <a:spcPts val="0"/>
                </a:spcBef>
                <a:spcAft>
                  <a:spcPts val="0"/>
                </a:spcAft>
                <a:buClr>
                  <a:schemeClr val="dk1"/>
                </a:buClr>
                <a:buSzPts val="3600"/>
                <a:buFont typeface="Calibri"/>
                <a:buNone/>
              </a:pPr>
              <a:endParaRPr sz="3600">
                <a:solidFill>
                  <a:schemeClr val="dk1"/>
                </a:solidFill>
                <a:latin typeface="Calibri"/>
                <a:ea typeface="Calibri"/>
                <a:cs typeface="Calibri"/>
                <a:sym typeface="Calibri"/>
              </a:endParaRPr>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2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endParaRPr/>
          </a:p>
        </p:txBody>
      </p:sp>
      <p:sp>
        <p:nvSpPr>
          <p:cNvPr id="167" name="Google Shape;167;p2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s-MX"/>
              <a:t>Estos determinantes pueden variar de una persona a otra y de una situación a otra, lo que hace que el estudio del comportamiento del consumidor sea un campo complejo y dinámico. </a:t>
            </a:r>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Marcador de texto 2"/>
          <p:cNvSpPr>
            <a:spLocks noGrp="1"/>
          </p:cNvSpPr>
          <p:nvPr>
            <p:ph type="body" idx="1"/>
          </p:nvPr>
        </p:nvSpPr>
        <p:spPr/>
        <p:txBody>
          <a:bodyPr/>
          <a:lstStyle/>
          <a:p>
            <a:r>
              <a:rPr lang="es-ES" dirty="0" smtClean="0"/>
              <a:t>De acuerdo a las diapositivas presentadas, clasifícalas de acuerdo a los subtemas de: </a:t>
            </a:r>
            <a:r>
              <a:rPr lang="es-MX" dirty="0" smtClean="0"/>
              <a:t>(</a:t>
            </a:r>
            <a:r>
              <a:rPr lang="es-ES" dirty="0" smtClean="0"/>
              <a:t>justifica </a:t>
            </a:r>
            <a:r>
              <a:rPr lang="es-ES" dirty="0"/>
              <a:t>esa </a:t>
            </a:r>
            <a:r>
              <a:rPr lang="es-ES" dirty="0" smtClean="0"/>
              <a:t>clasificación</a:t>
            </a:r>
            <a:r>
              <a:rPr lang="es-MX" dirty="0" smtClean="0"/>
              <a:t>)</a:t>
            </a:r>
            <a:endParaRPr lang="es-ES" dirty="0" smtClean="0"/>
          </a:p>
          <a:p>
            <a:pPr marL="114300" indent="0">
              <a:buNone/>
            </a:pPr>
            <a:r>
              <a:rPr lang="es-ES" dirty="0" smtClean="0"/>
              <a:t>2.1 Motivación</a:t>
            </a:r>
          </a:p>
          <a:p>
            <a:pPr marL="114300" indent="0">
              <a:buNone/>
            </a:pPr>
            <a:r>
              <a:rPr lang="es-ES" dirty="0" smtClean="0"/>
              <a:t>2.2 Percepción</a:t>
            </a:r>
            <a:endParaRPr lang="es-ES" dirty="0"/>
          </a:p>
          <a:p>
            <a:pPr marL="114300" indent="0">
              <a:buNone/>
            </a:pPr>
            <a:r>
              <a:rPr lang="es-ES" dirty="0" smtClean="0"/>
              <a:t>2.3 Características demográficas</a:t>
            </a:r>
          </a:p>
          <a:p>
            <a:pPr marL="114300" indent="0">
              <a:buNone/>
            </a:pPr>
            <a:r>
              <a:rPr lang="es-ES" dirty="0" smtClean="0"/>
              <a:t>2.4 Actitudes</a:t>
            </a:r>
            <a:endParaRPr lang="en-US" dirty="0"/>
          </a:p>
        </p:txBody>
      </p:sp>
    </p:spTree>
    <p:extLst>
      <p:ext uri="{BB962C8B-B14F-4D97-AF65-F5344CB8AC3E}">
        <p14:creationId xmlns:p14="http://schemas.microsoft.com/office/powerpoint/2010/main" val="72947203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3406</TotalTime>
  <Words>620</Words>
  <Application>Microsoft Office PowerPoint</Application>
  <PresentationFormat>Panorámica</PresentationFormat>
  <Paragraphs>29</Paragraphs>
  <Slides>9</Slides>
  <Notes>8</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9</vt:i4>
      </vt:variant>
    </vt:vector>
  </HeadingPairs>
  <TitlesOfParts>
    <vt:vector size="12" baseType="lpstr">
      <vt:lpstr>Arial</vt:lpstr>
      <vt:lpstr>Calibri</vt:lpstr>
      <vt:lpstr>Tema de Office</vt:lpstr>
      <vt:lpstr>Presentación de PowerPoint</vt:lpstr>
      <vt:lpstr>Presentación de PowerPoint</vt:lpstr>
      <vt:lpstr>Presentación de PowerPoint</vt:lpstr>
      <vt:lpstr>…Internos</vt:lpstr>
      <vt:lpstr>Determinantes Externos</vt:lpstr>
      <vt:lpstr>Determinantes Externos</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cp:lastModifiedBy>ADMIN</cp:lastModifiedBy>
  <cp:revision>16</cp:revision>
  <dcterms:modified xsi:type="dcterms:W3CDTF">2024-11-06T23:53:26Z</dcterms:modified>
</cp:coreProperties>
</file>