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64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15"/>
    <p:restoredTop sz="92231"/>
  </p:normalViewPr>
  <p:slideViewPr>
    <p:cSldViewPr snapToGrid="0" snapToObjects="1">
      <p:cViewPr varScale="1">
        <p:scale>
          <a:sx n="70" d="100"/>
          <a:sy n="70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5ADDDA-1EDF-1644-B58D-9AE878CC8D4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B317BD14-6030-D441-8698-37D872D38187}">
      <dgm:prSet/>
      <dgm:spPr/>
      <dgm:t>
        <a:bodyPr/>
        <a:lstStyle/>
        <a:p>
          <a:r>
            <a:rPr lang="es-MX" b="0" i="0"/>
            <a:t>2.6.1 Característica y clasificación de los estratos sociales.</a:t>
          </a:r>
          <a:endParaRPr lang="es-ES"/>
        </a:p>
      </dgm:t>
    </dgm:pt>
    <dgm:pt modelId="{E4DAEFCF-7971-EF4C-9526-9D811865BC32}" type="parTrans" cxnId="{5AB870AD-360A-E842-AAB8-CC8879DFC9AF}">
      <dgm:prSet/>
      <dgm:spPr/>
      <dgm:t>
        <a:bodyPr/>
        <a:lstStyle/>
        <a:p>
          <a:endParaRPr lang="es-ES"/>
        </a:p>
      </dgm:t>
    </dgm:pt>
    <dgm:pt modelId="{8B01D4F7-F5D2-0149-8421-159A579500A2}" type="sibTrans" cxnId="{5AB870AD-360A-E842-AAB8-CC8879DFC9AF}">
      <dgm:prSet/>
      <dgm:spPr/>
      <dgm:t>
        <a:bodyPr/>
        <a:lstStyle/>
        <a:p>
          <a:endParaRPr lang="es-ES"/>
        </a:p>
      </dgm:t>
    </dgm:pt>
    <dgm:pt modelId="{07212966-1D0E-3C4B-9753-EBB1EBAE5707}">
      <dgm:prSet/>
      <dgm:spPr/>
      <dgm:t>
        <a:bodyPr/>
        <a:lstStyle/>
        <a:p>
          <a:r>
            <a:rPr lang="es-MX" b="0" i="0"/>
            <a:t>2.6.2 Funciones de los grupos sociales.</a:t>
          </a:r>
          <a:endParaRPr lang="es-ES"/>
        </a:p>
      </dgm:t>
    </dgm:pt>
    <dgm:pt modelId="{AAF6125E-9881-ED4B-ADE0-9FB16EB85F81}" type="parTrans" cxnId="{6E312ED5-DEEA-BD42-8AC4-877EFE75672C}">
      <dgm:prSet/>
      <dgm:spPr/>
      <dgm:t>
        <a:bodyPr/>
        <a:lstStyle/>
        <a:p>
          <a:endParaRPr lang="es-ES"/>
        </a:p>
      </dgm:t>
    </dgm:pt>
    <dgm:pt modelId="{BDDD5047-680C-F043-97E2-E91C6081F594}" type="sibTrans" cxnId="{6E312ED5-DEEA-BD42-8AC4-877EFE75672C}">
      <dgm:prSet/>
      <dgm:spPr/>
      <dgm:t>
        <a:bodyPr/>
        <a:lstStyle/>
        <a:p>
          <a:endParaRPr lang="es-ES"/>
        </a:p>
      </dgm:t>
    </dgm:pt>
    <dgm:pt modelId="{E62F46C8-DB65-F747-BB7F-6027998E9E62}">
      <dgm:prSet/>
      <dgm:spPr/>
      <dgm:t>
        <a:bodyPr/>
        <a:lstStyle/>
        <a:p>
          <a:r>
            <a:rPr lang="es-MX" b="0" i="0"/>
            <a:t>2.6.3 Familia como unidad de decisión y consumo.</a:t>
          </a:r>
          <a:endParaRPr lang="es-ES"/>
        </a:p>
      </dgm:t>
    </dgm:pt>
    <dgm:pt modelId="{373DC1AE-4BE9-8F46-A78D-C54B11788890}" type="parTrans" cxnId="{1ED63519-1843-BE4F-B369-19F5E78234CC}">
      <dgm:prSet/>
      <dgm:spPr/>
      <dgm:t>
        <a:bodyPr/>
        <a:lstStyle/>
        <a:p>
          <a:endParaRPr lang="es-ES"/>
        </a:p>
      </dgm:t>
    </dgm:pt>
    <dgm:pt modelId="{0C226494-358F-574F-B96B-97BFE08BF81A}" type="sibTrans" cxnId="{1ED63519-1843-BE4F-B369-19F5E78234CC}">
      <dgm:prSet/>
      <dgm:spPr/>
      <dgm:t>
        <a:bodyPr/>
        <a:lstStyle/>
        <a:p>
          <a:endParaRPr lang="es-ES"/>
        </a:p>
      </dgm:t>
    </dgm:pt>
    <dgm:pt modelId="{FF71F42A-48CC-144F-8A31-40C673878D0F}">
      <dgm:prSet/>
      <dgm:spPr/>
      <dgm:t>
        <a:bodyPr/>
        <a:lstStyle/>
        <a:p>
          <a:r>
            <a:rPr lang="es-MX" b="0" i="0"/>
            <a:t>2.6.4 Influencias personales. </a:t>
          </a:r>
          <a:endParaRPr lang="es-ES"/>
        </a:p>
      </dgm:t>
    </dgm:pt>
    <dgm:pt modelId="{F5600A73-487B-8745-AFBF-BD6F726F406D}" type="parTrans" cxnId="{1A0AC59A-BD70-2148-A547-768AD1D699F0}">
      <dgm:prSet/>
      <dgm:spPr/>
      <dgm:t>
        <a:bodyPr/>
        <a:lstStyle/>
        <a:p>
          <a:endParaRPr lang="es-ES"/>
        </a:p>
      </dgm:t>
    </dgm:pt>
    <dgm:pt modelId="{AA670DE9-473A-5140-ACE2-C19E56351115}" type="sibTrans" cxnId="{1A0AC59A-BD70-2148-A547-768AD1D699F0}">
      <dgm:prSet/>
      <dgm:spPr/>
      <dgm:t>
        <a:bodyPr/>
        <a:lstStyle/>
        <a:p>
          <a:endParaRPr lang="es-ES"/>
        </a:p>
      </dgm:t>
    </dgm:pt>
    <dgm:pt modelId="{1C19C8B3-13FA-054B-BFC9-1A844F91F954}">
      <dgm:prSet/>
      <dgm:spPr/>
      <dgm:t>
        <a:bodyPr/>
        <a:lstStyle/>
        <a:p>
          <a:r>
            <a:rPr lang="es-MX" b="0" i="0"/>
            <a:t>2.6.5 Determinantes situacionales</a:t>
          </a:r>
          <a:endParaRPr lang="es-ES"/>
        </a:p>
      </dgm:t>
    </dgm:pt>
    <dgm:pt modelId="{928C1261-5AF8-4F43-AEEA-1EE6AD1AAC40}" type="parTrans" cxnId="{2F6AA7F1-CCCF-F648-B9C2-2D0580FEFF32}">
      <dgm:prSet/>
      <dgm:spPr/>
      <dgm:t>
        <a:bodyPr/>
        <a:lstStyle/>
        <a:p>
          <a:endParaRPr lang="es-ES"/>
        </a:p>
      </dgm:t>
    </dgm:pt>
    <dgm:pt modelId="{976F5457-FAA6-F744-B3FE-FDF1CBB5D4A8}" type="sibTrans" cxnId="{2F6AA7F1-CCCF-F648-B9C2-2D0580FEFF32}">
      <dgm:prSet/>
      <dgm:spPr/>
      <dgm:t>
        <a:bodyPr/>
        <a:lstStyle/>
        <a:p>
          <a:endParaRPr lang="es-ES"/>
        </a:p>
      </dgm:t>
    </dgm:pt>
    <dgm:pt modelId="{F6295446-B26E-2B41-8FCB-43E5055197E7}" type="pres">
      <dgm:prSet presAssocID="{665ADDDA-1EDF-1644-B58D-9AE878CC8D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029B1A1-CD18-884B-95F1-383C54150AD0}" type="pres">
      <dgm:prSet presAssocID="{B317BD14-6030-D441-8698-37D872D3818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01C31B-1BC1-F644-A08B-6FAC6AE7DD77}" type="pres">
      <dgm:prSet presAssocID="{8B01D4F7-F5D2-0149-8421-159A579500A2}" presName="spacer" presStyleCnt="0"/>
      <dgm:spPr/>
    </dgm:pt>
    <dgm:pt modelId="{0A5AA7B9-E082-6D45-B178-8BDC007623F9}" type="pres">
      <dgm:prSet presAssocID="{07212966-1D0E-3C4B-9753-EBB1EBAE5707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2A9E7F2-EA6B-0441-B61A-1688409CEF58}" type="pres">
      <dgm:prSet presAssocID="{BDDD5047-680C-F043-97E2-E91C6081F594}" presName="spacer" presStyleCnt="0"/>
      <dgm:spPr/>
    </dgm:pt>
    <dgm:pt modelId="{BD972989-E02A-F44E-A6AB-E112C8EBF7A3}" type="pres">
      <dgm:prSet presAssocID="{E62F46C8-DB65-F747-BB7F-6027998E9E62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DE358F8-B0F3-6443-945E-C318D2818637}" type="pres">
      <dgm:prSet presAssocID="{0C226494-358F-574F-B96B-97BFE08BF81A}" presName="spacer" presStyleCnt="0"/>
      <dgm:spPr/>
    </dgm:pt>
    <dgm:pt modelId="{15435C45-F61A-7047-875A-98AF250C52A9}" type="pres">
      <dgm:prSet presAssocID="{FF71F42A-48CC-144F-8A31-40C673878D0F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43AB1B-ACE3-0F4F-A609-E3EF7D5BE7E0}" type="pres">
      <dgm:prSet presAssocID="{AA670DE9-473A-5140-ACE2-C19E56351115}" presName="spacer" presStyleCnt="0"/>
      <dgm:spPr/>
    </dgm:pt>
    <dgm:pt modelId="{412FBD60-3007-3949-91F6-9D2504ED83BB}" type="pres">
      <dgm:prSet presAssocID="{1C19C8B3-13FA-054B-BFC9-1A844F91F95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6D71279-6D03-7C4E-83D5-064760C2CB2C}" type="presOf" srcId="{B317BD14-6030-D441-8698-37D872D38187}" destId="{6029B1A1-CD18-884B-95F1-383C54150AD0}" srcOrd="0" destOrd="0" presId="urn:microsoft.com/office/officeart/2005/8/layout/vList2"/>
    <dgm:cxn modelId="{4254C3A0-155E-C84A-B8EE-88FDE2F23227}" type="presOf" srcId="{E62F46C8-DB65-F747-BB7F-6027998E9E62}" destId="{BD972989-E02A-F44E-A6AB-E112C8EBF7A3}" srcOrd="0" destOrd="0" presId="urn:microsoft.com/office/officeart/2005/8/layout/vList2"/>
    <dgm:cxn modelId="{5AB870AD-360A-E842-AAB8-CC8879DFC9AF}" srcId="{665ADDDA-1EDF-1644-B58D-9AE878CC8D45}" destId="{B317BD14-6030-D441-8698-37D872D38187}" srcOrd="0" destOrd="0" parTransId="{E4DAEFCF-7971-EF4C-9526-9D811865BC32}" sibTransId="{8B01D4F7-F5D2-0149-8421-159A579500A2}"/>
    <dgm:cxn modelId="{0CA2BF62-549C-5F40-877C-E8E6BF7840BE}" type="presOf" srcId="{07212966-1D0E-3C4B-9753-EBB1EBAE5707}" destId="{0A5AA7B9-E082-6D45-B178-8BDC007623F9}" srcOrd="0" destOrd="0" presId="urn:microsoft.com/office/officeart/2005/8/layout/vList2"/>
    <dgm:cxn modelId="{E4986636-B9A2-DA44-9A25-17FA935556E3}" type="presOf" srcId="{1C19C8B3-13FA-054B-BFC9-1A844F91F954}" destId="{412FBD60-3007-3949-91F6-9D2504ED83BB}" srcOrd="0" destOrd="0" presId="urn:microsoft.com/office/officeart/2005/8/layout/vList2"/>
    <dgm:cxn modelId="{1ED63519-1843-BE4F-B369-19F5E78234CC}" srcId="{665ADDDA-1EDF-1644-B58D-9AE878CC8D45}" destId="{E62F46C8-DB65-F747-BB7F-6027998E9E62}" srcOrd="2" destOrd="0" parTransId="{373DC1AE-4BE9-8F46-A78D-C54B11788890}" sibTransId="{0C226494-358F-574F-B96B-97BFE08BF81A}"/>
    <dgm:cxn modelId="{1A0AC59A-BD70-2148-A547-768AD1D699F0}" srcId="{665ADDDA-1EDF-1644-B58D-9AE878CC8D45}" destId="{FF71F42A-48CC-144F-8A31-40C673878D0F}" srcOrd="3" destOrd="0" parTransId="{F5600A73-487B-8745-AFBF-BD6F726F406D}" sibTransId="{AA670DE9-473A-5140-ACE2-C19E56351115}"/>
    <dgm:cxn modelId="{6E312ED5-DEEA-BD42-8AC4-877EFE75672C}" srcId="{665ADDDA-1EDF-1644-B58D-9AE878CC8D45}" destId="{07212966-1D0E-3C4B-9753-EBB1EBAE5707}" srcOrd="1" destOrd="0" parTransId="{AAF6125E-9881-ED4B-ADE0-9FB16EB85F81}" sibTransId="{BDDD5047-680C-F043-97E2-E91C6081F594}"/>
    <dgm:cxn modelId="{B6BBAB0E-8D36-3C45-9923-77626AA3C514}" type="presOf" srcId="{FF71F42A-48CC-144F-8A31-40C673878D0F}" destId="{15435C45-F61A-7047-875A-98AF250C52A9}" srcOrd="0" destOrd="0" presId="urn:microsoft.com/office/officeart/2005/8/layout/vList2"/>
    <dgm:cxn modelId="{2F6AA7F1-CCCF-F648-B9C2-2D0580FEFF32}" srcId="{665ADDDA-1EDF-1644-B58D-9AE878CC8D45}" destId="{1C19C8B3-13FA-054B-BFC9-1A844F91F954}" srcOrd="4" destOrd="0" parTransId="{928C1261-5AF8-4F43-AEEA-1EE6AD1AAC40}" sibTransId="{976F5457-FAA6-F744-B3FE-FDF1CBB5D4A8}"/>
    <dgm:cxn modelId="{0B20C305-F67E-5847-88BF-DB6891BAA689}" type="presOf" srcId="{665ADDDA-1EDF-1644-B58D-9AE878CC8D45}" destId="{F6295446-B26E-2B41-8FCB-43E5055197E7}" srcOrd="0" destOrd="0" presId="urn:microsoft.com/office/officeart/2005/8/layout/vList2"/>
    <dgm:cxn modelId="{02A02B99-ACAA-594D-AB08-22FA0BA905CC}" type="presParOf" srcId="{F6295446-B26E-2B41-8FCB-43E5055197E7}" destId="{6029B1A1-CD18-884B-95F1-383C54150AD0}" srcOrd="0" destOrd="0" presId="urn:microsoft.com/office/officeart/2005/8/layout/vList2"/>
    <dgm:cxn modelId="{01F0DF52-0184-9240-A710-63D9A9D6C52E}" type="presParOf" srcId="{F6295446-B26E-2B41-8FCB-43E5055197E7}" destId="{0301C31B-1BC1-F644-A08B-6FAC6AE7DD77}" srcOrd="1" destOrd="0" presId="urn:microsoft.com/office/officeart/2005/8/layout/vList2"/>
    <dgm:cxn modelId="{DEAC5E8E-BA9C-1B44-9570-97E9C1777AE5}" type="presParOf" srcId="{F6295446-B26E-2B41-8FCB-43E5055197E7}" destId="{0A5AA7B9-E082-6D45-B178-8BDC007623F9}" srcOrd="2" destOrd="0" presId="urn:microsoft.com/office/officeart/2005/8/layout/vList2"/>
    <dgm:cxn modelId="{94D3D30F-F5C6-144C-9DFF-D7B093D6FF0C}" type="presParOf" srcId="{F6295446-B26E-2B41-8FCB-43E5055197E7}" destId="{62A9E7F2-EA6B-0441-B61A-1688409CEF58}" srcOrd="3" destOrd="0" presId="urn:microsoft.com/office/officeart/2005/8/layout/vList2"/>
    <dgm:cxn modelId="{D83565CA-76ED-EE4C-935A-510AB596E55F}" type="presParOf" srcId="{F6295446-B26E-2B41-8FCB-43E5055197E7}" destId="{BD972989-E02A-F44E-A6AB-E112C8EBF7A3}" srcOrd="4" destOrd="0" presId="urn:microsoft.com/office/officeart/2005/8/layout/vList2"/>
    <dgm:cxn modelId="{ED42D07F-169E-D443-8A0E-849D69578E33}" type="presParOf" srcId="{F6295446-B26E-2B41-8FCB-43E5055197E7}" destId="{6DE358F8-B0F3-6443-945E-C318D2818637}" srcOrd="5" destOrd="0" presId="urn:microsoft.com/office/officeart/2005/8/layout/vList2"/>
    <dgm:cxn modelId="{A2BBDB97-BFAF-064C-B675-F13DBEF9E253}" type="presParOf" srcId="{F6295446-B26E-2B41-8FCB-43E5055197E7}" destId="{15435C45-F61A-7047-875A-98AF250C52A9}" srcOrd="6" destOrd="0" presId="urn:microsoft.com/office/officeart/2005/8/layout/vList2"/>
    <dgm:cxn modelId="{A07F73C1-BC3D-E845-8464-243A45A5E26E}" type="presParOf" srcId="{F6295446-B26E-2B41-8FCB-43E5055197E7}" destId="{5443AB1B-ACE3-0F4F-A609-E3EF7D5BE7E0}" srcOrd="7" destOrd="0" presId="urn:microsoft.com/office/officeart/2005/8/layout/vList2"/>
    <dgm:cxn modelId="{7D0C4A99-9952-D540-AA64-C7838948BE95}" type="presParOf" srcId="{F6295446-B26E-2B41-8FCB-43E5055197E7}" destId="{412FBD60-3007-3949-91F6-9D2504ED83B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8E04D3-C9B4-F148-8369-DC8879E0A6A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9BE17951-F025-DA4D-B26E-27AA5748063E}">
      <dgm:prSet/>
      <dgm:spPr/>
      <dgm:t>
        <a:bodyPr/>
        <a:lstStyle/>
        <a:p>
          <a:r>
            <a:rPr lang="es-MX" b="0" i="0" dirty="0"/>
            <a:t>2.6.1 Característica y clasificación de los estratos sociales.</a:t>
          </a:r>
          <a:endParaRPr lang="es-ES" dirty="0"/>
        </a:p>
      </dgm:t>
    </dgm:pt>
    <dgm:pt modelId="{A7ED9D0C-A75E-6642-9E97-A9160237785E}" type="parTrans" cxnId="{827B3BD8-5545-D248-A3CF-15C2C0A43771}">
      <dgm:prSet/>
      <dgm:spPr/>
      <dgm:t>
        <a:bodyPr/>
        <a:lstStyle/>
        <a:p>
          <a:endParaRPr lang="es-ES"/>
        </a:p>
      </dgm:t>
    </dgm:pt>
    <dgm:pt modelId="{5FF7979C-C3D8-1A4E-BCD9-54730A9361FD}" type="sibTrans" cxnId="{827B3BD8-5545-D248-A3CF-15C2C0A43771}">
      <dgm:prSet/>
      <dgm:spPr/>
      <dgm:t>
        <a:bodyPr/>
        <a:lstStyle/>
        <a:p>
          <a:endParaRPr lang="es-ES"/>
        </a:p>
      </dgm:t>
    </dgm:pt>
    <dgm:pt modelId="{5B928B8F-C48B-B84C-A6A9-8CEAE8A86FF9}" type="pres">
      <dgm:prSet presAssocID="{298E04D3-C9B4-F148-8369-DC8879E0A6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2CBC8A3-EA6F-8340-B73C-634394DE97DD}" type="pres">
      <dgm:prSet presAssocID="{9BE17951-F025-DA4D-B26E-27AA5748063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8F9FC1A-846A-2D4D-A1F7-ED0A60EA70E8}" type="presOf" srcId="{298E04D3-C9B4-F148-8369-DC8879E0A6A8}" destId="{5B928B8F-C48B-B84C-A6A9-8CEAE8A86FF9}" srcOrd="0" destOrd="0" presId="urn:microsoft.com/office/officeart/2005/8/layout/vList2"/>
    <dgm:cxn modelId="{827B3BD8-5545-D248-A3CF-15C2C0A43771}" srcId="{298E04D3-C9B4-F148-8369-DC8879E0A6A8}" destId="{9BE17951-F025-DA4D-B26E-27AA5748063E}" srcOrd="0" destOrd="0" parTransId="{A7ED9D0C-A75E-6642-9E97-A9160237785E}" sibTransId="{5FF7979C-C3D8-1A4E-BCD9-54730A9361FD}"/>
    <dgm:cxn modelId="{3BA4549C-45D5-504D-B267-E2883759D919}" type="presOf" srcId="{9BE17951-F025-DA4D-B26E-27AA5748063E}" destId="{92CBC8A3-EA6F-8340-B73C-634394DE97DD}" srcOrd="0" destOrd="0" presId="urn:microsoft.com/office/officeart/2005/8/layout/vList2"/>
    <dgm:cxn modelId="{1A176CB6-E1F2-8847-B469-D9F91A630863}" type="presParOf" srcId="{5B928B8F-C48B-B84C-A6A9-8CEAE8A86FF9}" destId="{92CBC8A3-EA6F-8340-B73C-634394DE97D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4F95D4-5E50-BC43-B2CE-249C032AE6C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13CD8878-5FA6-8D49-8648-7A53CB878B53}">
      <dgm:prSet/>
      <dgm:spPr/>
      <dgm:t>
        <a:bodyPr/>
        <a:lstStyle/>
        <a:p>
          <a:pPr algn="just"/>
          <a:r>
            <a:rPr lang="es-ES" b="1" i="0"/>
            <a:t>Características de los Estratos Sociales</a:t>
          </a:r>
          <a:endParaRPr lang="es-ES"/>
        </a:p>
      </dgm:t>
    </dgm:pt>
    <dgm:pt modelId="{396FD926-439E-9140-9A12-8A13290031A1}" type="parTrans" cxnId="{FB685A9E-C1CD-6A47-B257-567384F024CC}">
      <dgm:prSet/>
      <dgm:spPr/>
      <dgm:t>
        <a:bodyPr/>
        <a:lstStyle/>
        <a:p>
          <a:pPr algn="just"/>
          <a:endParaRPr lang="es-ES"/>
        </a:p>
      </dgm:t>
    </dgm:pt>
    <dgm:pt modelId="{3B7D3064-B2A6-6C4A-8EFC-715C34F6CBF4}" type="sibTrans" cxnId="{FB685A9E-C1CD-6A47-B257-567384F024CC}">
      <dgm:prSet/>
      <dgm:spPr/>
      <dgm:t>
        <a:bodyPr/>
        <a:lstStyle/>
        <a:p>
          <a:pPr algn="just"/>
          <a:endParaRPr lang="es-ES"/>
        </a:p>
      </dgm:t>
    </dgm:pt>
    <dgm:pt modelId="{2D4106E0-82B9-784C-9E38-E09686D66BF2}">
      <dgm:prSet/>
      <dgm:spPr/>
      <dgm:t>
        <a:bodyPr/>
        <a:lstStyle/>
        <a:p>
          <a:pPr algn="just"/>
          <a:r>
            <a:rPr lang="es-ES" b="1" i="0" dirty="0"/>
            <a:t>Jerarquía:</a:t>
          </a:r>
          <a:r>
            <a:rPr lang="es-ES" b="0" i="0" dirty="0"/>
            <a:t> Los estratos se organizan de forma jerárquica, con algunos grupos teniendo más privilegios y acceso a recursos que otros.</a:t>
          </a:r>
          <a:endParaRPr lang="es-ES" dirty="0"/>
        </a:p>
      </dgm:t>
    </dgm:pt>
    <dgm:pt modelId="{AE8D197F-E4CC-BA44-893B-F15C0BA59AA4}" type="parTrans" cxnId="{19A5DE7B-C97F-DB48-8E92-1C166358C806}">
      <dgm:prSet/>
      <dgm:spPr/>
      <dgm:t>
        <a:bodyPr/>
        <a:lstStyle/>
        <a:p>
          <a:pPr algn="just"/>
          <a:endParaRPr lang="es-ES"/>
        </a:p>
      </dgm:t>
    </dgm:pt>
    <dgm:pt modelId="{39F51420-6A2D-DC48-B454-045548FCAB13}" type="sibTrans" cxnId="{19A5DE7B-C97F-DB48-8E92-1C166358C806}">
      <dgm:prSet/>
      <dgm:spPr/>
      <dgm:t>
        <a:bodyPr/>
        <a:lstStyle/>
        <a:p>
          <a:pPr algn="just"/>
          <a:endParaRPr lang="es-ES"/>
        </a:p>
      </dgm:t>
    </dgm:pt>
    <dgm:pt modelId="{A3EAC80F-783F-9C4E-B973-F01DE1F228BE}">
      <dgm:prSet/>
      <dgm:spPr/>
      <dgm:t>
        <a:bodyPr/>
        <a:lstStyle/>
        <a:p>
          <a:pPr algn="just"/>
          <a:r>
            <a:rPr lang="es-ES" b="1" i="0" dirty="0"/>
            <a:t>Desigualdad:</a:t>
          </a:r>
          <a:r>
            <a:rPr lang="es-ES" b="0" i="0" dirty="0"/>
            <a:t> Existe una distribución desigual de recursos y oportunidades entre los diferentes estratos.</a:t>
          </a:r>
          <a:endParaRPr lang="es-ES" dirty="0"/>
        </a:p>
      </dgm:t>
    </dgm:pt>
    <dgm:pt modelId="{8C834FAB-3216-494F-91D0-6EC27B74F8CF}" type="parTrans" cxnId="{3CC7C0FE-021F-AB44-9435-768CA462B5E7}">
      <dgm:prSet/>
      <dgm:spPr/>
      <dgm:t>
        <a:bodyPr/>
        <a:lstStyle/>
        <a:p>
          <a:pPr algn="just"/>
          <a:endParaRPr lang="es-ES"/>
        </a:p>
      </dgm:t>
    </dgm:pt>
    <dgm:pt modelId="{1B7B9B0C-534F-144B-8E06-76FABD2BA3F5}" type="sibTrans" cxnId="{3CC7C0FE-021F-AB44-9435-768CA462B5E7}">
      <dgm:prSet/>
      <dgm:spPr/>
      <dgm:t>
        <a:bodyPr/>
        <a:lstStyle/>
        <a:p>
          <a:pPr algn="just"/>
          <a:endParaRPr lang="es-ES"/>
        </a:p>
      </dgm:t>
    </dgm:pt>
    <dgm:pt modelId="{AD039454-7D2E-6A44-8807-BDA5B1346853}">
      <dgm:prSet/>
      <dgm:spPr/>
      <dgm:t>
        <a:bodyPr/>
        <a:lstStyle/>
        <a:p>
          <a:pPr algn="just"/>
          <a:r>
            <a:rPr lang="es-ES" b="1" i="0"/>
            <a:t>Permeabilidad:</a:t>
          </a:r>
          <a:r>
            <a:rPr lang="es-ES" b="0" i="0"/>
            <a:t> La facilidad con la que las personas pueden moverse de un estrato a otro varía según la sociedad y el sistema de estratificación.</a:t>
          </a:r>
          <a:endParaRPr lang="es-ES"/>
        </a:p>
      </dgm:t>
    </dgm:pt>
    <dgm:pt modelId="{FF977ED9-4E6A-C948-BF97-A06A62282802}" type="parTrans" cxnId="{03BFD33E-BF32-BD4A-9CA5-349268BF4718}">
      <dgm:prSet/>
      <dgm:spPr/>
      <dgm:t>
        <a:bodyPr/>
        <a:lstStyle/>
        <a:p>
          <a:pPr algn="just"/>
          <a:endParaRPr lang="es-ES"/>
        </a:p>
      </dgm:t>
    </dgm:pt>
    <dgm:pt modelId="{B43E56D9-5495-194D-BC5B-BA15BBCAC677}" type="sibTrans" cxnId="{03BFD33E-BF32-BD4A-9CA5-349268BF4718}">
      <dgm:prSet/>
      <dgm:spPr/>
      <dgm:t>
        <a:bodyPr/>
        <a:lstStyle/>
        <a:p>
          <a:pPr algn="just"/>
          <a:endParaRPr lang="es-ES"/>
        </a:p>
      </dgm:t>
    </dgm:pt>
    <dgm:pt modelId="{7CEF69AB-1BE3-6145-B5A3-EA30DD44533E}">
      <dgm:prSet/>
      <dgm:spPr/>
      <dgm:t>
        <a:bodyPr/>
        <a:lstStyle/>
        <a:p>
          <a:pPr algn="just"/>
          <a:r>
            <a:rPr lang="es-ES" b="1" i="0"/>
            <a:t>Estabilidad:</a:t>
          </a:r>
          <a:r>
            <a:rPr lang="es-ES" b="0" i="0"/>
            <a:t> Los sistemas de estratificación tienden a ser relativamente estables a lo largo del tiempo, aunque pueden experimentar cambios graduales.</a:t>
          </a:r>
          <a:endParaRPr lang="es-ES"/>
        </a:p>
      </dgm:t>
    </dgm:pt>
    <dgm:pt modelId="{AF05F66A-1B1E-C74A-B597-9D45EEFCB2FD}" type="parTrans" cxnId="{1C475056-8B62-654E-8493-9ABB467BD8BA}">
      <dgm:prSet/>
      <dgm:spPr/>
      <dgm:t>
        <a:bodyPr/>
        <a:lstStyle/>
        <a:p>
          <a:pPr algn="just"/>
          <a:endParaRPr lang="es-ES"/>
        </a:p>
      </dgm:t>
    </dgm:pt>
    <dgm:pt modelId="{6268D4FA-070E-3C4F-B776-FF5F03BADE54}" type="sibTrans" cxnId="{1C475056-8B62-654E-8493-9ABB467BD8BA}">
      <dgm:prSet/>
      <dgm:spPr/>
      <dgm:t>
        <a:bodyPr/>
        <a:lstStyle/>
        <a:p>
          <a:pPr algn="just"/>
          <a:endParaRPr lang="es-ES"/>
        </a:p>
      </dgm:t>
    </dgm:pt>
    <dgm:pt modelId="{FC8666AF-FD4E-0648-B46F-52298E9C3799}">
      <dgm:prSet/>
      <dgm:spPr/>
      <dgm:t>
        <a:bodyPr/>
        <a:lstStyle/>
        <a:p>
          <a:pPr algn="just"/>
          <a:r>
            <a:rPr lang="es-ES" b="1" i="0"/>
            <a:t>Ideología:</a:t>
          </a:r>
          <a:r>
            <a:rPr lang="es-ES" b="0" i="0"/>
            <a:t> Las sociedades desarrollan ideologías que justifican y legitiman las desigualdades sociales.</a:t>
          </a:r>
          <a:endParaRPr lang="es-ES"/>
        </a:p>
      </dgm:t>
    </dgm:pt>
    <dgm:pt modelId="{FCEC54B3-5FDC-9940-9DDE-2E9274C07E2F}" type="parTrans" cxnId="{CAFDAADA-2109-234E-8A52-E66142796878}">
      <dgm:prSet/>
      <dgm:spPr/>
      <dgm:t>
        <a:bodyPr/>
        <a:lstStyle/>
        <a:p>
          <a:pPr algn="just"/>
          <a:endParaRPr lang="es-ES"/>
        </a:p>
      </dgm:t>
    </dgm:pt>
    <dgm:pt modelId="{87C51B15-A4DD-F748-836D-E4FA930FF11C}" type="sibTrans" cxnId="{CAFDAADA-2109-234E-8A52-E66142796878}">
      <dgm:prSet/>
      <dgm:spPr/>
      <dgm:t>
        <a:bodyPr/>
        <a:lstStyle/>
        <a:p>
          <a:pPr algn="just"/>
          <a:endParaRPr lang="es-ES"/>
        </a:p>
      </dgm:t>
    </dgm:pt>
    <dgm:pt modelId="{6C4A53EC-36BE-CF42-8CC0-BEE579C2C7BB}" type="pres">
      <dgm:prSet presAssocID="{DC4F95D4-5E50-BC43-B2CE-249C032AE6C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07A2B93-3A40-4F40-9A24-FB788DC5C005}" type="pres">
      <dgm:prSet presAssocID="{13CD8878-5FA6-8D49-8648-7A53CB878B5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A63F6A2-9322-E249-BF2D-BBDCDD0C868C}" type="pres">
      <dgm:prSet presAssocID="{13CD8878-5FA6-8D49-8648-7A53CB878B5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7CD8F8E-5648-FA4F-B9C5-5801BF1540CB}" type="presOf" srcId="{AD039454-7D2E-6A44-8807-BDA5B1346853}" destId="{1A63F6A2-9322-E249-BF2D-BBDCDD0C868C}" srcOrd="0" destOrd="2" presId="urn:microsoft.com/office/officeart/2005/8/layout/vList2"/>
    <dgm:cxn modelId="{8743B11A-1930-3046-8D3A-F1C354710B6F}" type="presOf" srcId="{13CD8878-5FA6-8D49-8648-7A53CB878B53}" destId="{807A2B93-3A40-4F40-9A24-FB788DC5C005}" srcOrd="0" destOrd="0" presId="urn:microsoft.com/office/officeart/2005/8/layout/vList2"/>
    <dgm:cxn modelId="{DEC7914C-B9B7-354A-8805-B40011A1AC87}" type="presOf" srcId="{2D4106E0-82B9-784C-9E38-E09686D66BF2}" destId="{1A63F6A2-9322-E249-BF2D-BBDCDD0C868C}" srcOrd="0" destOrd="0" presId="urn:microsoft.com/office/officeart/2005/8/layout/vList2"/>
    <dgm:cxn modelId="{19A5DE7B-C97F-DB48-8E92-1C166358C806}" srcId="{13CD8878-5FA6-8D49-8648-7A53CB878B53}" destId="{2D4106E0-82B9-784C-9E38-E09686D66BF2}" srcOrd="0" destOrd="0" parTransId="{AE8D197F-E4CC-BA44-893B-F15C0BA59AA4}" sibTransId="{39F51420-6A2D-DC48-B454-045548FCAB13}"/>
    <dgm:cxn modelId="{03BFD33E-BF32-BD4A-9CA5-349268BF4718}" srcId="{13CD8878-5FA6-8D49-8648-7A53CB878B53}" destId="{AD039454-7D2E-6A44-8807-BDA5B1346853}" srcOrd="2" destOrd="0" parTransId="{FF977ED9-4E6A-C948-BF97-A06A62282802}" sibTransId="{B43E56D9-5495-194D-BC5B-BA15BBCAC677}"/>
    <dgm:cxn modelId="{915CF95C-02F3-3145-8EA2-6BDA3CAB74E7}" type="presOf" srcId="{FC8666AF-FD4E-0648-B46F-52298E9C3799}" destId="{1A63F6A2-9322-E249-BF2D-BBDCDD0C868C}" srcOrd="0" destOrd="4" presId="urn:microsoft.com/office/officeart/2005/8/layout/vList2"/>
    <dgm:cxn modelId="{3CC7C0FE-021F-AB44-9435-768CA462B5E7}" srcId="{13CD8878-5FA6-8D49-8648-7A53CB878B53}" destId="{A3EAC80F-783F-9C4E-B973-F01DE1F228BE}" srcOrd="1" destOrd="0" parTransId="{8C834FAB-3216-494F-91D0-6EC27B74F8CF}" sibTransId="{1B7B9B0C-534F-144B-8E06-76FABD2BA3F5}"/>
    <dgm:cxn modelId="{CAFDAADA-2109-234E-8A52-E66142796878}" srcId="{13CD8878-5FA6-8D49-8648-7A53CB878B53}" destId="{FC8666AF-FD4E-0648-B46F-52298E9C3799}" srcOrd="4" destOrd="0" parTransId="{FCEC54B3-5FDC-9940-9DDE-2E9274C07E2F}" sibTransId="{87C51B15-A4DD-F748-836D-E4FA930FF11C}"/>
    <dgm:cxn modelId="{1C475056-8B62-654E-8493-9ABB467BD8BA}" srcId="{13CD8878-5FA6-8D49-8648-7A53CB878B53}" destId="{7CEF69AB-1BE3-6145-B5A3-EA30DD44533E}" srcOrd="3" destOrd="0" parTransId="{AF05F66A-1B1E-C74A-B597-9D45EEFCB2FD}" sibTransId="{6268D4FA-070E-3C4F-B776-FF5F03BADE54}"/>
    <dgm:cxn modelId="{FB685A9E-C1CD-6A47-B257-567384F024CC}" srcId="{DC4F95D4-5E50-BC43-B2CE-249C032AE6C5}" destId="{13CD8878-5FA6-8D49-8648-7A53CB878B53}" srcOrd="0" destOrd="0" parTransId="{396FD926-439E-9140-9A12-8A13290031A1}" sibTransId="{3B7D3064-B2A6-6C4A-8EFC-715C34F6CBF4}"/>
    <dgm:cxn modelId="{09118E0A-DE55-0642-861A-AD9901336808}" type="presOf" srcId="{A3EAC80F-783F-9C4E-B973-F01DE1F228BE}" destId="{1A63F6A2-9322-E249-BF2D-BBDCDD0C868C}" srcOrd="0" destOrd="1" presId="urn:microsoft.com/office/officeart/2005/8/layout/vList2"/>
    <dgm:cxn modelId="{4B7642A8-EF1E-0E49-AD23-2F6D63E6EC97}" type="presOf" srcId="{DC4F95D4-5E50-BC43-B2CE-249C032AE6C5}" destId="{6C4A53EC-36BE-CF42-8CC0-BEE579C2C7BB}" srcOrd="0" destOrd="0" presId="urn:microsoft.com/office/officeart/2005/8/layout/vList2"/>
    <dgm:cxn modelId="{E5E5D7FC-D0F4-0C47-AC16-CC30F13C9F09}" type="presOf" srcId="{7CEF69AB-1BE3-6145-B5A3-EA30DD44533E}" destId="{1A63F6A2-9322-E249-BF2D-BBDCDD0C868C}" srcOrd="0" destOrd="3" presId="urn:microsoft.com/office/officeart/2005/8/layout/vList2"/>
    <dgm:cxn modelId="{C6E22485-C3A3-2247-B5E1-5796804AD7AE}" type="presParOf" srcId="{6C4A53EC-36BE-CF42-8CC0-BEE579C2C7BB}" destId="{807A2B93-3A40-4F40-9A24-FB788DC5C005}" srcOrd="0" destOrd="0" presId="urn:microsoft.com/office/officeart/2005/8/layout/vList2"/>
    <dgm:cxn modelId="{E3146321-AEB3-2745-8EBB-EE59DB267B2D}" type="presParOf" srcId="{6C4A53EC-36BE-CF42-8CC0-BEE579C2C7BB}" destId="{1A63F6A2-9322-E249-BF2D-BBDCDD0C868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63C359A-D148-3242-8BE4-F87144270FE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1C12F771-BD86-F942-90B2-F2B989575B8C}">
      <dgm:prSet/>
      <dgm:spPr/>
      <dgm:t>
        <a:bodyPr/>
        <a:lstStyle/>
        <a:p>
          <a:r>
            <a:rPr lang="es-ES" b="0" i="0"/>
            <a:t>Consecuencias sociales, económicas y políticas</a:t>
          </a:r>
          <a:endParaRPr lang="es-ES"/>
        </a:p>
      </dgm:t>
    </dgm:pt>
    <dgm:pt modelId="{FCEFF5CE-60A0-F74A-8253-AB8CA3219880}" type="parTrans" cxnId="{B19DDA8B-F657-7046-8843-71B24B6B626C}">
      <dgm:prSet/>
      <dgm:spPr/>
      <dgm:t>
        <a:bodyPr/>
        <a:lstStyle/>
        <a:p>
          <a:endParaRPr lang="es-ES"/>
        </a:p>
      </dgm:t>
    </dgm:pt>
    <dgm:pt modelId="{BA101D9C-3457-834D-A707-39AF31C4F73A}" type="sibTrans" cxnId="{B19DDA8B-F657-7046-8843-71B24B6B626C}">
      <dgm:prSet/>
      <dgm:spPr/>
      <dgm:t>
        <a:bodyPr/>
        <a:lstStyle/>
        <a:p>
          <a:endParaRPr lang="es-ES"/>
        </a:p>
      </dgm:t>
    </dgm:pt>
    <dgm:pt modelId="{B9B5CCEF-46D0-0949-BAEF-5066B157F784}" type="pres">
      <dgm:prSet presAssocID="{763C359A-D148-3242-8BE4-F87144270FE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5B3717C-E5A7-AA46-8998-F67282FAB7A2}" type="pres">
      <dgm:prSet presAssocID="{1C12F771-BD86-F942-90B2-F2B989575B8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755163B-9E8D-E54E-A3ED-23230BA68AB7}" type="presOf" srcId="{763C359A-D148-3242-8BE4-F87144270FE6}" destId="{B9B5CCEF-46D0-0949-BAEF-5066B157F784}" srcOrd="0" destOrd="0" presId="urn:microsoft.com/office/officeart/2005/8/layout/vList2"/>
    <dgm:cxn modelId="{B19DDA8B-F657-7046-8843-71B24B6B626C}" srcId="{763C359A-D148-3242-8BE4-F87144270FE6}" destId="{1C12F771-BD86-F942-90B2-F2B989575B8C}" srcOrd="0" destOrd="0" parTransId="{FCEFF5CE-60A0-F74A-8253-AB8CA3219880}" sibTransId="{BA101D9C-3457-834D-A707-39AF31C4F73A}"/>
    <dgm:cxn modelId="{3DBC50E4-2F25-524F-BADA-6C62CD5819B8}" type="presOf" srcId="{1C12F771-BD86-F942-90B2-F2B989575B8C}" destId="{F5B3717C-E5A7-AA46-8998-F67282FAB7A2}" srcOrd="0" destOrd="0" presId="urn:microsoft.com/office/officeart/2005/8/layout/vList2"/>
    <dgm:cxn modelId="{C4E79E48-DB32-8243-8DF6-BC9FC0FF3030}" type="presParOf" srcId="{B9B5CCEF-46D0-0949-BAEF-5066B157F784}" destId="{F5B3717C-E5A7-AA46-8998-F67282FAB7A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29B1A1-CD18-884B-95F1-383C54150AD0}">
      <dsp:nvSpPr>
        <dsp:cNvPr id="0" name=""/>
        <dsp:cNvSpPr/>
      </dsp:nvSpPr>
      <dsp:spPr>
        <a:xfrm>
          <a:off x="0" y="247868"/>
          <a:ext cx="10515600" cy="70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b="0" i="0" kern="1200"/>
            <a:t>2.6.1 Característica y clasificación de los estratos sociales.</a:t>
          </a:r>
          <a:endParaRPr lang="es-ES" sz="3000" kern="1200"/>
        </a:p>
      </dsp:txBody>
      <dsp:txXfrm>
        <a:off x="34269" y="282137"/>
        <a:ext cx="10447062" cy="633462"/>
      </dsp:txXfrm>
    </dsp:sp>
    <dsp:sp modelId="{0A5AA7B9-E082-6D45-B178-8BDC007623F9}">
      <dsp:nvSpPr>
        <dsp:cNvPr id="0" name=""/>
        <dsp:cNvSpPr/>
      </dsp:nvSpPr>
      <dsp:spPr>
        <a:xfrm>
          <a:off x="0" y="1036269"/>
          <a:ext cx="10515600" cy="70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b="0" i="0" kern="1200"/>
            <a:t>2.6.2 Funciones de los grupos sociales.</a:t>
          </a:r>
          <a:endParaRPr lang="es-ES" sz="3000" kern="1200"/>
        </a:p>
      </dsp:txBody>
      <dsp:txXfrm>
        <a:off x="34269" y="1070538"/>
        <a:ext cx="10447062" cy="633462"/>
      </dsp:txXfrm>
    </dsp:sp>
    <dsp:sp modelId="{BD972989-E02A-F44E-A6AB-E112C8EBF7A3}">
      <dsp:nvSpPr>
        <dsp:cNvPr id="0" name=""/>
        <dsp:cNvSpPr/>
      </dsp:nvSpPr>
      <dsp:spPr>
        <a:xfrm>
          <a:off x="0" y="1824669"/>
          <a:ext cx="10515600" cy="70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b="0" i="0" kern="1200"/>
            <a:t>2.6.3 Familia como unidad de decisión y consumo.</a:t>
          </a:r>
          <a:endParaRPr lang="es-ES" sz="3000" kern="1200"/>
        </a:p>
      </dsp:txBody>
      <dsp:txXfrm>
        <a:off x="34269" y="1858938"/>
        <a:ext cx="10447062" cy="633462"/>
      </dsp:txXfrm>
    </dsp:sp>
    <dsp:sp modelId="{15435C45-F61A-7047-875A-98AF250C52A9}">
      <dsp:nvSpPr>
        <dsp:cNvPr id="0" name=""/>
        <dsp:cNvSpPr/>
      </dsp:nvSpPr>
      <dsp:spPr>
        <a:xfrm>
          <a:off x="0" y="2613069"/>
          <a:ext cx="10515600" cy="70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b="0" i="0" kern="1200"/>
            <a:t>2.6.4 Influencias personales. </a:t>
          </a:r>
          <a:endParaRPr lang="es-ES" sz="3000" kern="1200"/>
        </a:p>
      </dsp:txBody>
      <dsp:txXfrm>
        <a:off x="34269" y="2647338"/>
        <a:ext cx="10447062" cy="633462"/>
      </dsp:txXfrm>
    </dsp:sp>
    <dsp:sp modelId="{412FBD60-3007-3949-91F6-9D2504ED83BB}">
      <dsp:nvSpPr>
        <dsp:cNvPr id="0" name=""/>
        <dsp:cNvSpPr/>
      </dsp:nvSpPr>
      <dsp:spPr>
        <a:xfrm>
          <a:off x="0" y="3401469"/>
          <a:ext cx="10515600" cy="70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b="0" i="0" kern="1200"/>
            <a:t>2.6.5 Determinantes situacionales</a:t>
          </a:r>
          <a:endParaRPr lang="es-ES" sz="3000" kern="1200"/>
        </a:p>
      </dsp:txBody>
      <dsp:txXfrm>
        <a:off x="34269" y="3435738"/>
        <a:ext cx="10447062" cy="6334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CBC8A3-EA6F-8340-B73C-634394DE97DD}">
      <dsp:nvSpPr>
        <dsp:cNvPr id="0" name=""/>
        <dsp:cNvSpPr/>
      </dsp:nvSpPr>
      <dsp:spPr>
        <a:xfrm>
          <a:off x="0" y="6411"/>
          <a:ext cx="105156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400" b="0" i="0" kern="1200" dirty="0"/>
            <a:t>2.6.1 Característica y clasificación de los estratos sociales.</a:t>
          </a:r>
          <a:endParaRPr lang="es-ES" sz="3400" kern="1200" dirty="0"/>
        </a:p>
      </dsp:txBody>
      <dsp:txXfrm>
        <a:off x="64083" y="70494"/>
        <a:ext cx="10387434" cy="11845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7A2B93-3A40-4F40-9A24-FB788DC5C005}">
      <dsp:nvSpPr>
        <dsp:cNvPr id="0" name=""/>
        <dsp:cNvSpPr/>
      </dsp:nvSpPr>
      <dsp:spPr>
        <a:xfrm>
          <a:off x="0" y="255579"/>
          <a:ext cx="10515600" cy="70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just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i="0" kern="1200"/>
            <a:t>Características de los Estratos Sociales</a:t>
          </a:r>
          <a:endParaRPr lang="es-ES" sz="3000" kern="1200"/>
        </a:p>
      </dsp:txBody>
      <dsp:txXfrm>
        <a:off x="34269" y="289848"/>
        <a:ext cx="10447062" cy="633462"/>
      </dsp:txXfrm>
    </dsp:sp>
    <dsp:sp modelId="{1A63F6A2-9322-E249-BF2D-BBDCDD0C868C}">
      <dsp:nvSpPr>
        <dsp:cNvPr id="0" name=""/>
        <dsp:cNvSpPr/>
      </dsp:nvSpPr>
      <dsp:spPr>
        <a:xfrm>
          <a:off x="0" y="957579"/>
          <a:ext cx="10515600" cy="372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8100" rIns="213360" bIns="38100" numCol="1" spcCol="1270" anchor="t" anchorCtr="0">
          <a:noAutofit/>
        </a:bodyPr>
        <a:lstStyle/>
        <a:p>
          <a:pPr marL="228600" lvl="1" indent="-228600" algn="just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300" b="1" i="0" kern="1200" dirty="0"/>
            <a:t>Jerarquía:</a:t>
          </a:r>
          <a:r>
            <a:rPr lang="es-ES" sz="2300" b="0" i="0" kern="1200" dirty="0"/>
            <a:t> Los estratos se organizan de forma jerárquica, con algunos grupos teniendo más privilegios y acceso a recursos que otros.</a:t>
          </a:r>
          <a:endParaRPr lang="es-ES" sz="2300" kern="1200" dirty="0"/>
        </a:p>
        <a:p>
          <a:pPr marL="228600" lvl="1" indent="-228600" algn="just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300" b="1" i="0" kern="1200" dirty="0"/>
            <a:t>Desigualdad:</a:t>
          </a:r>
          <a:r>
            <a:rPr lang="es-ES" sz="2300" b="0" i="0" kern="1200" dirty="0"/>
            <a:t> Existe una distribución desigual de recursos y oportunidades entre los diferentes estratos.</a:t>
          </a:r>
          <a:endParaRPr lang="es-ES" sz="2300" kern="1200" dirty="0"/>
        </a:p>
        <a:p>
          <a:pPr marL="228600" lvl="1" indent="-228600" algn="just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300" b="1" i="0" kern="1200"/>
            <a:t>Permeabilidad:</a:t>
          </a:r>
          <a:r>
            <a:rPr lang="es-ES" sz="2300" b="0" i="0" kern="1200"/>
            <a:t> La facilidad con la que las personas pueden moverse de un estrato a otro varía según la sociedad y el sistema de estratificación.</a:t>
          </a:r>
          <a:endParaRPr lang="es-ES" sz="2300" kern="1200"/>
        </a:p>
        <a:p>
          <a:pPr marL="228600" lvl="1" indent="-228600" algn="just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300" b="1" i="0" kern="1200"/>
            <a:t>Estabilidad:</a:t>
          </a:r>
          <a:r>
            <a:rPr lang="es-ES" sz="2300" b="0" i="0" kern="1200"/>
            <a:t> Los sistemas de estratificación tienden a ser relativamente estables a lo largo del tiempo, aunque pueden experimentar cambios graduales.</a:t>
          </a:r>
          <a:endParaRPr lang="es-ES" sz="2300" kern="1200"/>
        </a:p>
        <a:p>
          <a:pPr marL="228600" lvl="1" indent="-228600" algn="just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300" b="1" i="0" kern="1200"/>
            <a:t>Ideología:</a:t>
          </a:r>
          <a:r>
            <a:rPr lang="es-ES" sz="2300" b="0" i="0" kern="1200"/>
            <a:t> Las sociedades desarrollan ideologías que justifican y legitiman las desigualdades sociales.</a:t>
          </a:r>
          <a:endParaRPr lang="es-ES" sz="2300" kern="1200"/>
        </a:p>
      </dsp:txBody>
      <dsp:txXfrm>
        <a:off x="0" y="957579"/>
        <a:ext cx="10515600" cy="3726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B3717C-E5A7-AA46-8998-F67282FAB7A2}">
      <dsp:nvSpPr>
        <dsp:cNvPr id="0" name=""/>
        <dsp:cNvSpPr/>
      </dsp:nvSpPr>
      <dsp:spPr>
        <a:xfrm>
          <a:off x="0" y="229881"/>
          <a:ext cx="10515600" cy="865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700" b="0" i="0" kern="1200"/>
            <a:t>Consecuencias sociales, económicas y políticas</a:t>
          </a:r>
          <a:endParaRPr lang="es-ES" sz="3700" kern="1200"/>
        </a:p>
      </dsp:txBody>
      <dsp:txXfrm>
        <a:off x="42265" y="272146"/>
        <a:ext cx="10431070" cy="7812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 r="11578"/>
          <a:stretch/>
        </p:blipFill>
        <p:spPr>
          <a:xfrm>
            <a:off x="598703" y="198697"/>
            <a:ext cx="10386958" cy="1290348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06338" y="1538856"/>
            <a:ext cx="9779323" cy="4971156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3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91" name="Google Shape;91;p13"/>
          <p:cNvSpPr txBox="1"/>
          <p:nvPr/>
        </p:nvSpPr>
        <p:spPr>
          <a:xfrm>
            <a:off x="2557615" y="4394602"/>
            <a:ext cx="7587460" cy="1384954"/>
          </a:xfrm>
          <a:prstGeom prst="rect">
            <a:avLst/>
          </a:prstGeom>
          <a:solidFill>
            <a:srgbClr val="002060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UNIDAD 2: </a:t>
            </a: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Determinantes Internos y Externos del Comportamiento del Consumidor </a:t>
            </a:r>
            <a:r>
              <a:rPr lang="es-MX" sz="20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tradicional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</a:rPr>
              <a:t>.6 El </a:t>
            </a:r>
            <a:r>
              <a:rPr lang="es-MX" sz="2000" dirty="0" err="1">
                <a:solidFill>
                  <a:schemeClr val="lt1"/>
                </a:solidFill>
                <a:latin typeface="Calibri"/>
                <a:ea typeface="Calibri"/>
                <a:cs typeface="Calibri"/>
              </a:rPr>
              <a:t>Macroentorno</a:t>
            </a:r>
            <a:endParaRPr lang="es-MX"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8842547" y="6140680"/>
            <a:ext cx="179164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Noviembre </a:t>
            </a: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2024</a:t>
            </a:r>
            <a:endParaRPr dirty="0"/>
          </a:p>
        </p:txBody>
      </p:sp>
      <p:pic>
        <p:nvPicPr>
          <p:cNvPr id="93" name="Google Shape;93;p13"/>
          <p:cNvPicPr preferRelativeResize="0"/>
          <p:nvPr/>
        </p:nvPicPr>
        <p:blipFill rotWithShape="1">
          <a:blip r:embed="rId5">
            <a:alphaModFix/>
          </a:blip>
          <a:srcRect l="77378" t="11096" b="9960"/>
          <a:stretch/>
        </p:blipFill>
        <p:spPr>
          <a:xfrm>
            <a:off x="1600670" y="5768381"/>
            <a:ext cx="1913890" cy="93345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3"/>
          <p:cNvSpPr txBox="1"/>
          <p:nvPr/>
        </p:nvSpPr>
        <p:spPr>
          <a:xfrm>
            <a:off x="2606739" y="1673711"/>
            <a:ext cx="7587460" cy="584775"/>
          </a:xfrm>
          <a:prstGeom prst="rect">
            <a:avLst/>
          </a:prstGeom>
          <a:solidFill>
            <a:srgbClr val="002060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INGENIERÍA EN ADMINISTRACIÓN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F6B30419-5DFA-1A4F-9AFE-BDE3DF6D12CE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05E3F4-354F-FB48-A319-DF0C0FA73A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 b="1" dirty="0"/>
              <a:t>Desigualdad de oportunidades:</a:t>
            </a:r>
            <a:r>
              <a:rPr lang="es-ES" dirty="0"/>
              <a:t> Las personas de estratos sociales bajos tienen menos oportunidades de acceso a educación, empleo y servicios de calidad. </a:t>
            </a:r>
          </a:p>
          <a:p>
            <a:pPr algn="just"/>
            <a:r>
              <a:rPr lang="es-ES" b="1" dirty="0"/>
              <a:t>Conflicto social:</a:t>
            </a:r>
            <a:r>
              <a:rPr lang="es-ES" dirty="0"/>
              <a:t> La desigualdad puede generar tensiones y conflictos sociales. </a:t>
            </a:r>
          </a:p>
          <a:p>
            <a:pPr algn="just"/>
            <a:r>
              <a:rPr lang="es-ES" b="1" dirty="0"/>
              <a:t>Cohesión social:</a:t>
            </a:r>
            <a:r>
              <a:rPr lang="es-ES" dirty="0"/>
              <a:t> La estratificación puede debilitar la cohesión social y fomentar la división entre los grupos. </a:t>
            </a:r>
          </a:p>
          <a:p>
            <a:pPr algn="just"/>
            <a:r>
              <a:rPr lang="es-ES" b="1" dirty="0"/>
              <a:t>Innovación:</a:t>
            </a:r>
            <a:r>
              <a:rPr lang="es-ES" dirty="0"/>
              <a:t> La competencia entre los diferentes estratos puede estimular la innovación y el desarrollo económico.</a:t>
            </a:r>
          </a:p>
        </p:txBody>
      </p:sp>
    </p:spTree>
    <p:extLst>
      <p:ext uri="{BB962C8B-B14F-4D97-AF65-F5344CB8AC3E}">
        <p14:creationId xmlns:p14="http://schemas.microsoft.com/office/powerpoint/2010/main" val="2000155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MX"/>
              <a:t>2.6. El macroentorno</a:t>
            </a:r>
            <a:br>
              <a:rPr lang="es-MX"/>
            </a:br>
            <a:endParaRPr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406D3B67-6476-754F-B1D8-EE354D157134}"/>
              </a:ext>
            </a:extLst>
          </p:cNvPr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442A2D2-CB38-4243-90E4-4A88FD3C15B8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01B69B2-108B-D444-9CDE-364D777AAD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 dirty="0"/>
              <a:t>La estratificación social es un fenómeno universal que divide a las sociedades en grupos jerarquizados, conocidos como </a:t>
            </a:r>
            <a:r>
              <a:rPr lang="es-ES" b="1" dirty="0"/>
              <a:t>estratos sociales. </a:t>
            </a:r>
          </a:p>
          <a:p>
            <a:pPr marL="114300" indent="0" algn="just">
              <a:buNone/>
            </a:pPr>
            <a:endParaRPr lang="es-ES" b="1" dirty="0"/>
          </a:p>
          <a:p>
            <a:pPr algn="just"/>
            <a:r>
              <a:rPr lang="es-ES" dirty="0"/>
              <a:t>Estos estratos se basan en diversas variables como la riqueza, el poder, la educación, la ocupación y el prestigio social.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8744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16810B85-478F-E441-B8B3-B1B2B4DC4D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2589663"/>
              </p:ext>
            </p:extLst>
          </p:nvPr>
        </p:nvGraphicFramePr>
        <p:xfrm>
          <a:off x="838200" y="840203"/>
          <a:ext cx="10515600" cy="493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8481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DFB7AD-73D4-FD49-B991-88E766E66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Clasificación de los Estratos Sociales</a:t>
            </a: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A12A91-D22E-EF46-A100-D417BF7F94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s-ES" b="1" dirty="0"/>
              <a:t>Clase Social:</a:t>
            </a:r>
          </a:p>
          <a:p>
            <a:r>
              <a:rPr lang="es-ES" b="1" dirty="0"/>
              <a:t>Marxismo:</a:t>
            </a:r>
            <a:r>
              <a:rPr lang="es-ES" dirty="0"/>
              <a:t> Distingue entre la burguesía (propietarios de los medios de producción) y el proletariado (trabajadores).</a:t>
            </a:r>
          </a:p>
          <a:p>
            <a:r>
              <a:rPr lang="es-ES" b="1" dirty="0"/>
              <a:t>Weber:</a:t>
            </a:r>
            <a:r>
              <a:rPr lang="es-ES" dirty="0"/>
              <a:t> Introduce conceptos como el estatus (prestigio social), el poder y la clase (relación con la producción).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382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78EDA3-4272-7C44-B7C3-74FF8248A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Estratos Socioeconómicos</a:t>
            </a: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D35D12-A99B-7E4E-94B9-3AADCE428A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 b="1" dirty="0"/>
              <a:t>Basados en ingresos:</a:t>
            </a:r>
            <a:r>
              <a:rPr lang="es-ES" dirty="0"/>
              <a:t> Dividen a la población en grupos según sus ingresos económicos.</a:t>
            </a:r>
          </a:p>
          <a:p>
            <a:pPr algn="just"/>
            <a:r>
              <a:rPr lang="es-ES" b="1" dirty="0"/>
              <a:t>Basados en educación y ocupación:</a:t>
            </a:r>
            <a:r>
              <a:rPr lang="es-ES" dirty="0"/>
              <a:t> Consideran el nivel educativo y el tipo de ocupación como indicadores de estatus.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53368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446FAE-CBE7-2C49-8E26-6C360147F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Castas</a:t>
            </a: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0E28FF-A72A-CF4B-A988-7F28C0412E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Sistema de estratificación rígido y cerrado, basado en la herencia y la ocupación.</a:t>
            </a:r>
          </a:p>
          <a:p>
            <a:r>
              <a:rPr lang="es-ES" dirty="0"/>
              <a:t>La movilidad social es prácticamente imposible.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1211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FDE9B9-FFDE-2745-952D-82B95273A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Estamentos</a:t>
            </a: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5A971C-C0B5-8849-B75A-F3007A0EFD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Sistema de estratificación menos rígido que las castas, pero aún con poca movilidad social.</a:t>
            </a:r>
          </a:p>
          <a:p>
            <a:r>
              <a:rPr lang="es-ES" dirty="0"/>
              <a:t>Basado en la función social y el nacimiento.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71268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C3670D-1E04-C149-A774-350F4A89A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Factores que influyen en la movilidad social</a:t>
            </a: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37446D-F35C-B84B-9CEB-64C847DF60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" dirty="0"/>
              <a:t>La movilidad social se refiere al movimiento de las personas entre diferentes estratos sociales. Los factores que influyen en la movilidad social incluyen:</a:t>
            </a:r>
          </a:p>
          <a:p>
            <a:pPr algn="just"/>
            <a:r>
              <a:rPr lang="es-ES" b="1" dirty="0"/>
              <a:t>Sistema educativo:</a:t>
            </a:r>
            <a:r>
              <a:rPr lang="es-ES" dirty="0"/>
              <a:t> Un sistema educativo equitativo facilita la movilidad social.</a:t>
            </a:r>
          </a:p>
          <a:p>
            <a:pPr algn="just"/>
            <a:r>
              <a:rPr lang="es-ES" b="1" dirty="0"/>
              <a:t>Oportunidades económicas:</a:t>
            </a:r>
            <a:r>
              <a:rPr lang="es-ES" dirty="0"/>
              <a:t> La disponibilidad de empleos bien remunerados influye en la movilidad ascendente.</a:t>
            </a:r>
          </a:p>
          <a:p>
            <a:pPr algn="just"/>
            <a:r>
              <a:rPr lang="es-ES" b="1" dirty="0"/>
              <a:t>Discriminación:</a:t>
            </a:r>
            <a:r>
              <a:rPr lang="es-ES" dirty="0"/>
              <a:t> La discriminación basada en raza, género, etnia o otras características limita la movilidad social.</a:t>
            </a:r>
          </a:p>
          <a:p>
            <a:pPr algn="just"/>
            <a:r>
              <a:rPr lang="es-ES" b="1" dirty="0"/>
              <a:t>Política social:</a:t>
            </a:r>
            <a:r>
              <a:rPr lang="es-ES" dirty="0"/>
              <a:t> Las políticas gubernamentales pueden promover o restringir la movilidad social.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408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3408</TotalTime>
  <Words>521</Words>
  <Application>Microsoft Office PowerPoint</Application>
  <PresentationFormat>Panorámica</PresentationFormat>
  <Paragraphs>46</Paragraphs>
  <Slides>10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Presentación de PowerPoint</vt:lpstr>
      <vt:lpstr>2.6. El macroentorno </vt:lpstr>
      <vt:lpstr>Presentación de PowerPoint</vt:lpstr>
      <vt:lpstr>Presentación de PowerPoint</vt:lpstr>
      <vt:lpstr>Clasificación de los Estratos Sociales</vt:lpstr>
      <vt:lpstr>Estratos Socioeconómicos</vt:lpstr>
      <vt:lpstr>Castas</vt:lpstr>
      <vt:lpstr>Estamentos</vt:lpstr>
      <vt:lpstr>Factores que influyen en la movilidad social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ADMIN</cp:lastModifiedBy>
  <cp:revision>18</cp:revision>
  <dcterms:modified xsi:type="dcterms:W3CDTF">2024-11-06T23:57:50Z</dcterms:modified>
</cp:coreProperties>
</file>