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2" r:id="rId7"/>
    <p:sldId id="261"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E432E032-1DDF-4A6E-B162-961CDCA5303A}" type="datetimeFigureOut">
              <a:rPr lang="es-MX" smtClean="0"/>
              <a:t>17/10/2024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2772767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432E032-1DDF-4A6E-B162-961CDCA5303A}" type="datetimeFigureOut">
              <a:rPr lang="es-MX" smtClean="0"/>
              <a:t>17/10/2024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227940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432E032-1DDF-4A6E-B162-961CDCA5303A}" type="datetimeFigureOut">
              <a:rPr lang="es-MX" smtClean="0"/>
              <a:t>17/10/2024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2451037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432E032-1DDF-4A6E-B162-961CDCA5303A}" type="datetimeFigureOut">
              <a:rPr lang="es-MX" smtClean="0"/>
              <a:t>17/10/2024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9415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432E032-1DDF-4A6E-B162-961CDCA5303A}" type="datetimeFigureOut">
              <a:rPr lang="es-MX" smtClean="0"/>
              <a:t>17/10/2024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3513037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E432E032-1DDF-4A6E-B162-961CDCA5303A}" type="datetimeFigureOut">
              <a:rPr lang="es-MX" smtClean="0"/>
              <a:t>17/10/2024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366504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E432E032-1DDF-4A6E-B162-961CDCA5303A}" type="datetimeFigureOut">
              <a:rPr lang="es-MX" smtClean="0"/>
              <a:t>17/10/2024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39462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E432E032-1DDF-4A6E-B162-961CDCA5303A}" type="datetimeFigureOut">
              <a:rPr lang="es-MX" smtClean="0"/>
              <a:t>17/10/2024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15774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432E032-1DDF-4A6E-B162-961CDCA5303A}" type="datetimeFigureOut">
              <a:rPr lang="es-MX" smtClean="0"/>
              <a:t>17/10/2024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2054676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432E032-1DDF-4A6E-B162-961CDCA5303A}" type="datetimeFigureOut">
              <a:rPr lang="es-MX" smtClean="0"/>
              <a:t>17/10/2024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3110672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432E032-1DDF-4A6E-B162-961CDCA5303A}" type="datetimeFigureOut">
              <a:rPr lang="es-MX" smtClean="0"/>
              <a:t>17/10/2024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312A8F-C367-4A7C-91A1-6732BF1A9CE8}" type="slidenum">
              <a:rPr lang="es-MX" smtClean="0"/>
              <a:t>‹Nº›</a:t>
            </a:fld>
            <a:endParaRPr lang="es-MX"/>
          </a:p>
        </p:txBody>
      </p:sp>
    </p:spTree>
    <p:extLst>
      <p:ext uri="{BB962C8B-B14F-4D97-AF65-F5344CB8AC3E}">
        <p14:creationId xmlns:p14="http://schemas.microsoft.com/office/powerpoint/2010/main" val="341828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2E032-1DDF-4A6E-B162-961CDCA5303A}" type="datetimeFigureOut">
              <a:rPr lang="es-MX" smtClean="0"/>
              <a:t>17/10/2024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12A8F-C367-4A7C-91A1-6732BF1A9CE8}" type="slidenum">
              <a:rPr lang="es-MX" smtClean="0"/>
              <a:t>‹Nº›</a:t>
            </a:fld>
            <a:endParaRPr lang="es-MX"/>
          </a:p>
        </p:txBody>
      </p:sp>
    </p:spTree>
    <p:extLst>
      <p:ext uri="{BB962C8B-B14F-4D97-AF65-F5344CB8AC3E}">
        <p14:creationId xmlns:p14="http://schemas.microsoft.com/office/powerpoint/2010/main" val="3422286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38200" y="365126"/>
            <a:ext cx="10515600" cy="862784"/>
          </a:xfrm>
        </p:spPr>
        <p:txBody>
          <a:bodyPr/>
          <a:lstStyle/>
          <a:p>
            <a:r>
              <a:rPr lang="es-MX" b="1" dirty="0" smtClean="0"/>
              <a:t>Costo de Capital Promedio Ponderado</a:t>
            </a:r>
            <a:endParaRPr lang="es-MX" dirty="0"/>
          </a:p>
        </p:txBody>
      </p:sp>
      <p:sp>
        <p:nvSpPr>
          <p:cNvPr id="5" name="Marcador de contenido 4"/>
          <p:cNvSpPr>
            <a:spLocks noGrp="1"/>
          </p:cNvSpPr>
          <p:nvPr>
            <p:ph idx="1"/>
          </p:nvPr>
        </p:nvSpPr>
        <p:spPr>
          <a:xfrm>
            <a:off x="838200" y="1384663"/>
            <a:ext cx="10515600" cy="4792300"/>
          </a:xfrm>
        </p:spPr>
        <p:txBody>
          <a:bodyPr>
            <a:normAutofit lnSpcReduction="10000"/>
          </a:bodyPr>
          <a:lstStyle/>
          <a:p>
            <a:endParaRPr lang="es-MX" dirty="0"/>
          </a:p>
          <a:p>
            <a:pPr marL="0" indent="0">
              <a:buNone/>
            </a:pPr>
            <a:endParaRPr lang="es-MX" dirty="0"/>
          </a:p>
          <a:p>
            <a:pPr algn="just"/>
            <a:r>
              <a:rPr lang="es-MX" dirty="0" smtClean="0"/>
              <a:t>El Costo de Capital Promedio Ponderado es la cantidad, expresada como porcentaje anual, que una firma debe pagar para obtener fondos adecuados. </a:t>
            </a:r>
          </a:p>
          <a:p>
            <a:pPr algn="just"/>
            <a:r>
              <a:rPr lang="es-MX" dirty="0" smtClean="0"/>
              <a:t>Las empresas emiten deuda por encima de la tasa libre de riesgo, dependiendo el nivel de riesgo de incumplimiento que representan para sus acreedores. </a:t>
            </a:r>
          </a:p>
          <a:p>
            <a:pPr algn="just"/>
            <a:r>
              <a:rPr lang="es-MX" dirty="0" smtClean="0"/>
              <a:t>Si ponderamos el costo de cada emisión de deuda de la empresa por su monto relativo al total, obtendremos el costo promedio de la deuda de la empresa. </a:t>
            </a:r>
            <a:endParaRPr lang="es-MX" dirty="0"/>
          </a:p>
        </p:txBody>
      </p:sp>
    </p:spTree>
    <p:extLst>
      <p:ext uri="{BB962C8B-B14F-4D97-AF65-F5344CB8AC3E}">
        <p14:creationId xmlns:p14="http://schemas.microsoft.com/office/powerpoint/2010/main" val="3298286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i="1" dirty="0"/>
              <a:t>Costo de las utilidades retenidas: </a:t>
            </a:r>
            <a:br>
              <a:rPr lang="es-MX" i="1" dirty="0"/>
            </a:br>
            <a:endParaRPr lang="es-MX" dirty="0"/>
          </a:p>
        </p:txBody>
      </p:sp>
      <p:sp>
        <p:nvSpPr>
          <p:cNvPr id="3" name="Marcador de contenido 2"/>
          <p:cNvSpPr>
            <a:spLocks noGrp="1"/>
          </p:cNvSpPr>
          <p:nvPr>
            <p:ph idx="1"/>
          </p:nvPr>
        </p:nvSpPr>
        <p:spPr>
          <a:xfrm>
            <a:off x="838200" y="1384663"/>
            <a:ext cx="10515600" cy="4792300"/>
          </a:xfrm>
        </p:spPr>
        <p:txBody>
          <a:bodyPr>
            <a:normAutofit/>
          </a:bodyPr>
          <a:lstStyle/>
          <a:p>
            <a:pPr algn="just"/>
            <a:r>
              <a:rPr lang="es-MX" dirty="0" smtClean="0"/>
              <a:t>El </a:t>
            </a:r>
            <a:r>
              <a:rPr lang="es-MX" dirty="0"/>
              <a:t>costo de las utilidades retenidas, es la tasa de rendimiento que requieren los accionistas sobre el capital contable que la empresa obtiene mediante la retención de utilidades y que de otra manera podría distribuirse entre los accionistas comunes en forma de dividendos.</a:t>
            </a:r>
          </a:p>
          <a:p>
            <a:endParaRPr lang="es-MX" dirty="0" smtClean="0"/>
          </a:p>
          <a:p>
            <a:pPr algn="just"/>
            <a:r>
              <a:rPr lang="es-MX" dirty="0" smtClean="0"/>
              <a:t>La razón por la que debemos asignar un costo de capital a las utilidades retenidas se relacionan con el principio de costo de oportunidad. </a:t>
            </a:r>
          </a:p>
          <a:p>
            <a:pPr algn="just"/>
            <a:r>
              <a:rPr lang="es-MX" dirty="0" smtClean="0"/>
              <a:t>Las utilidades después de impuestos de la empresa le pertenecen literalmente a sus accionistas.</a:t>
            </a:r>
          </a:p>
          <a:p>
            <a:endParaRPr lang="es-MX" dirty="0" smtClean="0"/>
          </a:p>
          <a:p>
            <a:endParaRPr lang="es-MX" dirty="0"/>
          </a:p>
        </p:txBody>
      </p:sp>
    </p:spTree>
    <p:extLst>
      <p:ext uri="{BB962C8B-B14F-4D97-AF65-F5344CB8AC3E}">
        <p14:creationId xmlns:p14="http://schemas.microsoft.com/office/powerpoint/2010/main" val="1200251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i="1" dirty="0" smtClean="0"/>
              <a:t>Costo de las utilidades retenidas:</a:t>
            </a:r>
            <a:endParaRPr lang="es-MX" dirty="0"/>
          </a:p>
        </p:txBody>
      </p:sp>
      <p:sp>
        <p:nvSpPr>
          <p:cNvPr id="3" name="Marcador de contenido 2"/>
          <p:cNvSpPr>
            <a:spLocks noGrp="1"/>
          </p:cNvSpPr>
          <p:nvPr>
            <p:ph idx="1"/>
          </p:nvPr>
        </p:nvSpPr>
        <p:spPr/>
        <p:txBody>
          <a:bodyPr/>
          <a:lstStyle/>
          <a:p>
            <a:pPr algn="just"/>
            <a:r>
              <a:rPr lang="es-MX" dirty="0"/>
              <a:t>L</a:t>
            </a:r>
            <a:r>
              <a:rPr lang="es-MX" dirty="0" smtClean="0"/>
              <a:t>as utilidades que quedan después  de intereses y dividendos preferentes le pertenecen a los accionistas comunes, y son estas utilidades las que ayudan a compensar a los accionistas comunes por la inversión de su capital.</a:t>
            </a:r>
          </a:p>
          <a:p>
            <a:pPr algn="just"/>
            <a:endParaRPr lang="es-MX" dirty="0"/>
          </a:p>
        </p:txBody>
      </p:sp>
    </p:spTree>
    <p:extLst>
      <p:ext uri="{BB962C8B-B14F-4D97-AF65-F5344CB8AC3E}">
        <p14:creationId xmlns:p14="http://schemas.microsoft.com/office/powerpoint/2010/main" val="2153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i="1" dirty="0" smtClean="0"/>
              <a:t>Costo de las utilidades retenidas:</a:t>
            </a:r>
            <a:endParaRPr lang="es-MX" dirty="0"/>
          </a:p>
        </p:txBody>
      </p:sp>
      <p:sp>
        <p:nvSpPr>
          <p:cNvPr id="3" name="Marcador de contenido 2"/>
          <p:cNvSpPr>
            <a:spLocks noGrp="1"/>
          </p:cNvSpPr>
          <p:nvPr>
            <p:ph idx="1"/>
          </p:nvPr>
        </p:nvSpPr>
        <p:spPr/>
        <p:txBody>
          <a:bodyPr/>
          <a:lstStyle/>
          <a:p>
            <a:pPr algn="just"/>
            <a:r>
              <a:rPr lang="es-MX" dirty="0"/>
              <a:t>L</a:t>
            </a:r>
            <a:r>
              <a:rPr lang="es-MX" dirty="0" smtClean="0"/>
              <a:t>as utilidades que quedan después  de intereses y dividendos preferentes le pertenecen a los accionistas comunes, y son estas utilidades las que ayudan a compensar a los accionistas comunes por la inversión de su capital.</a:t>
            </a:r>
          </a:p>
          <a:p>
            <a:pPr algn="just"/>
            <a:r>
              <a:rPr lang="es-MX" dirty="0" smtClean="0"/>
              <a:t>La administración puede optar por pagar las utilidades bajo la forma de dividendos o por retener las ganancias y reinvertirlas en el negocio. En este último caso, surgirá un costo de oportunidad, pues los accionistas podrían haber recibido las utilidades como dividendos y haber invertido este dinero en otras acciones, bonos, bienes raíces o cualquier otra cosa.</a:t>
            </a:r>
          </a:p>
          <a:p>
            <a:pPr algn="just"/>
            <a:endParaRPr lang="es-MX" dirty="0" smtClean="0"/>
          </a:p>
          <a:p>
            <a:pPr algn="just"/>
            <a:endParaRPr lang="es-MX" dirty="0"/>
          </a:p>
        </p:txBody>
      </p:sp>
    </p:spTree>
    <p:extLst>
      <p:ext uri="{BB962C8B-B14F-4D97-AF65-F5344CB8AC3E}">
        <p14:creationId xmlns:p14="http://schemas.microsoft.com/office/powerpoint/2010/main" val="3689550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i="1" dirty="0" smtClean="0"/>
              <a:t>Costo de las utilidades retenidas:</a:t>
            </a:r>
            <a:endParaRPr lang="es-MX" dirty="0"/>
          </a:p>
        </p:txBody>
      </p:sp>
      <p:sp>
        <p:nvSpPr>
          <p:cNvPr id="3" name="Marcador de contenido 2"/>
          <p:cNvSpPr>
            <a:spLocks noGrp="1"/>
          </p:cNvSpPr>
          <p:nvPr>
            <p:ph idx="1"/>
          </p:nvPr>
        </p:nvSpPr>
        <p:spPr>
          <a:xfrm>
            <a:off x="616131" y="1290047"/>
            <a:ext cx="10515600" cy="5071564"/>
          </a:xfrm>
        </p:spPr>
        <p:txBody>
          <a:bodyPr>
            <a:normAutofit/>
          </a:bodyPr>
          <a:lstStyle/>
          <a:p>
            <a:pPr algn="just"/>
            <a:r>
              <a:rPr lang="es-MX" sz="1800" dirty="0" smtClean="0"/>
              <a:t>1) el enfoque MVAC Modelo de valuación de crecimiento constante</a:t>
            </a:r>
            <a:endParaRPr lang="es-MX" sz="1800" dirty="0" smtClean="0"/>
          </a:p>
          <a:p>
            <a:pPr algn="just"/>
            <a:r>
              <a:rPr lang="es-MX" sz="1800" dirty="0" smtClean="0"/>
              <a:t>K, (Costo de capital común en forma de utilidades retenidas) = </a:t>
            </a:r>
            <a:r>
              <a:rPr lang="es-MX" sz="1800" u="sng" dirty="0" smtClean="0"/>
              <a:t>D</a:t>
            </a:r>
            <a:r>
              <a:rPr lang="es-MX" sz="1000" u="sng" dirty="0" smtClean="0"/>
              <a:t>1</a:t>
            </a:r>
            <a:r>
              <a:rPr lang="es-MX" sz="1800" u="sng" dirty="0" smtClean="0"/>
              <a:t> </a:t>
            </a:r>
            <a:r>
              <a:rPr lang="es-MX" sz="1800" dirty="0" smtClean="0"/>
              <a:t>.+ g</a:t>
            </a:r>
            <a:endParaRPr lang="es-MX" sz="1800" u="sng" dirty="0" smtClean="0"/>
          </a:p>
          <a:p>
            <a:pPr marL="0" indent="0" algn="just">
              <a:buNone/>
            </a:pPr>
            <a:r>
              <a:rPr lang="es-MX" sz="1800" dirty="0"/>
              <a:t> </a:t>
            </a:r>
            <a:r>
              <a:rPr lang="es-MX" sz="1800" dirty="0" smtClean="0"/>
              <a:t>                                                                                                                   P</a:t>
            </a:r>
            <a:r>
              <a:rPr lang="es-MX" sz="1000" dirty="0" smtClean="0"/>
              <a:t>0</a:t>
            </a:r>
          </a:p>
          <a:p>
            <a:pPr algn="just"/>
            <a:r>
              <a:rPr lang="es-MX" sz="1800" dirty="0" smtClean="0"/>
              <a:t>Por consiguiente, K, no sólo representa el retorno requerido sobre las acciones comunes, sino que también representa el costo del patrimonio en la forma de utilidades retenidas. </a:t>
            </a:r>
          </a:p>
          <a:p>
            <a:pPr algn="just"/>
            <a:r>
              <a:rPr lang="es-MX" sz="1800" dirty="0" smtClean="0"/>
              <a:t>Este es un símbolo con doble significación.</a:t>
            </a:r>
          </a:p>
          <a:p>
            <a:pPr algn="just"/>
            <a:r>
              <a:rPr lang="es-MX" sz="1800" dirty="0" smtClean="0"/>
              <a:t>Para facilitar su comprensión, los términos de la fórmula anterior se agrupan en el siguiente recuadro:</a:t>
            </a:r>
          </a:p>
          <a:p>
            <a:pPr algn="just"/>
            <a:r>
              <a:rPr lang="es-MX" sz="1800" dirty="0" smtClean="0"/>
              <a:t>K</a:t>
            </a:r>
            <a:r>
              <a:rPr lang="es-MX" sz="1000" dirty="0"/>
              <a:t>r</a:t>
            </a:r>
            <a:r>
              <a:rPr lang="es-MX" sz="1800" dirty="0" smtClean="0"/>
              <a:t> = Costo de las acciones comunes en la forma de utilidades retenidas</a:t>
            </a:r>
            <a:endParaRPr lang="es-MX" sz="1800" dirty="0" smtClean="0"/>
          </a:p>
          <a:p>
            <a:pPr algn="just"/>
            <a:r>
              <a:rPr lang="es-MX" sz="1800" dirty="0" smtClean="0"/>
              <a:t>D</a:t>
            </a:r>
            <a:r>
              <a:rPr lang="es-MX" sz="1000" dirty="0" smtClean="0"/>
              <a:t>1 </a:t>
            </a:r>
            <a:r>
              <a:rPr lang="es-MX" sz="1800" dirty="0" smtClean="0"/>
              <a:t>=</a:t>
            </a:r>
            <a:r>
              <a:rPr lang="es-MX" sz="1000" dirty="0" smtClean="0"/>
              <a:t>   </a:t>
            </a:r>
            <a:r>
              <a:rPr lang="es-MX" sz="1800" dirty="0" smtClean="0"/>
              <a:t>Dividendos al final del primer año $ 2</a:t>
            </a:r>
            <a:endParaRPr lang="es-MX" sz="1800" dirty="0" smtClean="0"/>
          </a:p>
          <a:p>
            <a:pPr algn="just"/>
            <a:r>
              <a:rPr lang="es-MX" sz="1800" dirty="0" smtClean="0"/>
              <a:t>P</a:t>
            </a:r>
            <a:r>
              <a:rPr lang="es-MX" sz="1000" dirty="0" smtClean="0"/>
              <a:t>o </a:t>
            </a:r>
            <a:r>
              <a:rPr lang="es-MX" sz="1800" dirty="0" smtClean="0"/>
              <a:t>=</a:t>
            </a:r>
            <a:r>
              <a:rPr lang="es-MX" sz="1800" dirty="0" smtClean="0"/>
              <a:t> </a:t>
            </a:r>
            <a:r>
              <a:rPr lang="es-MX" sz="1800" dirty="0" smtClean="0"/>
              <a:t>Precio de las acciones hoy    $ 40</a:t>
            </a:r>
            <a:r>
              <a:rPr lang="es-MX" sz="1000" dirty="0" smtClean="0"/>
              <a:t>   </a:t>
            </a:r>
          </a:p>
          <a:p>
            <a:pPr algn="just"/>
            <a:r>
              <a:rPr lang="es-MX" sz="1800" dirty="0" smtClean="0"/>
              <a:t>G= Tasa de crecimiento constante de los dividendos </a:t>
            </a:r>
            <a:r>
              <a:rPr lang="es-MX" sz="1800" dirty="0" smtClean="0"/>
              <a:t>7%</a:t>
            </a:r>
            <a:endParaRPr lang="es-MX" sz="1800" dirty="0" smtClean="0"/>
          </a:p>
          <a:p>
            <a:pPr algn="just"/>
            <a:r>
              <a:rPr lang="es-MX" sz="1800" dirty="0" smtClean="0"/>
              <a:t>2/40+ 7%  =12%</a:t>
            </a:r>
          </a:p>
          <a:p>
            <a:pPr algn="just"/>
            <a:r>
              <a:rPr lang="es-MX" sz="2000" dirty="0"/>
              <a:t>Se obtiene el valor del 12%</a:t>
            </a:r>
          </a:p>
          <a:p>
            <a:pPr algn="just"/>
            <a:endParaRPr lang="es-MX" dirty="0"/>
          </a:p>
        </p:txBody>
      </p:sp>
    </p:spTree>
    <p:extLst>
      <p:ext uri="{BB962C8B-B14F-4D97-AF65-F5344CB8AC3E}">
        <p14:creationId xmlns:p14="http://schemas.microsoft.com/office/powerpoint/2010/main" val="145807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t>Costo de Capital Promedio Ponderado</a:t>
            </a:r>
            <a:endParaRPr lang="es-MX" dirty="0"/>
          </a:p>
        </p:txBody>
      </p:sp>
      <p:sp>
        <p:nvSpPr>
          <p:cNvPr id="3" name="Marcador de contenido 2"/>
          <p:cNvSpPr>
            <a:spLocks noGrp="1"/>
          </p:cNvSpPr>
          <p:nvPr>
            <p:ph idx="1"/>
          </p:nvPr>
        </p:nvSpPr>
        <p:spPr/>
        <p:txBody>
          <a:bodyPr/>
          <a:lstStyle/>
          <a:p>
            <a:pPr algn="just"/>
            <a:r>
              <a:rPr lang="es-MX" dirty="0" smtClean="0"/>
              <a:t>45% deuda, 5% acciones preferentes y 50% instrumentos de capital contable común (utilidades retenidas). </a:t>
            </a:r>
          </a:p>
          <a:p>
            <a:pPr algn="just"/>
            <a:endParaRPr lang="es-MX" dirty="0" smtClean="0"/>
          </a:p>
          <a:p>
            <a:pPr algn="just"/>
            <a:r>
              <a:rPr lang="es-MX" dirty="0"/>
              <a:t>Costo de deudas es de 10% (menos impuesto al 30%) 7%, costo de sus acciones preferentes es de 10.30%; y el costo de los instrumentos de capital contable común proveniente de las utilidades retenidas, es de </a:t>
            </a:r>
            <a:r>
              <a:rPr lang="es-MX" dirty="0" smtClean="0"/>
              <a:t>12%</a:t>
            </a:r>
            <a:endParaRPr lang="es-MX" dirty="0"/>
          </a:p>
          <a:p>
            <a:endParaRPr lang="es-MX" dirty="0"/>
          </a:p>
        </p:txBody>
      </p:sp>
    </p:spTree>
    <p:extLst>
      <p:ext uri="{BB962C8B-B14F-4D97-AF65-F5344CB8AC3E}">
        <p14:creationId xmlns:p14="http://schemas.microsoft.com/office/powerpoint/2010/main" val="3427272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t>Costo de Capital Promedio Ponderado</a:t>
            </a:r>
            <a:endParaRPr lang="es-MX" dirty="0"/>
          </a:p>
        </p:txBody>
      </p:sp>
      <p:sp>
        <p:nvSpPr>
          <p:cNvPr id="3" name="Marcador de contenido 2"/>
          <p:cNvSpPr>
            <a:spLocks noGrp="1"/>
          </p:cNvSpPr>
          <p:nvPr>
            <p:ph idx="1"/>
          </p:nvPr>
        </p:nvSpPr>
        <p:spPr/>
        <p:txBody>
          <a:bodyPr/>
          <a:lstStyle/>
          <a:p>
            <a:pPr algn="just"/>
            <a:r>
              <a:rPr lang="es-MX" dirty="0" smtClean="0"/>
              <a:t>45% deuda, 5% acciones preferentes y 50% instrumentos de capital contable común (utilidades retenidas). </a:t>
            </a:r>
          </a:p>
          <a:p>
            <a:pPr algn="just"/>
            <a:endParaRPr lang="es-MX" dirty="0" smtClean="0"/>
          </a:p>
          <a:p>
            <a:pPr algn="just"/>
            <a:r>
              <a:rPr lang="es-MX" dirty="0" smtClean="0"/>
              <a:t>PPCC =[(Proporción de deudas) X (Costo de deuda después de impuestos)] +[(Proporción de acciones preferentes) X (Costo de  acciones preferentes)] + [(Proporción de capital contable común) X (Costo de capital contable común)] </a:t>
            </a:r>
          </a:p>
          <a:p>
            <a:pPr algn="just"/>
            <a:r>
              <a:rPr lang="es-MX" dirty="0" smtClean="0"/>
              <a:t>PPCC= 0.45(7%) + 0.05 (10.30%) + 0.50(12%)=</a:t>
            </a:r>
          </a:p>
          <a:p>
            <a:pPr algn="just"/>
            <a:r>
              <a:rPr lang="es-MX" dirty="0" smtClean="0"/>
              <a:t>PPCC=0.0315 + (0.00515) + (0.06)= 9.66%</a:t>
            </a:r>
          </a:p>
          <a:p>
            <a:endParaRPr lang="es-MX" dirty="0"/>
          </a:p>
        </p:txBody>
      </p:sp>
    </p:spTree>
    <p:extLst>
      <p:ext uri="{BB962C8B-B14F-4D97-AF65-F5344CB8AC3E}">
        <p14:creationId xmlns:p14="http://schemas.microsoft.com/office/powerpoint/2010/main" val="3326276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Promedio Ponderado de Costo de Capital</a:t>
            </a:r>
            <a:endParaRPr lang="es-MX" dirty="0"/>
          </a:p>
        </p:txBody>
      </p:sp>
      <p:sp>
        <p:nvSpPr>
          <p:cNvPr id="3" name="Marcador de contenido 2"/>
          <p:cNvSpPr>
            <a:spLocks noGrp="1"/>
          </p:cNvSpPr>
          <p:nvPr>
            <p:ph idx="1"/>
          </p:nvPr>
        </p:nvSpPr>
        <p:spPr/>
        <p:txBody>
          <a:bodyPr/>
          <a:lstStyle/>
          <a:p>
            <a:pPr algn="just"/>
            <a:r>
              <a:rPr lang="es-MX" dirty="0" smtClean="0"/>
              <a:t>El costo promedio de la deuda de la empresa, en conjunto con el costo del capital accionario o de riesgo de la empresa, permite obtener un promedio del costo de financiamiento, a dicho promedio se le conoce como Promedio Ponderado de Costo de Capital, y es la tasa que generalmente se utiliza como costo promedio de fondeo para una firma. </a:t>
            </a:r>
          </a:p>
          <a:p>
            <a:endParaRPr lang="es-MX" dirty="0"/>
          </a:p>
        </p:txBody>
      </p:sp>
    </p:spTree>
    <p:extLst>
      <p:ext uri="{BB962C8B-B14F-4D97-AF65-F5344CB8AC3E}">
        <p14:creationId xmlns:p14="http://schemas.microsoft.com/office/powerpoint/2010/main" val="1495644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1074" y="365125"/>
            <a:ext cx="11521440" cy="1607366"/>
          </a:xfrm>
        </p:spPr>
        <p:txBody>
          <a:bodyPr>
            <a:normAutofit fontScale="90000"/>
          </a:bodyPr>
          <a:lstStyle/>
          <a:p>
            <a:r>
              <a:rPr lang="es-MX" dirty="0" smtClean="0"/>
              <a:t>Las empresas financian sus operaciones por medio de tres mecanismos: </a:t>
            </a:r>
            <a:br>
              <a:rPr lang="es-MX" dirty="0" smtClean="0"/>
            </a:br>
            <a:endParaRPr lang="es-MX" dirty="0"/>
          </a:p>
        </p:txBody>
      </p:sp>
      <p:sp>
        <p:nvSpPr>
          <p:cNvPr id="3" name="Marcador de contenido 2"/>
          <p:cNvSpPr>
            <a:spLocks noGrp="1"/>
          </p:cNvSpPr>
          <p:nvPr>
            <p:ph idx="1"/>
          </p:nvPr>
        </p:nvSpPr>
        <p:spPr>
          <a:xfrm>
            <a:off x="195943" y="1593669"/>
            <a:ext cx="11756571" cy="4308974"/>
          </a:xfrm>
        </p:spPr>
        <p:txBody>
          <a:bodyPr>
            <a:normAutofit/>
          </a:bodyPr>
          <a:lstStyle/>
          <a:p>
            <a:pPr marL="0" indent="0">
              <a:buNone/>
            </a:pPr>
            <a:endParaRPr lang="es-MX" dirty="0"/>
          </a:p>
          <a:p>
            <a:pPr marL="0" indent="0" algn="just">
              <a:buNone/>
            </a:pPr>
            <a:r>
              <a:rPr lang="es-MX" dirty="0"/>
              <a:t>• Emitiendo acciones (comunes o preferentes). </a:t>
            </a:r>
          </a:p>
          <a:p>
            <a:pPr marL="0" indent="0" algn="just">
              <a:buNone/>
            </a:pPr>
            <a:r>
              <a:rPr lang="es-MX" dirty="0"/>
              <a:t>• Emitiendo deuda (préstamos de bancos). </a:t>
            </a:r>
          </a:p>
          <a:p>
            <a:pPr marL="0" indent="0" algn="just">
              <a:buNone/>
            </a:pPr>
            <a:r>
              <a:rPr lang="es-MX" dirty="0"/>
              <a:t>• Reinvirtiendo ganancias de periodos anteriores (financiamiento interno). </a:t>
            </a:r>
          </a:p>
          <a:p>
            <a:pPr algn="just"/>
            <a:r>
              <a:rPr lang="es-MX" dirty="0"/>
              <a:t>La significancia del costo de capital para una empresa es que tiene que asegurarse que todas las inversiones que se realicen logren una rentabilidad, que por lo menos sean iguales a su costo de capital. La rentabilidad sobre el capital debe ser mayor que el costo de capital. </a:t>
            </a:r>
          </a:p>
        </p:txBody>
      </p:sp>
    </p:spTree>
    <p:extLst>
      <p:ext uri="{BB962C8B-B14F-4D97-AF65-F5344CB8AC3E}">
        <p14:creationId xmlns:p14="http://schemas.microsoft.com/office/powerpoint/2010/main" val="2024133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365126"/>
            <a:ext cx="11009811" cy="1202418"/>
          </a:xfrm>
        </p:spPr>
        <p:txBody>
          <a:bodyPr>
            <a:normAutofit/>
          </a:bodyPr>
          <a:lstStyle/>
          <a:p>
            <a:r>
              <a:rPr lang="es-MX" dirty="0" smtClean="0"/>
              <a:t> </a:t>
            </a:r>
            <a:r>
              <a:rPr lang="es-MX" sz="3600" dirty="0"/>
              <a:t>El Costo de Capital Promedio Ponderado es la suma ponderada de: </a:t>
            </a:r>
          </a:p>
        </p:txBody>
      </p:sp>
      <p:sp>
        <p:nvSpPr>
          <p:cNvPr id="3" name="Marcador de contenido 2"/>
          <p:cNvSpPr>
            <a:spLocks noGrp="1"/>
          </p:cNvSpPr>
          <p:nvPr>
            <p:ph idx="1"/>
          </p:nvPr>
        </p:nvSpPr>
        <p:spPr>
          <a:xfrm>
            <a:off x="535577" y="1825624"/>
            <a:ext cx="11038113" cy="4640489"/>
          </a:xfrm>
        </p:spPr>
        <p:txBody>
          <a:bodyPr/>
          <a:lstStyle/>
          <a:p>
            <a:pPr marL="0" indent="0">
              <a:buNone/>
            </a:pPr>
            <a:endParaRPr lang="es-MX" dirty="0"/>
          </a:p>
          <a:p>
            <a:pPr marL="0" indent="0">
              <a:buNone/>
            </a:pPr>
            <a:r>
              <a:rPr lang="es-MX" dirty="0" smtClean="0"/>
              <a:t>•</a:t>
            </a:r>
            <a:r>
              <a:rPr lang="es-MX" dirty="0" smtClean="0"/>
              <a:t> </a:t>
            </a:r>
            <a:r>
              <a:rPr lang="es-MX" dirty="0"/>
              <a:t>Costo de la Deuda </a:t>
            </a:r>
          </a:p>
          <a:p>
            <a:pPr marL="0" indent="0">
              <a:buNone/>
            </a:pPr>
            <a:r>
              <a:rPr lang="es-MX" dirty="0"/>
              <a:t>• Costo de las Acciones Preferentes </a:t>
            </a:r>
          </a:p>
          <a:p>
            <a:pPr marL="0" indent="0">
              <a:buNone/>
            </a:pPr>
            <a:r>
              <a:rPr lang="es-MX" dirty="0"/>
              <a:t>• Costo de Acciones </a:t>
            </a:r>
            <a:r>
              <a:rPr lang="es-MX" dirty="0" smtClean="0"/>
              <a:t>Comunes</a:t>
            </a:r>
            <a:endParaRPr lang="es-MX" dirty="0"/>
          </a:p>
        </p:txBody>
      </p:sp>
    </p:spTree>
    <p:extLst>
      <p:ext uri="{BB962C8B-B14F-4D97-AF65-F5344CB8AC3E}">
        <p14:creationId xmlns:p14="http://schemas.microsoft.com/office/powerpoint/2010/main" val="262533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9538"/>
          </a:xfrm>
        </p:spPr>
        <p:txBody>
          <a:bodyPr/>
          <a:lstStyle/>
          <a:p>
            <a:pPr algn="ctr"/>
            <a:r>
              <a:rPr lang="es-MX" dirty="0" smtClean="0"/>
              <a:t>Costo de la Deuda</a:t>
            </a:r>
            <a:endParaRPr lang="es-MX" dirty="0"/>
          </a:p>
        </p:txBody>
      </p:sp>
      <p:sp>
        <p:nvSpPr>
          <p:cNvPr id="3" name="Marcador de contenido 2"/>
          <p:cNvSpPr>
            <a:spLocks noGrp="1"/>
          </p:cNvSpPr>
          <p:nvPr>
            <p:ph idx="1"/>
          </p:nvPr>
        </p:nvSpPr>
        <p:spPr/>
        <p:txBody>
          <a:bodyPr/>
          <a:lstStyle/>
          <a:p>
            <a:pPr algn="just"/>
            <a:r>
              <a:rPr lang="es-MX" dirty="0" smtClean="0"/>
              <a:t>Para calcular el costo de la deuda, multiplique la tasa de interés asociada a la deuda por la diferencia resultante de restar de 1 el porcentaje de la imposición fiscal (100% -% de tasa fiscal), y divida el resultado entre la deuda pendiente.     </a:t>
            </a:r>
          </a:p>
          <a:p>
            <a:pPr algn="just"/>
            <a:r>
              <a:rPr lang="es-MX" dirty="0" smtClean="0">
                <a:solidFill>
                  <a:srgbClr val="FF0000"/>
                </a:solidFill>
              </a:rPr>
              <a:t>Asegúrese de incluir cualquier costo transaccional en el denominador (costos de adquisición, premios, descuentos). </a:t>
            </a:r>
          </a:p>
          <a:p>
            <a:pPr algn="just"/>
            <a:endParaRPr lang="es-MX" dirty="0"/>
          </a:p>
          <a:p>
            <a:pPr algn="just"/>
            <a:r>
              <a:rPr lang="es-MX" i="1" dirty="0"/>
              <a:t>Costo de las deudas después de impuestos: </a:t>
            </a:r>
            <a:r>
              <a:rPr lang="es-MX" dirty="0"/>
              <a:t>Es la tasa de interés sobre las deudas menos los ahorros fiscales que genera la deducibilidad de intereses, o lo que es lo mismo</a:t>
            </a:r>
          </a:p>
        </p:txBody>
      </p:sp>
    </p:spTree>
    <p:extLst>
      <p:ext uri="{BB962C8B-B14F-4D97-AF65-F5344CB8AC3E}">
        <p14:creationId xmlns:p14="http://schemas.microsoft.com/office/powerpoint/2010/main" val="1084909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9538"/>
          </a:xfrm>
        </p:spPr>
        <p:txBody>
          <a:bodyPr/>
          <a:lstStyle/>
          <a:p>
            <a:pPr algn="ctr"/>
            <a:r>
              <a:rPr lang="es-MX" dirty="0" smtClean="0"/>
              <a:t>Costo de la Deuda</a:t>
            </a:r>
            <a:endParaRPr lang="es-MX" dirty="0"/>
          </a:p>
        </p:txBody>
      </p:sp>
      <p:sp>
        <p:nvSpPr>
          <p:cNvPr id="3" name="Marcador de contenido 2"/>
          <p:cNvSpPr>
            <a:spLocks noGrp="1"/>
          </p:cNvSpPr>
          <p:nvPr>
            <p:ph idx="1"/>
          </p:nvPr>
        </p:nvSpPr>
        <p:spPr>
          <a:xfrm>
            <a:off x="838200" y="1541417"/>
            <a:ext cx="10515600" cy="4635546"/>
          </a:xfrm>
        </p:spPr>
        <p:txBody>
          <a:bodyPr/>
          <a:lstStyle/>
          <a:p>
            <a:r>
              <a:rPr lang="es-MX" dirty="0" smtClean="0"/>
              <a:t>Ejemplo:</a:t>
            </a:r>
          </a:p>
          <a:p>
            <a:endParaRPr lang="es-MX" dirty="0" smtClean="0"/>
          </a:p>
          <a:p>
            <a:pPr algn="just"/>
            <a:r>
              <a:rPr lang="es-MX" dirty="0" smtClean="0"/>
              <a:t>Un préstamo de $100,000.00 me genera una tasa de Interés del 10% sobre dicho importe, si el interés es por el importe de 10,000.00 y la tasa de impuesto marginal es de 30%, entonces el Costo de las deudas después de impuesto es:</a:t>
            </a:r>
          </a:p>
          <a:p>
            <a:pPr algn="just"/>
            <a:endParaRPr lang="es-MX" dirty="0" smtClean="0"/>
          </a:p>
          <a:p>
            <a:r>
              <a:rPr lang="es-MX" dirty="0" smtClean="0"/>
              <a:t>$10,000.00 * 30%= $3,000.00,</a:t>
            </a:r>
          </a:p>
          <a:p>
            <a:r>
              <a:rPr lang="es-MX" dirty="0" smtClean="0"/>
              <a:t> $10,000.00 - $3,000.00= $7,000.00</a:t>
            </a:r>
          </a:p>
        </p:txBody>
      </p:sp>
    </p:spTree>
    <p:extLst>
      <p:ext uri="{BB962C8B-B14F-4D97-AF65-F5344CB8AC3E}">
        <p14:creationId xmlns:p14="http://schemas.microsoft.com/office/powerpoint/2010/main" val="2449176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i="1" dirty="0"/>
              <a:t>Costo de las acciones preferentes:</a:t>
            </a:r>
            <a:endParaRPr lang="es-MX" dirty="0"/>
          </a:p>
        </p:txBody>
      </p:sp>
      <p:sp>
        <p:nvSpPr>
          <p:cNvPr id="3" name="Marcador de contenido 2"/>
          <p:cNvSpPr>
            <a:spLocks noGrp="1"/>
          </p:cNvSpPr>
          <p:nvPr>
            <p:ph idx="1"/>
          </p:nvPr>
        </p:nvSpPr>
        <p:spPr/>
        <p:txBody>
          <a:bodyPr/>
          <a:lstStyle/>
          <a:p>
            <a:pPr algn="just"/>
            <a:r>
              <a:rPr lang="es-MX" dirty="0" smtClean="0"/>
              <a:t>Tasa de rendimientos que los inversionistas requieren sobre las acciones preferentes de la empresa. Se calcula como el dividendo preferente, divido entre el precio neto de emisión.</a:t>
            </a:r>
          </a:p>
          <a:p>
            <a:pPr algn="just"/>
            <a:endParaRPr lang="es-MX" dirty="0"/>
          </a:p>
          <a:p>
            <a:pPr algn="just"/>
            <a:r>
              <a:rPr lang="es-MX" dirty="0"/>
              <a:t>D</a:t>
            </a:r>
            <a:r>
              <a:rPr lang="es-MX" dirty="0" smtClean="0"/>
              <a:t>ividendo preferente divididos </a:t>
            </a:r>
            <a:r>
              <a:rPr lang="es-MX" dirty="0" smtClean="0">
                <a:solidFill>
                  <a:srgbClr val="FF0000"/>
                </a:solidFill>
              </a:rPr>
              <a:t>entre</a:t>
            </a:r>
            <a:r>
              <a:rPr lang="es-MX" dirty="0" smtClean="0"/>
              <a:t> el precio de emisión neto, PN, o el precio que la empresa recibe después de deducir los costos derivados de la emisión de acciones, los cuales reciben el nombre de costos de flotación. </a:t>
            </a:r>
          </a:p>
          <a:p>
            <a:pPr algn="just"/>
            <a:endParaRPr lang="es-MX" dirty="0" smtClean="0"/>
          </a:p>
          <a:p>
            <a:pPr marL="0" indent="0" algn="just">
              <a:buNone/>
            </a:pPr>
            <a:endParaRPr lang="es-MX" dirty="0" smtClean="0"/>
          </a:p>
          <a:p>
            <a:pPr marL="0" indent="0" algn="just">
              <a:buNone/>
            </a:pPr>
            <a:endParaRPr lang="es-MX" dirty="0"/>
          </a:p>
        </p:txBody>
      </p:sp>
    </p:spTree>
    <p:extLst>
      <p:ext uri="{BB962C8B-B14F-4D97-AF65-F5344CB8AC3E}">
        <p14:creationId xmlns:p14="http://schemas.microsoft.com/office/powerpoint/2010/main" val="1094127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i="1" dirty="0"/>
              <a:t>Costo de las acciones preferentes:</a:t>
            </a:r>
            <a:endParaRPr lang="es-MX" dirty="0"/>
          </a:p>
        </p:txBody>
      </p:sp>
      <p:sp>
        <p:nvSpPr>
          <p:cNvPr id="3" name="Marcador de contenido 2"/>
          <p:cNvSpPr>
            <a:spLocks noGrp="1"/>
          </p:cNvSpPr>
          <p:nvPr>
            <p:ph idx="1"/>
          </p:nvPr>
        </p:nvSpPr>
        <p:spPr/>
        <p:txBody>
          <a:bodyPr>
            <a:normAutofit/>
          </a:bodyPr>
          <a:lstStyle/>
          <a:p>
            <a:pPr algn="just"/>
            <a:r>
              <a:rPr lang="es-MX" dirty="0" smtClean="0"/>
              <a:t>Por ejemplo, una empresa va a emitir acciones preferentes que pagan un dividendo de diez pesos por acción y se vende a un precio de cien pesos en el mercado. Costará 3%, es decir, tres pesos por acción, emitir nuevas acciones preferentes y, por lo tanto, obtendrá una cifra neta de 97 pesos por acción, por consiguiente el costo de las acciones preferentes es de 10.3%</a:t>
            </a:r>
          </a:p>
          <a:p>
            <a:pPr algn="just"/>
            <a:endParaRPr lang="es-MX" dirty="0" smtClean="0"/>
          </a:p>
          <a:p>
            <a:pPr algn="just"/>
            <a:r>
              <a:rPr lang="es-MX" dirty="0" smtClean="0"/>
              <a:t>=10/97= 10.3%</a:t>
            </a:r>
          </a:p>
          <a:p>
            <a:pPr algn="just"/>
            <a:endParaRPr lang="es-MX" dirty="0" smtClean="0"/>
          </a:p>
          <a:p>
            <a:pPr marL="0" indent="0" algn="just">
              <a:buNone/>
            </a:pPr>
            <a:endParaRPr lang="es-MX" dirty="0" smtClean="0"/>
          </a:p>
          <a:p>
            <a:pPr marL="0" indent="0" algn="just">
              <a:buNone/>
            </a:pPr>
            <a:endParaRPr lang="es-MX" dirty="0"/>
          </a:p>
        </p:txBody>
      </p:sp>
    </p:spTree>
    <p:extLst>
      <p:ext uri="{BB962C8B-B14F-4D97-AF65-F5344CB8AC3E}">
        <p14:creationId xmlns:p14="http://schemas.microsoft.com/office/powerpoint/2010/main" val="4179384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646555"/>
          </a:xfrm>
        </p:spPr>
        <p:txBody>
          <a:bodyPr>
            <a:normAutofit/>
          </a:bodyPr>
          <a:lstStyle/>
          <a:p>
            <a:r>
              <a:rPr lang="es-MX" i="1" dirty="0"/>
              <a:t>Costo de los nuevos instrumentos de capital contable común</a:t>
            </a:r>
            <a:r>
              <a:rPr lang="es-MX" i="1" dirty="0" smtClean="0"/>
              <a:t>:</a:t>
            </a:r>
            <a:endParaRPr lang="es-MX" dirty="0"/>
          </a:p>
        </p:txBody>
      </p:sp>
      <p:sp>
        <p:nvSpPr>
          <p:cNvPr id="3" name="Marcador de contenido 2"/>
          <p:cNvSpPr>
            <a:spLocks noGrp="1"/>
          </p:cNvSpPr>
          <p:nvPr>
            <p:ph idx="1"/>
          </p:nvPr>
        </p:nvSpPr>
        <p:spPr/>
        <p:txBody>
          <a:bodyPr/>
          <a:lstStyle/>
          <a:p>
            <a:pPr algn="just"/>
            <a:endParaRPr lang="es-MX" dirty="0" smtClean="0"/>
          </a:p>
          <a:p>
            <a:pPr algn="just"/>
            <a:r>
              <a:rPr lang="es-MX" dirty="0" smtClean="0"/>
              <a:t>Toda </a:t>
            </a:r>
            <a:r>
              <a:rPr lang="es-MX" dirty="0"/>
              <a:t>vez que la empresa incurre en costos cuando se venden nuevos valores, denominados costo de flotación, el valor total de mercado de las acciones no puede utilizarse para inversiones; únicamente la cantidad que quede después de pagar los costos de flotación estará disponible.</a:t>
            </a:r>
          </a:p>
          <a:p>
            <a:endParaRPr lang="es-MX" dirty="0"/>
          </a:p>
        </p:txBody>
      </p:sp>
    </p:spTree>
    <p:extLst>
      <p:ext uri="{BB962C8B-B14F-4D97-AF65-F5344CB8AC3E}">
        <p14:creationId xmlns:p14="http://schemas.microsoft.com/office/powerpoint/2010/main" val="32854657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TotalTime>
  <Words>1220</Words>
  <Application>Microsoft Office PowerPoint</Application>
  <PresentationFormat>Panorámica</PresentationFormat>
  <Paragraphs>77</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Calibri Light</vt:lpstr>
      <vt:lpstr>Tema de Office</vt:lpstr>
      <vt:lpstr>Costo de Capital Promedio Ponderado</vt:lpstr>
      <vt:lpstr>Promedio Ponderado de Costo de Capital</vt:lpstr>
      <vt:lpstr>Las empresas financian sus operaciones por medio de tres mecanismos:  </vt:lpstr>
      <vt:lpstr> El Costo de Capital Promedio Ponderado es la suma ponderada de: </vt:lpstr>
      <vt:lpstr>Costo de la Deuda</vt:lpstr>
      <vt:lpstr>Costo de la Deuda</vt:lpstr>
      <vt:lpstr>Costo de las acciones preferentes:</vt:lpstr>
      <vt:lpstr>Costo de las acciones preferentes:</vt:lpstr>
      <vt:lpstr>Costo de los nuevos instrumentos de capital contable común:</vt:lpstr>
      <vt:lpstr>Costo de las utilidades retenidas:  </vt:lpstr>
      <vt:lpstr>Costo de las utilidades retenidas:</vt:lpstr>
      <vt:lpstr>Costo de las utilidades retenidas:</vt:lpstr>
      <vt:lpstr>Costo de las utilidades retenidas:</vt:lpstr>
      <vt:lpstr>Costo de Capital Promedio Ponderado</vt:lpstr>
      <vt:lpstr>Costo de Capital Promedio Ponderado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Costo de Capital Promedio Ponderado</dc:title>
  <dc:creator>Caballero Pérez Gabriela</dc:creator>
  <cp:lastModifiedBy>Caballero Pérez Gabriela</cp:lastModifiedBy>
  <cp:revision>14</cp:revision>
  <dcterms:created xsi:type="dcterms:W3CDTF">2024-10-18T04:02:46Z</dcterms:created>
  <dcterms:modified xsi:type="dcterms:W3CDTF">2024-10-18T16:58:08Z</dcterms:modified>
</cp:coreProperties>
</file>