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3" r:id="rId2"/>
    <p:sldId id="257" r:id="rId3"/>
    <p:sldId id="258" r:id="rId4"/>
    <p:sldId id="259" r:id="rId5"/>
    <p:sldId id="260" r:id="rId6"/>
    <p:sldId id="261" r:id="rId7"/>
    <p:sldId id="262" r:id="rId8"/>
    <p:sldId id="263"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64" autoAdjust="0"/>
  </p:normalViewPr>
  <p:slideViewPr>
    <p:cSldViewPr snapToGrid="0">
      <p:cViewPr varScale="1">
        <p:scale>
          <a:sx n="69" d="100"/>
          <a:sy n="69"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D2658D-F908-4400-AE49-86E189347D79}" type="datetimeFigureOut">
              <a:rPr lang="es-MX" smtClean="0"/>
              <a:t>25/09/2024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C7734D-A5F4-4CAB-B7E5-0CB09C900864}" type="slidenum">
              <a:rPr lang="es-MX" smtClean="0"/>
              <a:t>‹Nº›</a:t>
            </a:fld>
            <a:endParaRPr lang="es-MX"/>
          </a:p>
        </p:txBody>
      </p:sp>
    </p:spTree>
    <p:extLst>
      <p:ext uri="{BB962C8B-B14F-4D97-AF65-F5344CB8AC3E}">
        <p14:creationId xmlns:p14="http://schemas.microsoft.com/office/powerpoint/2010/main" val="2619455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7F8780A-F74A-4033-81E3-05B331F334F3}" type="datetimeFigureOut">
              <a:rPr lang="es-MX" smtClean="0"/>
              <a:t>25/09/2024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227198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F8780A-F74A-4033-81E3-05B331F334F3}" type="datetimeFigureOut">
              <a:rPr lang="es-MX" smtClean="0"/>
              <a:t>25/09/2024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20541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F8780A-F74A-4033-81E3-05B331F334F3}" type="datetimeFigureOut">
              <a:rPr lang="es-MX" smtClean="0"/>
              <a:t>25/09/2024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1623757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40032962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F8780A-F74A-4033-81E3-05B331F334F3}" type="datetimeFigureOut">
              <a:rPr lang="es-MX" smtClean="0"/>
              <a:t>25/09/2024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22846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7F8780A-F74A-4033-81E3-05B331F334F3}" type="datetimeFigureOut">
              <a:rPr lang="es-MX" smtClean="0"/>
              <a:t>25/09/2024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4084668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7F8780A-F74A-4033-81E3-05B331F334F3}" type="datetimeFigureOut">
              <a:rPr lang="es-MX" smtClean="0"/>
              <a:t>25/09/2024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3652869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7F8780A-F74A-4033-81E3-05B331F334F3}" type="datetimeFigureOut">
              <a:rPr lang="es-MX" smtClean="0"/>
              <a:t>25/09/2024</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29838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7F8780A-F74A-4033-81E3-05B331F334F3}" type="datetimeFigureOut">
              <a:rPr lang="es-MX" smtClean="0"/>
              <a:t>25/09/2024</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1091136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F8780A-F74A-4033-81E3-05B331F334F3}" type="datetimeFigureOut">
              <a:rPr lang="es-MX" smtClean="0"/>
              <a:t>25/09/2024</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1181444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7F8780A-F74A-4033-81E3-05B331F334F3}" type="datetimeFigureOut">
              <a:rPr lang="es-MX" smtClean="0"/>
              <a:t>25/09/2024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4217479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7F8780A-F74A-4033-81E3-05B331F334F3}" type="datetimeFigureOut">
              <a:rPr lang="es-MX" smtClean="0"/>
              <a:t>25/09/2024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FD7F922-7285-41D1-83F5-39582A7F8614}" type="slidenum">
              <a:rPr lang="es-MX" smtClean="0"/>
              <a:t>‹Nº›</a:t>
            </a:fld>
            <a:endParaRPr lang="es-MX"/>
          </a:p>
        </p:txBody>
      </p:sp>
    </p:spTree>
    <p:extLst>
      <p:ext uri="{BB962C8B-B14F-4D97-AF65-F5344CB8AC3E}">
        <p14:creationId xmlns:p14="http://schemas.microsoft.com/office/powerpoint/2010/main" val="104996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8780A-F74A-4033-81E3-05B331F334F3}" type="datetimeFigureOut">
              <a:rPr lang="es-MX" smtClean="0"/>
              <a:t>25/09/2024</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D7F922-7285-41D1-83F5-39582A7F8614}" type="slidenum">
              <a:rPr lang="es-MX" smtClean="0"/>
              <a:t>‹Nº›</a:t>
            </a:fld>
            <a:endParaRPr lang="es-MX"/>
          </a:p>
        </p:txBody>
      </p:sp>
    </p:spTree>
    <p:extLst>
      <p:ext uri="{BB962C8B-B14F-4D97-AF65-F5344CB8AC3E}">
        <p14:creationId xmlns:p14="http://schemas.microsoft.com/office/powerpoint/2010/main" val="4267334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79285" y="1563348"/>
            <a:ext cx="6250970" cy="1320361"/>
          </a:xfrm>
          <a:prstGeom prst="rect">
            <a:avLst/>
          </a:prstGeom>
        </p:spPr>
        <p:txBody>
          <a:bodyPr wrap="square">
            <a:spAutoFit/>
          </a:bodyPr>
          <a:lstStyle/>
          <a:p>
            <a:pPr algn="ctr"/>
            <a:r>
              <a:rPr lang="en-US" sz="3990" dirty="0" err="1"/>
              <a:t>Análisis</a:t>
            </a:r>
            <a:r>
              <a:rPr lang="en-US" sz="3990" dirty="0"/>
              <a:t> </a:t>
            </a:r>
            <a:r>
              <a:rPr lang="en-US" sz="3990" dirty="0" err="1"/>
              <a:t>Financiero</a:t>
            </a:r>
            <a:r>
              <a:rPr lang="en-US" sz="3990" dirty="0"/>
              <a:t> </a:t>
            </a:r>
            <a:r>
              <a:rPr lang="en-US" sz="3990" dirty="0" err="1"/>
              <a:t>Razones</a:t>
            </a:r>
            <a:r>
              <a:rPr lang="en-US" sz="3990" dirty="0"/>
              <a:t> </a:t>
            </a:r>
            <a:r>
              <a:rPr lang="en-US" sz="3990" dirty="0" err="1"/>
              <a:t>financieras</a:t>
            </a:r>
            <a:r>
              <a:rPr lang="en-US" sz="3990" dirty="0"/>
              <a:t>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3955" y="3429001"/>
            <a:ext cx="3537837" cy="2360400"/>
          </a:xfrm>
          <a:prstGeom prst="rect">
            <a:avLst/>
          </a:prstGeom>
        </p:spPr>
      </p:pic>
    </p:spTree>
    <p:extLst>
      <p:ext uri="{BB962C8B-B14F-4D97-AF65-F5344CB8AC3E}">
        <p14:creationId xmlns:p14="http://schemas.microsoft.com/office/powerpoint/2010/main" val="1387584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901337" y="548640"/>
            <a:ext cx="10228217" cy="646331"/>
          </a:xfrm>
          <a:prstGeom prst="rect">
            <a:avLst/>
          </a:prstGeom>
          <a:noFill/>
        </p:spPr>
        <p:txBody>
          <a:bodyPr wrap="square" rtlCol="0">
            <a:spAutoFit/>
          </a:bodyPr>
          <a:lstStyle/>
          <a:p>
            <a:pPr algn="ctr"/>
            <a:r>
              <a:rPr lang="es-MX" sz="3600" dirty="0"/>
              <a:t>Razones de </a:t>
            </a:r>
            <a:r>
              <a:rPr lang="es-MX" sz="3600" dirty="0" smtClean="0"/>
              <a:t>Rendimiento</a:t>
            </a:r>
            <a:endParaRPr lang="es-MX" sz="3600" dirty="0"/>
          </a:p>
        </p:txBody>
      </p:sp>
      <p:sp>
        <p:nvSpPr>
          <p:cNvPr id="6" name="Rectángulo 5"/>
          <p:cNvSpPr/>
          <p:nvPr/>
        </p:nvSpPr>
        <p:spPr>
          <a:xfrm>
            <a:off x="501336" y="1443657"/>
            <a:ext cx="11028218" cy="4832092"/>
          </a:xfrm>
          <a:prstGeom prst="rect">
            <a:avLst/>
          </a:prstGeom>
        </p:spPr>
        <p:txBody>
          <a:bodyPr wrap="square">
            <a:spAutoFit/>
          </a:bodyPr>
          <a:lstStyle/>
          <a:p>
            <a:r>
              <a:rPr lang="es-MX" sz="2800" dirty="0"/>
              <a:t>Rendimiento = utilidad	</a:t>
            </a:r>
            <a:endParaRPr lang="es-MX" sz="2800" dirty="0" smtClean="0"/>
          </a:p>
          <a:p>
            <a:endParaRPr lang="es-MX" sz="2800" dirty="0"/>
          </a:p>
          <a:p>
            <a:r>
              <a:rPr lang="es-MX" sz="2800" dirty="0"/>
              <a:t>1.- Margen de Utilidad sobre </a:t>
            </a:r>
            <a:r>
              <a:rPr lang="es-MX" sz="2800" dirty="0" smtClean="0"/>
              <a:t>Ventas= </a:t>
            </a:r>
            <a:r>
              <a:rPr lang="es-MX" sz="2800" u="sng" dirty="0" smtClean="0"/>
              <a:t>          Utilidad </a:t>
            </a:r>
            <a:r>
              <a:rPr lang="es-MX" sz="2800" u="sng" dirty="0"/>
              <a:t>Neta 	</a:t>
            </a:r>
          </a:p>
          <a:p>
            <a:r>
              <a:rPr lang="es-MX" sz="2800" dirty="0"/>
              <a:t>				 </a:t>
            </a:r>
            <a:r>
              <a:rPr lang="es-MX" sz="2800" dirty="0" smtClean="0"/>
              <a:t>                         Ventas </a:t>
            </a:r>
            <a:r>
              <a:rPr lang="es-MX" sz="2800" dirty="0"/>
              <a:t>Totales Netas</a:t>
            </a:r>
          </a:p>
          <a:p>
            <a:endParaRPr lang="es-MX" sz="2800" dirty="0"/>
          </a:p>
          <a:p>
            <a:endParaRPr lang="es-MX" sz="2800" dirty="0"/>
          </a:p>
          <a:p>
            <a:r>
              <a:rPr lang="es-MX" sz="2800" dirty="0"/>
              <a:t>Ventas </a:t>
            </a:r>
            <a:r>
              <a:rPr lang="es-MX" sz="2800" dirty="0" smtClean="0"/>
              <a:t>Totales         </a:t>
            </a:r>
            <a:r>
              <a:rPr lang="es-MX" sz="2800" dirty="0"/>
              <a:t>(=) Ventas a Crédito (+) Ventas de Contado </a:t>
            </a:r>
            <a:endParaRPr lang="es-MX" sz="2800" dirty="0" smtClean="0"/>
          </a:p>
          <a:p>
            <a:r>
              <a:rPr lang="es-MX" sz="2800" dirty="0" smtClean="0"/>
              <a:t>Utilidad </a:t>
            </a:r>
            <a:r>
              <a:rPr lang="es-MX" sz="2800" dirty="0"/>
              <a:t>Neta	(=) Utilidad Después de ISR y PTU.</a:t>
            </a:r>
          </a:p>
          <a:p>
            <a:endParaRPr lang="es-MX" sz="2800" dirty="0" smtClean="0"/>
          </a:p>
          <a:p>
            <a:r>
              <a:rPr lang="es-MX" sz="2800" dirty="0" smtClean="0"/>
              <a:t>Indica </a:t>
            </a:r>
            <a:r>
              <a:rPr lang="es-MX" sz="2800" dirty="0"/>
              <a:t>el % de utilidad de las ventas realizadas</a:t>
            </a:r>
          </a:p>
          <a:p>
            <a:endParaRPr lang="es-MX" sz="2800" dirty="0"/>
          </a:p>
        </p:txBody>
      </p:sp>
    </p:spTree>
    <p:extLst>
      <p:ext uri="{BB962C8B-B14F-4D97-AF65-F5344CB8AC3E}">
        <p14:creationId xmlns:p14="http://schemas.microsoft.com/office/powerpoint/2010/main" val="5164433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dirty="0"/>
              <a:t>Razones de </a:t>
            </a:r>
            <a:r>
              <a:rPr lang="es-MX" sz="4000" dirty="0" smtClean="0"/>
              <a:t>Rendimiento</a:t>
            </a:r>
            <a:endParaRPr lang="es-MX" sz="4000" dirty="0"/>
          </a:p>
        </p:txBody>
      </p:sp>
      <p:sp>
        <p:nvSpPr>
          <p:cNvPr id="2" name="Rectángulo 1"/>
          <p:cNvSpPr/>
          <p:nvPr/>
        </p:nvSpPr>
        <p:spPr>
          <a:xfrm>
            <a:off x="383573" y="820898"/>
            <a:ext cx="11475918" cy="5632311"/>
          </a:xfrm>
          <a:prstGeom prst="rect">
            <a:avLst/>
          </a:prstGeom>
        </p:spPr>
        <p:txBody>
          <a:bodyPr wrap="square">
            <a:spAutoFit/>
          </a:bodyPr>
          <a:lstStyle/>
          <a:p>
            <a:pPr algn="just"/>
            <a:r>
              <a:rPr lang="es-MX" sz="3600" dirty="0"/>
              <a:t>Un % alto equivale a beneficio.	Se sugiere comparar precio con la competencia; si existe precio elevado se podría perder mercado en un futuro.	</a:t>
            </a:r>
            <a:r>
              <a:rPr lang="es-MX" sz="3600" dirty="0" smtClean="0"/>
              <a:t>Se </a:t>
            </a:r>
            <a:r>
              <a:rPr lang="es-ES" sz="3600" dirty="0"/>
              <a:t>puede sacrificar margen de utilidad a cambio de mayor volumen de </a:t>
            </a:r>
            <a:r>
              <a:rPr lang="es-ES" sz="3600" dirty="0" smtClean="0"/>
              <a:t>ventas.</a:t>
            </a:r>
          </a:p>
          <a:p>
            <a:pPr algn="just"/>
            <a:r>
              <a:rPr lang="es-ES" sz="3600" dirty="0" smtClean="0"/>
              <a:t>Se </a:t>
            </a:r>
            <a:r>
              <a:rPr lang="es-ES" sz="3600" dirty="0"/>
              <a:t>debe analizar el método para fijar precios de venta.</a:t>
            </a:r>
            <a:endParaRPr lang="es-MX" sz="3600" dirty="0"/>
          </a:p>
          <a:p>
            <a:pPr algn="just"/>
            <a:r>
              <a:rPr lang="es-ES" sz="3600" dirty="0"/>
              <a:t> </a:t>
            </a:r>
            <a:endParaRPr lang="es-MX" sz="3600" dirty="0"/>
          </a:p>
          <a:p>
            <a:pPr algn="just"/>
            <a:r>
              <a:rPr lang="es-ES" sz="3600" dirty="0"/>
              <a:t>Un % bajo. En este caso se recomienda revisar precios y comparar con la competencia. Se sugiere analizar y controlar costos fijos y variables, en lo posible. Aplicar análisis de </a:t>
            </a:r>
            <a:r>
              <a:rPr lang="es-ES" sz="3600" dirty="0" smtClean="0"/>
              <a:t>equilibrio.</a:t>
            </a:r>
            <a:endParaRPr lang="es-MX" sz="3600" dirty="0"/>
          </a:p>
        </p:txBody>
      </p:sp>
    </p:spTree>
    <p:extLst>
      <p:ext uri="{BB962C8B-B14F-4D97-AF65-F5344CB8AC3E}">
        <p14:creationId xmlns:p14="http://schemas.microsoft.com/office/powerpoint/2010/main" val="27953908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de </a:t>
            </a:r>
            <a:r>
              <a:rPr lang="es-MX" sz="4000" i="1" dirty="0" smtClean="0"/>
              <a:t>Rendimiento</a:t>
            </a:r>
            <a:endParaRPr lang="es-MX" sz="4000" i="1" dirty="0"/>
          </a:p>
        </p:txBody>
      </p:sp>
      <p:sp>
        <p:nvSpPr>
          <p:cNvPr id="2" name="Rectángulo 1"/>
          <p:cNvSpPr/>
          <p:nvPr/>
        </p:nvSpPr>
        <p:spPr>
          <a:xfrm>
            <a:off x="383573" y="820898"/>
            <a:ext cx="11475918" cy="5878532"/>
          </a:xfrm>
          <a:prstGeom prst="rect">
            <a:avLst/>
          </a:prstGeom>
        </p:spPr>
        <p:txBody>
          <a:bodyPr wrap="square">
            <a:spAutoFit/>
          </a:bodyPr>
          <a:lstStyle/>
          <a:p>
            <a:pPr algn="just"/>
            <a:r>
              <a:rPr lang="es-MX" sz="3600" dirty="0"/>
              <a:t>2.-	Rendimiento </a:t>
            </a:r>
            <a:r>
              <a:rPr lang="es-MX" sz="3600" dirty="0" smtClean="0"/>
              <a:t>Sobre </a:t>
            </a:r>
            <a:r>
              <a:rPr lang="es-MX" sz="3600" dirty="0"/>
              <a:t>Capital </a:t>
            </a:r>
            <a:r>
              <a:rPr lang="es-MX" sz="3600" dirty="0" smtClean="0"/>
              <a:t>Social</a:t>
            </a:r>
            <a:r>
              <a:rPr lang="es-MX" sz="3600" dirty="0"/>
              <a:t> =</a:t>
            </a:r>
            <a:r>
              <a:rPr lang="es-MX" sz="3600" dirty="0" smtClean="0"/>
              <a:t> </a:t>
            </a:r>
            <a:r>
              <a:rPr lang="es-MX" sz="3600" u="sng" dirty="0" smtClean="0"/>
              <a:t>Utilidad </a:t>
            </a:r>
            <a:r>
              <a:rPr lang="es-MX" sz="3600" u="sng" dirty="0"/>
              <a:t>Neta</a:t>
            </a:r>
          </a:p>
          <a:p>
            <a:pPr algn="just"/>
            <a:r>
              <a:rPr lang="es-MX" sz="3600" dirty="0"/>
              <a:t>			</a:t>
            </a:r>
            <a:r>
              <a:rPr lang="es-MX" sz="3600" dirty="0" smtClean="0"/>
              <a:t>                                              Capital </a:t>
            </a:r>
            <a:r>
              <a:rPr lang="es-MX" sz="3600" dirty="0"/>
              <a:t>Social</a:t>
            </a:r>
          </a:p>
          <a:p>
            <a:pPr algn="just"/>
            <a:endParaRPr lang="es-MX" sz="3600" dirty="0"/>
          </a:p>
          <a:p>
            <a:pPr algn="just"/>
            <a:r>
              <a:rPr lang="es-MX" sz="3600" dirty="0" smtClean="0"/>
              <a:t>Indica </a:t>
            </a:r>
            <a:r>
              <a:rPr lang="es-MX" sz="3600" dirty="0"/>
              <a:t>el rendimiento en relación a las aportaciones de los accionistas.</a:t>
            </a:r>
          </a:p>
          <a:p>
            <a:pPr algn="just"/>
            <a:endParaRPr lang="es-MX" sz="1600" dirty="0"/>
          </a:p>
          <a:p>
            <a:pPr algn="just"/>
            <a:r>
              <a:rPr lang="es-MX" sz="3600" dirty="0" smtClean="0"/>
              <a:t>Una </a:t>
            </a:r>
            <a:r>
              <a:rPr lang="es-MX" sz="3600" dirty="0"/>
              <a:t>razón baja indica posible reducción o perdida de mercado. Deberá analizarse si existen ventas suficientes que proporcionen utilidades suficientes. También se debe analizar el producto, su precio, la garantía, el servicio, el empaque, la presentación, etc.</a:t>
            </a:r>
          </a:p>
        </p:txBody>
      </p:sp>
    </p:spTree>
    <p:extLst>
      <p:ext uri="{BB962C8B-B14F-4D97-AF65-F5344CB8AC3E}">
        <p14:creationId xmlns:p14="http://schemas.microsoft.com/office/powerpoint/2010/main" val="32158511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de </a:t>
            </a:r>
            <a:r>
              <a:rPr lang="es-MX" sz="4000" i="1" dirty="0" smtClean="0"/>
              <a:t>Rendimiento</a:t>
            </a:r>
            <a:endParaRPr lang="es-MX" sz="4000" i="1" dirty="0"/>
          </a:p>
        </p:txBody>
      </p:sp>
      <p:sp>
        <p:nvSpPr>
          <p:cNvPr id="2" name="Rectángulo 1"/>
          <p:cNvSpPr/>
          <p:nvPr/>
        </p:nvSpPr>
        <p:spPr>
          <a:xfrm>
            <a:off x="383573" y="820898"/>
            <a:ext cx="11475918" cy="5078313"/>
          </a:xfrm>
          <a:prstGeom prst="rect">
            <a:avLst/>
          </a:prstGeom>
        </p:spPr>
        <p:txBody>
          <a:bodyPr wrap="square">
            <a:spAutoFit/>
          </a:bodyPr>
          <a:lstStyle/>
          <a:p>
            <a:pPr algn="just"/>
            <a:r>
              <a:rPr lang="es-MX" sz="3600" dirty="0"/>
              <a:t>3.-	Rendimiento </a:t>
            </a:r>
            <a:r>
              <a:rPr lang="es-MX" sz="3600" dirty="0" smtClean="0"/>
              <a:t>sobre </a:t>
            </a:r>
            <a:r>
              <a:rPr lang="es-MX" sz="3600" dirty="0"/>
              <a:t>el </a:t>
            </a:r>
            <a:r>
              <a:rPr lang="es-MX" sz="3600" dirty="0" smtClean="0"/>
              <a:t>Patrimonio=</a:t>
            </a:r>
            <a:r>
              <a:rPr lang="es-MX" sz="3600" dirty="0"/>
              <a:t>	</a:t>
            </a:r>
            <a:r>
              <a:rPr lang="es-MX" sz="3600" u="sng" dirty="0"/>
              <a:t>  Utilidad Neta	</a:t>
            </a:r>
            <a:r>
              <a:rPr lang="es-MX" sz="3600" dirty="0"/>
              <a:t>.</a:t>
            </a:r>
          </a:p>
          <a:p>
            <a:pPr algn="just"/>
            <a:r>
              <a:rPr lang="es-MX" sz="3600" dirty="0"/>
              <a:t>		</a:t>
            </a:r>
            <a:r>
              <a:rPr lang="es-MX" sz="3600" dirty="0" smtClean="0"/>
              <a:t>                                                     Capital </a:t>
            </a:r>
            <a:r>
              <a:rPr lang="es-MX" sz="3600" dirty="0"/>
              <a:t>Contable</a:t>
            </a:r>
          </a:p>
          <a:p>
            <a:pPr algn="just"/>
            <a:endParaRPr lang="es-MX" sz="3600" dirty="0"/>
          </a:p>
          <a:p>
            <a:pPr algn="just"/>
            <a:endParaRPr lang="es-MX" sz="3600" dirty="0"/>
          </a:p>
          <a:p>
            <a:pPr algn="just"/>
            <a:r>
              <a:rPr lang="es-MX" sz="3600" dirty="0"/>
              <a:t>Se conoce también como Tasa de Rendimiento sobre la Inversión de los Accionistas, el razonamiento es muy similar a la anterior. Indica cual es el rendimiento que genera el patrimonio de la entidad. (derecho de los accionistas sobre los activos netos de la misma).</a:t>
            </a:r>
          </a:p>
        </p:txBody>
      </p:sp>
    </p:spTree>
    <p:extLst>
      <p:ext uri="{BB962C8B-B14F-4D97-AF65-F5344CB8AC3E}">
        <p14:creationId xmlns:p14="http://schemas.microsoft.com/office/powerpoint/2010/main" val="28893907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de </a:t>
            </a:r>
            <a:r>
              <a:rPr lang="es-MX" sz="4000" i="1" dirty="0" smtClean="0"/>
              <a:t>Rendimiento</a:t>
            </a:r>
            <a:endParaRPr lang="es-MX" sz="4000" i="1" dirty="0"/>
          </a:p>
        </p:txBody>
      </p:sp>
      <p:sp>
        <p:nvSpPr>
          <p:cNvPr id="2" name="Rectángulo 1"/>
          <p:cNvSpPr/>
          <p:nvPr/>
        </p:nvSpPr>
        <p:spPr>
          <a:xfrm>
            <a:off x="383573" y="820898"/>
            <a:ext cx="11475918" cy="5078313"/>
          </a:xfrm>
          <a:prstGeom prst="rect">
            <a:avLst/>
          </a:prstGeom>
        </p:spPr>
        <p:txBody>
          <a:bodyPr wrap="square">
            <a:spAutoFit/>
          </a:bodyPr>
          <a:lstStyle/>
          <a:p>
            <a:pPr algn="just"/>
            <a:r>
              <a:rPr lang="es-MX" sz="3600" dirty="0" smtClean="0"/>
              <a:t>4.-</a:t>
            </a:r>
            <a:r>
              <a:rPr lang="es-MX" sz="3600" dirty="0"/>
              <a:t>	Rendimiento </a:t>
            </a:r>
            <a:r>
              <a:rPr lang="es-MX" sz="3600" dirty="0" smtClean="0"/>
              <a:t>sobre la inversión=</a:t>
            </a:r>
            <a:r>
              <a:rPr lang="es-MX" sz="3600" dirty="0"/>
              <a:t>	</a:t>
            </a:r>
            <a:r>
              <a:rPr lang="es-MX" sz="3600" u="sng" dirty="0"/>
              <a:t>  Utilidad Neta	</a:t>
            </a:r>
            <a:r>
              <a:rPr lang="es-MX" sz="3600" dirty="0"/>
              <a:t>.</a:t>
            </a:r>
          </a:p>
          <a:p>
            <a:pPr algn="just"/>
            <a:r>
              <a:rPr lang="es-MX" sz="3600" dirty="0"/>
              <a:t>		</a:t>
            </a:r>
            <a:r>
              <a:rPr lang="es-MX" sz="3600" dirty="0" smtClean="0"/>
              <a:t>                                                     Activo total neto</a:t>
            </a:r>
            <a:endParaRPr lang="es-MX" sz="3600" dirty="0"/>
          </a:p>
          <a:p>
            <a:pPr algn="just"/>
            <a:endParaRPr lang="es-MX" sz="3600" dirty="0"/>
          </a:p>
          <a:p>
            <a:pPr algn="just"/>
            <a:endParaRPr lang="es-MX" sz="3600" dirty="0"/>
          </a:p>
          <a:p>
            <a:pPr algn="just"/>
            <a:r>
              <a:rPr lang="es-ES" sz="3600" dirty="0"/>
              <a:t>Conocido también ROA por sus siglas en inglés, mide la eficiencia total de la administración de la empresa en la obtención de utilidades después de impuestos, a partir de los activos disponibles. Cuanto mas alto sea el rendimiento sobre la inversión de la empresa, tanto mejor será.</a:t>
            </a:r>
            <a:endParaRPr lang="es-MX" sz="3600" dirty="0"/>
          </a:p>
        </p:txBody>
      </p:sp>
    </p:spTree>
    <p:extLst>
      <p:ext uri="{BB962C8B-B14F-4D97-AF65-F5344CB8AC3E}">
        <p14:creationId xmlns:p14="http://schemas.microsoft.com/office/powerpoint/2010/main" val="31660757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383573" y="1707589"/>
            <a:ext cx="11475918" cy="2308324"/>
          </a:xfrm>
          <a:prstGeom prst="rect">
            <a:avLst/>
          </a:prstGeom>
        </p:spPr>
        <p:txBody>
          <a:bodyPr wrap="square">
            <a:spAutoFit/>
          </a:bodyPr>
          <a:lstStyle/>
          <a:p>
            <a:pPr algn="just"/>
            <a:r>
              <a:rPr lang="es-MX" sz="3600" dirty="0"/>
              <a:t>Estas razones evalúan el endeudamiento a largo plazo, la productividad (relación entre los recursos que se invierten y el producto que se obtiene), y el desarrollo y expansión de una entidad.</a:t>
            </a:r>
          </a:p>
        </p:txBody>
      </p:sp>
    </p:spTree>
    <p:extLst>
      <p:ext uri="{BB962C8B-B14F-4D97-AF65-F5344CB8AC3E}">
        <p14:creationId xmlns:p14="http://schemas.microsoft.com/office/powerpoint/2010/main" val="9806118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1153407"/>
            <a:ext cx="11475918" cy="5078313"/>
          </a:xfrm>
          <a:prstGeom prst="rect">
            <a:avLst/>
          </a:prstGeom>
        </p:spPr>
        <p:txBody>
          <a:bodyPr wrap="square">
            <a:spAutoFit/>
          </a:bodyPr>
          <a:lstStyle/>
          <a:p>
            <a:pPr algn="just"/>
            <a:r>
              <a:rPr lang="es-MX" sz="3600" dirty="0">
                <a:solidFill>
                  <a:srgbClr val="FF0000"/>
                </a:solidFill>
              </a:rPr>
              <a:t>Razones de Apalancamiento o Solvencia</a:t>
            </a:r>
            <a:r>
              <a:rPr lang="es-MX" sz="3600" dirty="0"/>
              <a:t>.</a:t>
            </a:r>
          </a:p>
          <a:p>
            <a:pPr algn="just"/>
            <a:r>
              <a:rPr lang="es-MX" sz="3600" dirty="0"/>
              <a:t>Este grupo tiene como propósito analizar la estructura financiera de la empresa, y particularmente el financiamiento externo de la empresa.  Determinan la capacidad de cumplir con los compromisos a largo plazo.</a:t>
            </a:r>
          </a:p>
          <a:p>
            <a:pPr algn="just"/>
            <a:endParaRPr lang="es-MX" sz="3600" dirty="0"/>
          </a:p>
          <a:p>
            <a:pPr algn="just"/>
            <a:r>
              <a:rPr lang="es-MX" sz="3600" dirty="0"/>
              <a:t>Tan perjudicial es endeudarse, como no hacerlo, pues el pasivo es una herramienta importante para el crecimiento y desarrollo de cualquier entidad.</a:t>
            </a:r>
          </a:p>
        </p:txBody>
      </p:sp>
    </p:spTree>
    <p:extLst>
      <p:ext uri="{BB962C8B-B14F-4D97-AF65-F5344CB8AC3E}">
        <p14:creationId xmlns:p14="http://schemas.microsoft.com/office/powerpoint/2010/main" val="21522915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882453"/>
            <a:ext cx="11475918" cy="5632311"/>
          </a:xfrm>
          <a:prstGeom prst="rect">
            <a:avLst/>
          </a:prstGeom>
        </p:spPr>
        <p:txBody>
          <a:bodyPr wrap="square">
            <a:spAutoFit/>
          </a:bodyPr>
          <a:lstStyle/>
          <a:p>
            <a:pPr algn="just"/>
            <a:r>
              <a:rPr lang="es-MX" sz="3600" dirty="0"/>
              <a:t>Pasivo es sinónimo de riesgo, por lo que las siguientes relaciones evalúan el riesgo financiero de una entidad.</a:t>
            </a:r>
          </a:p>
          <a:p>
            <a:pPr algn="just"/>
            <a:endParaRPr lang="es-MX" sz="3600" dirty="0"/>
          </a:p>
          <a:p>
            <a:pPr algn="just"/>
            <a:r>
              <a:rPr lang="es-MX" sz="3600" dirty="0"/>
              <a:t>Riesgo.</a:t>
            </a:r>
          </a:p>
          <a:p>
            <a:pPr algn="just"/>
            <a:r>
              <a:rPr lang="es-MX" sz="3600" dirty="0"/>
              <a:t>Es la probabilidad que existe que el rendimiento esperado de una inversión no se realice, sino por el contrario, que en lugar de ganancias se obtengan pérdidas.</a:t>
            </a:r>
          </a:p>
          <a:p>
            <a:pPr algn="just"/>
            <a:endParaRPr lang="es-MX" sz="3600" dirty="0"/>
          </a:p>
          <a:p>
            <a:pPr algn="just"/>
            <a:r>
              <a:rPr lang="es-MX" sz="3600" dirty="0"/>
              <a:t>Riesgo está asociado a la posibilidad de obtener menos beneficios</a:t>
            </a:r>
          </a:p>
        </p:txBody>
      </p:sp>
    </p:spTree>
    <p:extLst>
      <p:ext uri="{BB962C8B-B14F-4D97-AF65-F5344CB8AC3E}">
        <p14:creationId xmlns:p14="http://schemas.microsoft.com/office/powerpoint/2010/main" val="14637244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882453"/>
            <a:ext cx="11475918" cy="5632311"/>
          </a:xfrm>
          <a:prstGeom prst="rect">
            <a:avLst/>
          </a:prstGeom>
        </p:spPr>
        <p:txBody>
          <a:bodyPr wrap="square">
            <a:spAutoFit/>
          </a:bodyPr>
          <a:lstStyle/>
          <a:p>
            <a:pPr algn="just"/>
            <a:r>
              <a:rPr lang="es-MX" sz="3600" dirty="0"/>
              <a:t>1.-	De Endeudamiento	=	</a:t>
            </a:r>
            <a:r>
              <a:rPr lang="es-MX" sz="3600" u="sng" dirty="0"/>
              <a:t>Pasivo Total</a:t>
            </a:r>
          </a:p>
          <a:p>
            <a:pPr algn="just"/>
            <a:r>
              <a:rPr lang="es-MX" sz="3600" dirty="0" smtClean="0"/>
              <a:t>                                                     Activo Total</a:t>
            </a:r>
          </a:p>
          <a:p>
            <a:pPr algn="just"/>
            <a:r>
              <a:rPr lang="es-MX" sz="3600" dirty="0"/>
              <a:t>Mide la proporción de activos totales concedidos por los acreedores de una empresa.</a:t>
            </a:r>
          </a:p>
          <a:p>
            <a:pPr algn="just"/>
            <a:endParaRPr lang="es-MX" sz="3600" dirty="0"/>
          </a:p>
          <a:p>
            <a:pPr algn="just"/>
            <a:r>
              <a:rPr lang="es-MX" sz="3600" dirty="0"/>
              <a:t>Esta razón indica la participación de terceras personas en la empresa.</a:t>
            </a:r>
          </a:p>
          <a:p>
            <a:pPr algn="just"/>
            <a:r>
              <a:rPr lang="es-MX" sz="3600" dirty="0"/>
              <a:t>Muestra el grado de riesgo de la empresa</a:t>
            </a:r>
          </a:p>
          <a:p>
            <a:pPr algn="just"/>
            <a:endParaRPr lang="es-MX" sz="3600" dirty="0"/>
          </a:p>
          <a:p>
            <a:pPr algn="just"/>
            <a:endParaRPr lang="es-MX" sz="3600" dirty="0"/>
          </a:p>
        </p:txBody>
      </p:sp>
    </p:spTree>
    <p:extLst>
      <p:ext uri="{BB962C8B-B14F-4D97-AF65-F5344CB8AC3E}">
        <p14:creationId xmlns:p14="http://schemas.microsoft.com/office/powerpoint/2010/main" val="11674983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882453"/>
            <a:ext cx="11475918" cy="5632311"/>
          </a:xfrm>
          <a:prstGeom prst="rect">
            <a:avLst/>
          </a:prstGeom>
        </p:spPr>
        <p:txBody>
          <a:bodyPr wrap="square">
            <a:spAutoFit/>
          </a:bodyPr>
          <a:lstStyle/>
          <a:p>
            <a:pPr algn="just"/>
            <a:endParaRPr lang="es-MX" sz="3600" dirty="0"/>
          </a:p>
          <a:p>
            <a:pPr algn="just"/>
            <a:r>
              <a:rPr lang="es-MX" sz="3600" dirty="0">
                <a:solidFill>
                  <a:srgbClr val="FF0000"/>
                </a:solidFill>
              </a:rPr>
              <a:t>Una razón alta </a:t>
            </a:r>
            <a:r>
              <a:rPr lang="es-MX" sz="3600" dirty="0"/>
              <a:t>indica que los acreedores son dueños en una forma significativa de la empresa. Es mejor cuando el pasivo tenga exigibilidad en el largo plazo que por lo general es menos costoso.</a:t>
            </a:r>
          </a:p>
          <a:p>
            <a:pPr algn="just"/>
            <a:endParaRPr lang="es-MX" sz="3600" dirty="0"/>
          </a:p>
          <a:p>
            <a:pPr algn="just"/>
            <a:r>
              <a:rPr lang="es-MX" sz="3600" dirty="0">
                <a:solidFill>
                  <a:srgbClr val="FF0000"/>
                </a:solidFill>
              </a:rPr>
              <a:t>Una razón baja </a:t>
            </a:r>
            <a:r>
              <a:rPr lang="es-MX" sz="3600" dirty="0"/>
              <a:t>es mejor para los acreedores (terceros) porque se encuentra protegida su inversión, y desde luego para los accionistas, pues ellos son los dueños de la entidad.</a:t>
            </a:r>
          </a:p>
          <a:p>
            <a:pPr algn="just"/>
            <a:endParaRPr lang="es-MX" sz="3600" dirty="0"/>
          </a:p>
        </p:txBody>
      </p:sp>
    </p:spTree>
    <p:extLst>
      <p:ext uri="{BB962C8B-B14F-4D97-AF65-F5344CB8AC3E}">
        <p14:creationId xmlns:p14="http://schemas.microsoft.com/office/powerpoint/2010/main" val="41306008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40" y="526874"/>
            <a:ext cx="10917521" cy="5004896"/>
          </a:xfrm>
          <a:prstGeom prst="rect">
            <a:avLst/>
          </a:prstGeom>
        </p:spPr>
        <p:txBody>
          <a:bodyPr wrap="square">
            <a:spAutoFit/>
          </a:bodyPr>
          <a:lstStyle/>
          <a:p>
            <a:pPr algn="just"/>
            <a:r>
              <a:rPr lang="es-MX" sz="2902" dirty="0"/>
              <a:t>Razones Financieras: En un mundo globalizado como el que vivimos, no podemos dejar de compararnos, y para eso debemos medirnos con la competencia, con el sector comercial al que pertenecemos, o sencillamente con períodos pasados, para ello es indispensable utilizar indicadores financieros que nos informen sobre: </a:t>
            </a:r>
          </a:p>
          <a:p>
            <a:pPr algn="just"/>
            <a:r>
              <a:rPr lang="es-MX" sz="2902" dirty="0"/>
              <a:t>•Liquidez</a:t>
            </a:r>
          </a:p>
          <a:p>
            <a:pPr algn="just"/>
            <a:r>
              <a:rPr lang="es-MX" sz="2902" dirty="0"/>
              <a:t>•Endeudamiento</a:t>
            </a:r>
          </a:p>
          <a:p>
            <a:pPr algn="just"/>
            <a:r>
              <a:rPr lang="es-MX" sz="2902" dirty="0"/>
              <a:t>•Rentabilidad</a:t>
            </a:r>
          </a:p>
          <a:p>
            <a:pPr algn="just"/>
            <a:r>
              <a:rPr lang="es-MX" sz="2902" dirty="0"/>
              <a:t>•Productividad</a:t>
            </a:r>
          </a:p>
          <a:p>
            <a:pPr algn="just"/>
            <a:r>
              <a:rPr lang="es-MX" sz="2902" dirty="0"/>
              <a:t>•Crecimiento </a:t>
            </a:r>
          </a:p>
          <a:p>
            <a:pPr algn="just"/>
            <a:r>
              <a:rPr lang="es-MX" sz="2902" dirty="0"/>
              <a:t>•Actividad del negocio.</a:t>
            </a:r>
            <a:endParaRPr lang="en-US" sz="2902" dirty="0"/>
          </a:p>
        </p:txBody>
      </p:sp>
    </p:spTree>
    <p:extLst>
      <p:ext uri="{BB962C8B-B14F-4D97-AF65-F5344CB8AC3E}">
        <p14:creationId xmlns:p14="http://schemas.microsoft.com/office/powerpoint/2010/main" val="33643943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882453"/>
            <a:ext cx="11475918" cy="5632311"/>
          </a:xfrm>
          <a:prstGeom prst="rect">
            <a:avLst/>
          </a:prstGeom>
        </p:spPr>
        <p:txBody>
          <a:bodyPr wrap="square">
            <a:spAutoFit/>
          </a:bodyPr>
          <a:lstStyle/>
          <a:p>
            <a:pPr algn="just"/>
            <a:endParaRPr lang="es-MX" sz="3600" dirty="0"/>
          </a:p>
          <a:p>
            <a:pPr algn="just"/>
            <a:r>
              <a:rPr lang="es-MX" sz="3600" dirty="0"/>
              <a:t>2.-	Apalancamiento	=</a:t>
            </a:r>
            <a:r>
              <a:rPr lang="es-MX" sz="3600" u="sng" dirty="0"/>
              <a:t>	Pasivo Total</a:t>
            </a:r>
          </a:p>
          <a:p>
            <a:pPr algn="just"/>
            <a:r>
              <a:rPr lang="es-MX" sz="3600" dirty="0" smtClean="0"/>
              <a:t>                                                 Capital </a:t>
            </a:r>
            <a:r>
              <a:rPr lang="es-MX" sz="3600" dirty="0"/>
              <a:t>Contable</a:t>
            </a:r>
          </a:p>
          <a:p>
            <a:pPr algn="just"/>
            <a:endParaRPr lang="es-MX" sz="3600" dirty="0"/>
          </a:p>
          <a:p>
            <a:pPr algn="just"/>
            <a:endParaRPr lang="es-MX" sz="3600" dirty="0"/>
          </a:p>
          <a:p>
            <a:pPr algn="just"/>
            <a:r>
              <a:rPr lang="es-MX" sz="3600" dirty="0"/>
              <a:t>Determina la proporción entre las deudas y el patrimonio de la empresa, entre las aportaciones externas y las aportaciones internas.</a:t>
            </a:r>
          </a:p>
          <a:p>
            <a:pPr algn="just"/>
            <a:endParaRPr lang="es-MX" sz="3600" dirty="0"/>
          </a:p>
          <a:p>
            <a:pPr algn="just"/>
            <a:endParaRPr lang="es-MX" sz="3600" dirty="0"/>
          </a:p>
        </p:txBody>
      </p:sp>
    </p:spTree>
    <p:extLst>
      <p:ext uri="{BB962C8B-B14F-4D97-AF65-F5344CB8AC3E}">
        <p14:creationId xmlns:p14="http://schemas.microsoft.com/office/powerpoint/2010/main" val="39140014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1104126"/>
            <a:ext cx="11475918" cy="6186309"/>
          </a:xfrm>
          <a:prstGeom prst="rect">
            <a:avLst/>
          </a:prstGeom>
        </p:spPr>
        <p:txBody>
          <a:bodyPr wrap="square">
            <a:spAutoFit/>
          </a:bodyPr>
          <a:lstStyle/>
          <a:p>
            <a:pPr algn="just"/>
            <a:r>
              <a:rPr lang="es-MX" sz="3600" dirty="0" smtClean="0"/>
              <a:t>Razón </a:t>
            </a:r>
            <a:r>
              <a:rPr lang="es-MX" sz="3600" dirty="0"/>
              <a:t>&gt; 1.- significa que la deudas superan al capital contable, lo que determina que la empresa no es productiva en el renglón de uso de pasivo y se encuentra en peligro de quiebra</a:t>
            </a:r>
            <a:r>
              <a:rPr lang="es-MX" sz="3600" dirty="0" smtClean="0"/>
              <a:t>.</a:t>
            </a:r>
          </a:p>
          <a:p>
            <a:pPr algn="just"/>
            <a:endParaRPr lang="es-MX" sz="3600" dirty="0"/>
          </a:p>
          <a:p>
            <a:pPr algn="just"/>
            <a:r>
              <a:rPr lang="es-MX" sz="3600" dirty="0"/>
              <a:t>Una razón alta indica que la empresa se encuentra en serios problemas, sólo es justificable cuando existe apalancamiento, es decir, se generan </a:t>
            </a:r>
            <a:r>
              <a:rPr lang="es-MX" sz="3600" dirty="0" smtClean="0"/>
              <a:t>utilidades </a:t>
            </a:r>
            <a:r>
              <a:rPr lang="es-ES" sz="3600" dirty="0"/>
              <a:t>suficientes para pagar la carga financiera (capital mas intereses).	Pero no deja de haber riesgo financiero.</a:t>
            </a:r>
            <a:endParaRPr lang="es-MX" sz="3600" dirty="0"/>
          </a:p>
          <a:p>
            <a:pPr algn="just"/>
            <a:endParaRPr lang="es-MX" sz="3600" dirty="0"/>
          </a:p>
        </p:txBody>
      </p:sp>
    </p:spTree>
    <p:extLst>
      <p:ext uri="{BB962C8B-B14F-4D97-AF65-F5344CB8AC3E}">
        <p14:creationId xmlns:p14="http://schemas.microsoft.com/office/powerpoint/2010/main" val="36513418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2" y="1464344"/>
            <a:ext cx="11475918" cy="3970318"/>
          </a:xfrm>
          <a:prstGeom prst="rect">
            <a:avLst/>
          </a:prstGeom>
        </p:spPr>
        <p:txBody>
          <a:bodyPr wrap="square">
            <a:spAutoFit/>
          </a:bodyPr>
          <a:lstStyle/>
          <a:p>
            <a:pPr algn="just"/>
            <a:r>
              <a:rPr lang="es-MX" sz="3600" dirty="0"/>
              <a:t>Una razón muy baja indica que no se utiliza el pasivo en la proporción debida para financiar el crecimiento de la empresa, y que esta utilizando el capital propio.</a:t>
            </a:r>
          </a:p>
          <a:p>
            <a:pPr algn="just"/>
            <a:endParaRPr lang="es-MX" sz="3600" dirty="0"/>
          </a:p>
          <a:p>
            <a:pPr algn="just"/>
            <a:r>
              <a:rPr lang="es-MX" sz="3600" dirty="0"/>
              <a:t>Hablar de pasivos es hablar de riesgo, por lo que una empresa mientras más endeudada este, más riesgoso es invertir en ella.</a:t>
            </a:r>
          </a:p>
        </p:txBody>
      </p:sp>
    </p:spTree>
    <p:extLst>
      <p:ext uri="{BB962C8B-B14F-4D97-AF65-F5344CB8AC3E}">
        <p14:creationId xmlns:p14="http://schemas.microsoft.com/office/powerpoint/2010/main" val="41676424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263631" y="1048707"/>
            <a:ext cx="11748259" cy="5909310"/>
          </a:xfrm>
          <a:prstGeom prst="rect">
            <a:avLst/>
          </a:prstGeom>
        </p:spPr>
        <p:txBody>
          <a:bodyPr wrap="square">
            <a:spAutoFit/>
          </a:bodyPr>
          <a:lstStyle/>
          <a:p>
            <a:pPr algn="just"/>
            <a:r>
              <a:rPr lang="es-MX" sz="3600" dirty="0"/>
              <a:t>3.-	Deuda a largo Plazo	=	</a:t>
            </a:r>
            <a:r>
              <a:rPr lang="es-MX" sz="3600" u="sng" dirty="0"/>
              <a:t>Pasivo a largo plazo</a:t>
            </a:r>
          </a:p>
          <a:p>
            <a:pPr algn="just"/>
            <a:r>
              <a:rPr lang="es-MX" sz="3600" dirty="0" smtClean="0"/>
              <a:t>                                                             Pasivo </a:t>
            </a:r>
            <a:r>
              <a:rPr lang="es-MX" sz="3600" dirty="0"/>
              <a:t>Total</a:t>
            </a:r>
          </a:p>
          <a:p>
            <a:pPr algn="just"/>
            <a:endParaRPr lang="es-MX" sz="3600" dirty="0"/>
          </a:p>
          <a:p>
            <a:pPr algn="just"/>
            <a:r>
              <a:rPr lang="es-MX" sz="3600" dirty="0" smtClean="0"/>
              <a:t>Determina </a:t>
            </a:r>
            <a:r>
              <a:rPr lang="es-MX" sz="3600" dirty="0"/>
              <a:t>el grado de participación del Pasivo a Largo plazo respecto del financiamiento total de la entidad.</a:t>
            </a:r>
          </a:p>
          <a:p>
            <a:pPr algn="just"/>
            <a:endParaRPr lang="es-MX" dirty="0"/>
          </a:p>
          <a:p>
            <a:pPr algn="just"/>
            <a:r>
              <a:rPr lang="es-MX" sz="3600" dirty="0"/>
              <a:t>Una razón alta indica que el financiamiento de largo plazo predomina respecto del pasivo a corto, lo que permite a la empresa planear el pago de sus compromisos; por el contrario una razón baja indicaría que el financiamiento de la empresa ha sido principalmente aportado por pasivos a corto plazo.</a:t>
            </a:r>
          </a:p>
        </p:txBody>
      </p:sp>
    </p:spTree>
    <p:extLst>
      <p:ext uri="{BB962C8B-B14F-4D97-AF65-F5344CB8AC3E}">
        <p14:creationId xmlns:p14="http://schemas.microsoft.com/office/powerpoint/2010/main" val="2490441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87483" y="174567"/>
            <a:ext cx="10228217" cy="707886"/>
          </a:xfrm>
          <a:prstGeom prst="rect">
            <a:avLst/>
          </a:prstGeom>
          <a:noFill/>
        </p:spPr>
        <p:txBody>
          <a:bodyPr wrap="square" rtlCol="0">
            <a:spAutoFit/>
          </a:bodyPr>
          <a:lstStyle/>
          <a:p>
            <a:pPr algn="ctr"/>
            <a:r>
              <a:rPr lang="es-MX" sz="4000" i="1" dirty="0"/>
              <a:t>Razones </a:t>
            </a:r>
            <a:r>
              <a:rPr lang="es-MX" sz="4000" i="1" dirty="0" smtClean="0"/>
              <a:t>a largo plazo</a:t>
            </a:r>
            <a:endParaRPr lang="es-MX" sz="4000" i="1" dirty="0"/>
          </a:p>
        </p:txBody>
      </p:sp>
      <p:sp>
        <p:nvSpPr>
          <p:cNvPr id="2" name="Rectángulo 1"/>
          <p:cNvSpPr/>
          <p:nvPr/>
        </p:nvSpPr>
        <p:spPr>
          <a:xfrm>
            <a:off x="110836" y="1048707"/>
            <a:ext cx="11901055" cy="3539430"/>
          </a:xfrm>
          <a:prstGeom prst="rect">
            <a:avLst/>
          </a:prstGeom>
        </p:spPr>
        <p:txBody>
          <a:bodyPr wrap="square">
            <a:spAutoFit/>
          </a:bodyPr>
          <a:lstStyle/>
          <a:p>
            <a:pPr algn="just"/>
            <a:r>
              <a:rPr lang="es-MX" sz="3200" dirty="0"/>
              <a:t>4.-	Cobertura	</a:t>
            </a:r>
            <a:r>
              <a:rPr lang="es-MX" sz="3200" dirty="0" smtClean="0"/>
              <a:t>=        </a:t>
            </a:r>
            <a:r>
              <a:rPr lang="es-MX" sz="3200" dirty="0"/>
              <a:t>	</a:t>
            </a:r>
            <a:r>
              <a:rPr lang="es-MX" sz="3200" u="sng" dirty="0"/>
              <a:t>Utilidad de Operación </a:t>
            </a:r>
            <a:endParaRPr lang="es-MX" sz="3200" u="sng" dirty="0" smtClean="0"/>
          </a:p>
          <a:p>
            <a:pPr algn="just"/>
            <a:r>
              <a:rPr lang="es-MX" sz="3200" dirty="0"/>
              <a:t> </a:t>
            </a:r>
            <a:r>
              <a:rPr lang="es-MX" sz="3200" dirty="0" smtClean="0"/>
              <a:t>                                                    Intereses </a:t>
            </a:r>
            <a:r>
              <a:rPr lang="es-MX" sz="3200" dirty="0"/>
              <a:t>a </a:t>
            </a:r>
            <a:r>
              <a:rPr lang="es-MX" sz="3200" dirty="0" smtClean="0"/>
              <a:t>cargo</a:t>
            </a:r>
          </a:p>
          <a:p>
            <a:pPr algn="just"/>
            <a:endParaRPr lang="es-MX" sz="3200" dirty="0"/>
          </a:p>
          <a:p>
            <a:pPr algn="just"/>
            <a:endParaRPr lang="es-MX" sz="3200" dirty="0" smtClean="0"/>
          </a:p>
          <a:p>
            <a:pPr algn="just"/>
            <a:r>
              <a:rPr lang="es-ES" sz="3200" dirty="0"/>
              <a:t>5.- Riesgo en </a:t>
            </a:r>
            <a:r>
              <a:rPr lang="es-ES" sz="3200" dirty="0" smtClean="0"/>
              <a:t>Moneda </a:t>
            </a:r>
            <a:r>
              <a:rPr lang="es-ES" sz="3200" dirty="0"/>
              <a:t>Extranjera </a:t>
            </a:r>
            <a:r>
              <a:rPr lang="es-ES" sz="3200" dirty="0" smtClean="0"/>
              <a:t>=</a:t>
            </a:r>
            <a:r>
              <a:rPr lang="es-ES" sz="3200" dirty="0"/>
              <a:t>	</a:t>
            </a:r>
            <a:r>
              <a:rPr lang="es-ES" sz="3200" u="sng" dirty="0" smtClean="0"/>
              <a:t>Pasivo en moneda </a:t>
            </a:r>
            <a:r>
              <a:rPr lang="es-ES" sz="3200" u="sng" dirty="0"/>
              <a:t>extranjera</a:t>
            </a:r>
            <a:r>
              <a:rPr lang="es-ES" sz="3200" dirty="0"/>
              <a:t> 			</a:t>
            </a:r>
            <a:r>
              <a:rPr lang="es-ES" sz="3200" dirty="0" smtClean="0"/>
              <a:t>                                                        Pasivo </a:t>
            </a:r>
            <a:r>
              <a:rPr lang="es-ES" sz="3200" dirty="0"/>
              <a:t>Total</a:t>
            </a:r>
            <a:endParaRPr lang="es-MX" sz="3200" dirty="0"/>
          </a:p>
          <a:p>
            <a:pPr algn="just"/>
            <a:endParaRPr lang="es-MX" sz="3200" dirty="0"/>
          </a:p>
        </p:txBody>
      </p:sp>
    </p:spTree>
    <p:extLst>
      <p:ext uri="{BB962C8B-B14F-4D97-AF65-F5344CB8AC3E}">
        <p14:creationId xmlns:p14="http://schemas.microsoft.com/office/powerpoint/2010/main" val="6068483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181383"/>
            <a:ext cx="10710226" cy="6344686"/>
          </a:xfrm>
          <a:prstGeom prst="rect">
            <a:avLst/>
          </a:prstGeom>
        </p:spPr>
        <p:txBody>
          <a:bodyPr wrap="square">
            <a:spAutoFit/>
          </a:bodyPr>
          <a:lstStyle/>
          <a:p>
            <a:pPr algn="just"/>
            <a:r>
              <a:rPr lang="es-MX" sz="2902" dirty="0"/>
              <a:t>El objetivo de esta herramienta es la de comprender a través de ella, </a:t>
            </a:r>
            <a:r>
              <a:rPr lang="es-MX" sz="2902" dirty="0">
                <a:solidFill>
                  <a:srgbClr val="FF0000"/>
                </a:solidFill>
              </a:rPr>
              <a:t>la situación de la empresa o conocer los problemas </a:t>
            </a:r>
            <a:r>
              <a:rPr lang="es-MX" sz="2902" dirty="0"/>
              <a:t>que tiene la empresa y después </a:t>
            </a:r>
            <a:r>
              <a:rPr lang="es-MX" sz="2902" dirty="0">
                <a:solidFill>
                  <a:srgbClr val="FF0000"/>
                </a:solidFill>
              </a:rPr>
              <a:t>compararlos</a:t>
            </a:r>
            <a:r>
              <a:rPr lang="es-MX" sz="2902" dirty="0"/>
              <a:t> con algún programa que diseñe la gerencia o estándar establecido y obtener como resultado un dictamen de la situación financiera. </a:t>
            </a:r>
          </a:p>
          <a:p>
            <a:pPr algn="just"/>
            <a:endParaRPr lang="es-MX" sz="2902" dirty="0"/>
          </a:p>
          <a:p>
            <a:pPr algn="just"/>
            <a:r>
              <a:rPr lang="es-MX" sz="2902" dirty="0"/>
              <a:t>Es importante que los resultados de este análisis se comparen con un estándar o patrón, en primer lugar que las razones de una empresa sean similares al tamaño, al giro o a los mismos servicios que se presten. </a:t>
            </a:r>
          </a:p>
          <a:p>
            <a:pPr algn="just"/>
            <a:endParaRPr lang="es-MX" sz="2902" dirty="0"/>
          </a:p>
          <a:p>
            <a:pPr algn="just"/>
            <a:r>
              <a:rPr lang="es-MX" sz="2902" dirty="0"/>
              <a:t>El uso de las Razones Financieras requiere de una correcta aplicación e interpretación para que den resultados de lo contrario las razones no tuvieran sentido aplicarlas. </a:t>
            </a:r>
            <a:endParaRPr lang="en-US" sz="2902" dirty="0"/>
          </a:p>
        </p:txBody>
      </p:sp>
    </p:spTree>
    <p:extLst>
      <p:ext uri="{BB962C8B-B14F-4D97-AF65-F5344CB8AC3E}">
        <p14:creationId xmlns:p14="http://schemas.microsoft.com/office/powerpoint/2010/main" val="3157298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40" y="595973"/>
            <a:ext cx="10917521" cy="5004896"/>
          </a:xfrm>
          <a:prstGeom prst="rect">
            <a:avLst/>
          </a:prstGeom>
        </p:spPr>
        <p:txBody>
          <a:bodyPr wrap="square">
            <a:spAutoFit/>
          </a:bodyPr>
          <a:lstStyle/>
          <a:p>
            <a:pPr algn="just"/>
            <a:r>
              <a:rPr lang="es-MX" sz="2902" dirty="0"/>
              <a:t>Cuando interpretamos los datos de los estados financieros debemos hacer comparaciones entre las partidas relacionadas entre sí, en los mismos estados en una fecha o periodo dados</a:t>
            </a:r>
          </a:p>
          <a:p>
            <a:pPr algn="just"/>
            <a:endParaRPr lang="es-MX" sz="2902" dirty="0"/>
          </a:p>
          <a:p>
            <a:pPr algn="just"/>
            <a:r>
              <a:rPr lang="es-MX" sz="2902" dirty="0"/>
              <a:t>También los datos de índole financiera y de operación de una compañía deben ser comparados con otras semejantes de otras compañías o con estadísticas que hayan sido preparadas para toda la industria que reciben generalmente el nombre de </a:t>
            </a:r>
            <a:r>
              <a:rPr lang="es-MX" sz="2902" dirty="0">
                <a:solidFill>
                  <a:srgbClr val="FF0000"/>
                </a:solidFill>
              </a:rPr>
              <a:t>tasas, tendencias y porcentajes </a:t>
            </a:r>
            <a:r>
              <a:rPr lang="es-MX" sz="2902" dirty="0"/>
              <a:t>estándares que son representados los resultados financieros de un grupo representativo de compañías que forma </a:t>
            </a:r>
            <a:r>
              <a:rPr lang="es-MX" sz="2902" dirty="0" err="1"/>
              <a:t>nun</a:t>
            </a:r>
            <a:r>
              <a:rPr lang="es-MX" sz="2902" dirty="0"/>
              <a:t> cierto tipo de industria, ya que las tasas de las diferentes industrias varían</a:t>
            </a:r>
            <a:endParaRPr lang="en-US" sz="2902" dirty="0"/>
          </a:p>
        </p:txBody>
      </p:sp>
    </p:spTree>
    <p:extLst>
      <p:ext uri="{BB962C8B-B14F-4D97-AF65-F5344CB8AC3E}">
        <p14:creationId xmlns:p14="http://schemas.microsoft.com/office/powerpoint/2010/main" val="13516557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665070"/>
            <a:ext cx="11055717" cy="5004896"/>
          </a:xfrm>
          <a:prstGeom prst="rect">
            <a:avLst/>
          </a:prstGeom>
        </p:spPr>
        <p:txBody>
          <a:bodyPr wrap="square">
            <a:spAutoFit/>
          </a:bodyPr>
          <a:lstStyle/>
          <a:p>
            <a:pPr algn="just"/>
            <a:r>
              <a:rPr lang="es-MX" sz="2902" dirty="0"/>
              <a:t>El análisis de razones no es simplemente el cálculo de una razón específica; lo más importante es la interpretación del valor de la razón. </a:t>
            </a:r>
          </a:p>
          <a:p>
            <a:pPr algn="just"/>
            <a:endParaRPr lang="es-MX" sz="2902" dirty="0"/>
          </a:p>
          <a:p>
            <a:pPr algn="just"/>
            <a:r>
              <a:rPr lang="es-MX" sz="2902" dirty="0"/>
              <a:t>Se requiere de una base significativa de comparación para responder a preguntas como: “¿es demasiado alta o baja?” y “¿es buena o mala?”. </a:t>
            </a:r>
          </a:p>
          <a:p>
            <a:pPr algn="just"/>
            <a:endParaRPr lang="es-MX" sz="2902" dirty="0"/>
          </a:p>
          <a:p>
            <a:pPr algn="just"/>
            <a:r>
              <a:rPr lang="es-MX" sz="2902" dirty="0"/>
              <a:t>Existen dos tipos de comparaciones de razones: el análisis de muestra representativa y el análisis de series temporales. Las razones financieras son relaciones entre dos o más conceptos (rubros o renglones) que integran los estados financieros, estas se pueden clasificar desde muy diversos puntos de vista. </a:t>
            </a:r>
            <a:endParaRPr lang="en-US" sz="2902" dirty="0"/>
          </a:p>
        </p:txBody>
      </p:sp>
    </p:spTree>
    <p:extLst>
      <p:ext uri="{BB962C8B-B14F-4D97-AF65-F5344CB8AC3E}">
        <p14:creationId xmlns:p14="http://schemas.microsoft.com/office/powerpoint/2010/main" val="323071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6338" y="526874"/>
            <a:ext cx="10779324" cy="5115824"/>
          </a:xfrm>
          <a:prstGeom prst="rect">
            <a:avLst/>
          </a:prstGeom>
        </p:spPr>
        <p:txBody>
          <a:bodyPr wrap="square">
            <a:spAutoFit/>
          </a:bodyPr>
          <a:lstStyle/>
          <a:p>
            <a:pPr algn="just"/>
            <a:r>
              <a:rPr lang="es-MX" sz="3627" dirty="0"/>
              <a:t>Razones a corto plazo: </a:t>
            </a:r>
          </a:p>
          <a:p>
            <a:pPr algn="just"/>
            <a:endParaRPr lang="es-MX" sz="3627" dirty="0"/>
          </a:p>
          <a:p>
            <a:pPr algn="just"/>
            <a:endParaRPr lang="es-MX" sz="3627" dirty="0"/>
          </a:p>
          <a:p>
            <a:pPr algn="just"/>
            <a:r>
              <a:rPr lang="es-MX" sz="3627" dirty="0"/>
              <a:t>Estas razones tratan de analizar aspectos tales como la </a:t>
            </a:r>
            <a:r>
              <a:rPr lang="es-MX" sz="3627" dirty="0">
                <a:solidFill>
                  <a:srgbClr val="FF0000"/>
                </a:solidFill>
              </a:rPr>
              <a:t>capacidad de pago </a:t>
            </a:r>
            <a:r>
              <a:rPr lang="es-MX" sz="3627" dirty="0"/>
              <a:t>a corto plazo, la </a:t>
            </a:r>
            <a:r>
              <a:rPr lang="es-MX" sz="3627" dirty="0">
                <a:solidFill>
                  <a:srgbClr val="FF0000"/>
                </a:solidFill>
              </a:rPr>
              <a:t>recuperación de la cartera de clientes</a:t>
            </a:r>
            <a:r>
              <a:rPr lang="es-MX" sz="3627" dirty="0"/>
              <a:t>, la rotación de los inventarios, la frecuencia con que la empresa </a:t>
            </a:r>
            <a:r>
              <a:rPr lang="es-MX" sz="3627" dirty="0">
                <a:solidFill>
                  <a:srgbClr val="FF0000"/>
                </a:solidFill>
              </a:rPr>
              <a:t>paga</a:t>
            </a:r>
            <a:r>
              <a:rPr lang="es-MX" sz="3627" dirty="0"/>
              <a:t> sus compromisos a los </a:t>
            </a:r>
            <a:r>
              <a:rPr lang="es-MX" sz="3627" dirty="0">
                <a:solidFill>
                  <a:srgbClr val="FF0000"/>
                </a:solidFill>
              </a:rPr>
              <a:t>proveedores,</a:t>
            </a:r>
            <a:r>
              <a:rPr lang="es-MX" sz="3627" dirty="0"/>
              <a:t> la </a:t>
            </a:r>
            <a:r>
              <a:rPr lang="es-MX" sz="3627" dirty="0">
                <a:solidFill>
                  <a:srgbClr val="FF0000"/>
                </a:solidFill>
              </a:rPr>
              <a:t>rentabilidad </a:t>
            </a:r>
            <a:r>
              <a:rPr lang="es-MX" sz="3627" dirty="0"/>
              <a:t>del capital de trabajo, etc.</a:t>
            </a:r>
            <a:endParaRPr lang="en-US" sz="3627" dirty="0"/>
          </a:p>
        </p:txBody>
      </p:sp>
    </p:spTree>
    <p:extLst>
      <p:ext uri="{BB962C8B-B14F-4D97-AF65-F5344CB8AC3E}">
        <p14:creationId xmlns:p14="http://schemas.microsoft.com/office/powerpoint/2010/main" val="29446644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526874"/>
            <a:ext cx="10779324" cy="4781374"/>
          </a:xfrm>
          <a:prstGeom prst="rect">
            <a:avLst/>
          </a:prstGeom>
        </p:spPr>
        <p:txBody>
          <a:bodyPr wrap="square">
            <a:spAutoFit/>
          </a:bodyPr>
          <a:lstStyle/>
          <a:p>
            <a:pPr algn="just"/>
            <a:r>
              <a:rPr lang="es-MX" sz="4353" dirty="0"/>
              <a:t>Razones de liquidez: </a:t>
            </a:r>
          </a:p>
          <a:p>
            <a:pPr algn="just"/>
            <a:endParaRPr lang="es-MX" sz="4353" dirty="0"/>
          </a:p>
          <a:p>
            <a:pPr algn="just"/>
            <a:r>
              <a:rPr lang="es-MX" sz="4353" dirty="0"/>
              <a:t>La finalidad de este grupo es analizar la </a:t>
            </a:r>
            <a:r>
              <a:rPr lang="es-MX" sz="4353" dirty="0">
                <a:solidFill>
                  <a:srgbClr val="FF0000"/>
                </a:solidFill>
              </a:rPr>
              <a:t>capacidad de pago </a:t>
            </a:r>
            <a:r>
              <a:rPr lang="es-MX" sz="4353" dirty="0"/>
              <a:t>de la empresa en el </a:t>
            </a:r>
            <a:r>
              <a:rPr lang="es-MX" sz="4353" dirty="0">
                <a:solidFill>
                  <a:srgbClr val="FF0000"/>
                </a:solidFill>
              </a:rPr>
              <a:t>corto plazo </a:t>
            </a:r>
            <a:r>
              <a:rPr lang="es-MX" sz="4353" dirty="0"/>
              <a:t>y los niveles del circulante. </a:t>
            </a:r>
          </a:p>
          <a:p>
            <a:pPr algn="just"/>
            <a:endParaRPr lang="es-MX" sz="4353" dirty="0"/>
          </a:p>
          <a:p>
            <a:pPr algn="just"/>
            <a:r>
              <a:rPr lang="en-US" sz="4353" dirty="0" err="1"/>
              <a:t>Liquidez</a:t>
            </a:r>
            <a:r>
              <a:rPr lang="en-US" sz="4353" dirty="0"/>
              <a:t>: </a:t>
            </a:r>
            <a:r>
              <a:rPr lang="en-US" sz="4353" dirty="0" err="1"/>
              <a:t>capacidad</a:t>
            </a:r>
            <a:r>
              <a:rPr lang="en-US" sz="4353" dirty="0"/>
              <a:t> de </a:t>
            </a:r>
            <a:r>
              <a:rPr lang="en-US" sz="4353" dirty="0" err="1"/>
              <a:t>pago</a:t>
            </a:r>
            <a:r>
              <a:rPr lang="en-US" sz="4353" dirty="0"/>
              <a:t> a </a:t>
            </a:r>
            <a:r>
              <a:rPr lang="en-US" sz="4353" dirty="0" err="1"/>
              <a:t>corto</a:t>
            </a:r>
            <a:r>
              <a:rPr lang="en-US" sz="4353" dirty="0"/>
              <a:t> </a:t>
            </a:r>
            <a:r>
              <a:rPr lang="en-US" sz="4353" dirty="0" err="1"/>
              <a:t>plazo</a:t>
            </a:r>
            <a:r>
              <a:rPr lang="en-US" sz="4353" dirty="0"/>
              <a:t>. </a:t>
            </a:r>
          </a:p>
        </p:txBody>
      </p:sp>
    </p:spTree>
    <p:extLst>
      <p:ext uri="{BB962C8B-B14F-4D97-AF65-F5344CB8AC3E}">
        <p14:creationId xmlns:p14="http://schemas.microsoft.com/office/powerpoint/2010/main" val="39227686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75436" y="181384"/>
            <a:ext cx="10779325" cy="6232155"/>
          </a:xfrm>
          <a:prstGeom prst="rect">
            <a:avLst/>
          </a:prstGeom>
        </p:spPr>
        <p:txBody>
          <a:bodyPr wrap="square">
            <a:spAutoFit/>
          </a:bodyPr>
          <a:lstStyle/>
          <a:p>
            <a:pPr algn="just"/>
            <a:r>
              <a:rPr lang="en-US" sz="3627" dirty="0"/>
              <a:t>A </a:t>
            </a:r>
            <a:r>
              <a:rPr lang="en-US" sz="3627" dirty="0" err="1"/>
              <a:t>corto</a:t>
            </a:r>
            <a:r>
              <a:rPr lang="en-US" sz="3627" dirty="0"/>
              <a:t> </a:t>
            </a:r>
            <a:r>
              <a:rPr lang="en-US" sz="3627" dirty="0" err="1"/>
              <a:t>plazo</a:t>
            </a:r>
            <a:r>
              <a:rPr lang="en-US" sz="3627" dirty="0"/>
              <a:t> </a:t>
            </a:r>
          </a:p>
          <a:p>
            <a:pPr algn="just"/>
            <a:endParaRPr lang="en-US" sz="3627" dirty="0"/>
          </a:p>
          <a:p>
            <a:pPr algn="just"/>
            <a:r>
              <a:rPr lang="en-US" sz="3627" dirty="0"/>
              <a:t>•De </a:t>
            </a:r>
            <a:r>
              <a:rPr lang="en-US" sz="3627" dirty="0" err="1"/>
              <a:t>liquidez</a:t>
            </a:r>
            <a:r>
              <a:rPr lang="en-US" sz="3627" dirty="0"/>
              <a:t> </a:t>
            </a:r>
          </a:p>
          <a:p>
            <a:pPr algn="just"/>
            <a:r>
              <a:rPr lang="en-US" sz="3627" dirty="0"/>
              <a:t>•De </a:t>
            </a:r>
            <a:r>
              <a:rPr lang="en-US" sz="3627" dirty="0" err="1"/>
              <a:t>actividad</a:t>
            </a:r>
            <a:r>
              <a:rPr lang="en-US" sz="3627" dirty="0"/>
              <a:t> </a:t>
            </a:r>
            <a:r>
              <a:rPr lang="en-US" sz="3627" dirty="0" err="1"/>
              <a:t>operativa</a:t>
            </a:r>
            <a:r>
              <a:rPr lang="en-US" sz="3627" dirty="0"/>
              <a:t> </a:t>
            </a:r>
          </a:p>
          <a:p>
            <a:pPr algn="just"/>
            <a:r>
              <a:rPr lang="en-US" sz="3627" dirty="0"/>
              <a:t>•De </a:t>
            </a:r>
            <a:r>
              <a:rPr lang="en-US" sz="3627" dirty="0" err="1"/>
              <a:t>rendimiento</a:t>
            </a:r>
            <a:r>
              <a:rPr lang="en-US" sz="3627" dirty="0"/>
              <a:t>. </a:t>
            </a:r>
          </a:p>
          <a:p>
            <a:pPr algn="just"/>
            <a:endParaRPr lang="en-US" sz="3627" dirty="0"/>
          </a:p>
          <a:p>
            <a:pPr algn="just"/>
            <a:r>
              <a:rPr lang="en-US" sz="3627" dirty="0"/>
              <a:t>A largo </a:t>
            </a:r>
            <a:r>
              <a:rPr lang="en-US" sz="3627" dirty="0" err="1"/>
              <a:t>plazo</a:t>
            </a:r>
            <a:r>
              <a:rPr lang="en-US" sz="3627" dirty="0"/>
              <a:t> </a:t>
            </a:r>
          </a:p>
          <a:p>
            <a:pPr algn="just"/>
            <a:endParaRPr lang="en-US" sz="3627" dirty="0"/>
          </a:p>
          <a:p>
            <a:pPr algn="just"/>
            <a:r>
              <a:rPr lang="en-US" sz="3627" dirty="0"/>
              <a:t>•De </a:t>
            </a:r>
            <a:r>
              <a:rPr lang="en-US" sz="3627" dirty="0" err="1"/>
              <a:t>Apalancamiento</a:t>
            </a:r>
            <a:r>
              <a:rPr lang="en-US" sz="3627" dirty="0"/>
              <a:t> o </a:t>
            </a:r>
            <a:r>
              <a:rPr lang="en-US" sz="3627" dirty="0" err="1"/>
              <a:t>Solvencia</a:t>
            </a:r>
            <a:r>
              <a:rPr lang="en-US" sz="3627" dirty="0"/>
              <a:t> </a:t>
            </a:r>
          </a:p>
          <a:p>
            <a:pPr algn="just"/>
            <a:r>
              <a:rPr lang="en-US" sz="3627" dirty="0"/>
              <a:t>•De </a:t>
            </a:r>
            <a:r>
              <a:rPr lang="en-US" sz="3627" dirty="0" err="1"/>
              <a:t>productividad</a:t>
            </a:r>
            <a:r>
              <a:rPr lang="en-US" sz="3627" dirty="0"/>
              <a:t> </a:t>
            </a:r>
          </a:p>
          <a:p>
            <a:pPr algn="just"/>
            <a:r>
              <a:rPr lang="en-US" sz="3627" dirty="0"/>
              <a:t>•De </a:t>
            </a:r>
            <a:r>
              <a:rPr lang="en-US" sz="3627" dirty="0" err="1"/>
              <a:t>crecimiento</a:t>
            </a:r>
            <a:r>
              <a:rPr lang="en-US" sz="3627" dirty="0"/>
              <a:t> </a:t>
            </a:r>
          </a:p>
        </p:txBody>
      </p:sp>
    </p:spTree>
    <p:extLst>
      <p:ext uri="{BB962C8B-B14F-4D97-AF65-F5344CB8AC3E}">
        <p14:creationId xmlns:p14="http://schemas.microsoft.com/office/powerpoint/2010/main" val="3536765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234" y="1867988"/>
            <a:ext cx="10894422" cy="2862322"/>
          </a:xfrm>
          <a:prstGeom prst="rect">
            <a:avLst/>
          </a:prstGeom>
        </p:spPr>
        <p:txBody>
          <a:bodyPr wrap="square">
            <a:spAutoFit/>
          </a:bodyPr>
          <a:lstStyle/>
          <a:p>
            <a:pPr algn="just"/>
            <a:r>
              <a:rPr lang="es-MX" sz="3600" dirty="0"/>
              <a:t>Rentabilidad: se refiere a la capacidad de la entidad para generar utilidades o incremento en sus activos netos de la entidad, en relación a sus ingresos, su capital contable o patrimonio contable y sus propios activos. Incluye razones financiera, tales como:</a:t>
            </a:r>
          </a:p>
        </p:txBody>
      </p:sp>
      <p:sp>
        <p:nvSpPr>
          <p:cNvPr id="3" name="CuadroTexto 2"/>
          <p:cNvSpPr txBox="1"/>
          <p:nvPr/>
        </p:nvSpPr>
        <p:spPr>
          <a:xfrm>
            <a:off x="901337" y="548640"/>
            <a:ext cx="10228217" cy="646331"/>
          </a:xfrm>
          <a:prstGeom prst="rect">
            <a:avLst/>
          </a:prstGeom>
          <a:noFill/>
        </p:spPr>
        <p:txBody>
          <a:bodyPr wrap="square" rtlCol="0">
            <a:spAutoFit/>
          </a:bodyPr>
          <a:lstStyle/>
          <a:p>
            <a:pPr algn="ctr"/>
            <a:r>
              <a:rPr lang="es-MX" sz="3600" dirty="0"/>
              <a:t>Razones de </a:t>
            </a:r>
            <a:r>
              <a:rPr lang="es-MX" sz="3600" dirty="0" smtClean="0"/>
              <a:t>Rendimiento</a:t>
            </a:r>
            <a:endParaRPr lang="es-MX" sz="3600" dirty="0"/>
          </a:p>
        </p:txBody>
      </p:sp>
    </p:spTree>
    <p:extLst>
      <p:ext uri="{BB962C8B-B14F-4D97-AF65-F5344CB8AC3E}">
        <p14:creationId xmlns:p14="http://schemas.microsoft.com/office/powerpoint/2010/main" val="5193964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TotalTime>
  <Words>1011</Words>
  <Application>Microsoft Office PowerPoint</Application>
  <PresentationFormat>Panorámica</PresentationFormat>
  <Paragraphs>132</Paragraphs>
  <Slides>24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24</vt:i4>
      </vt:variant>
    </vt:vector>
  </HeadingPairs>
  <TitlesOfParts>
    <vt:vector size="28"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GABY</dc:creator>
  <cp:lastModifiedBy>Caballero Pérez Gabriela</cp:lastModifiedBy>
  <cp:revision>15</cp:revision>
  <dcterms:created xsi:type="dcterms:W3CDTF">2023-11-13T19:50:02Z</dcterms:created>
  <dcterms:modified xsi:type="dcterms:W3CDTF">2024-09-26T00:30:21Z</dcterms:modified>
</cp:coreProperties>
</file>