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65" r:id="rId3"/>
    <p:sldId id="273" r:id="rId4"/>
    <p:sldId id="266" r:id="rId5"/>
    <p:sldId id="274" r:id="rId6"/>
    <p:sldId id="276" r:id="rId7"/>
    <p:sldId id="277" r:id="rId8"/>
    <p:sldId id="278" r:id="rId9"/>
    <p:sldId id="267" r:id="rId10"/>
    <p:sldId id="279" r:id="rId11"/>
    <p:sldId id="280" r:id="rId12"/>
    <p:sldId id="268" r:id="rId13"/>
    <p:sldId id="270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15"/>
    <p:restoredTop sz="92231"/>
  </p:normalViewPr>
  <p:slideViewPr>
    <p:cSldViewPr snapToGrid="0" snapToObjects="1">
      <p:cViewPr varScale="1">
        <p:scale>
          <a:sx n="70" d="100"/>
          <a:sy n="70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110F8-9081-F04D-9EB3-8A6532DB00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C2EFB7BC-6407-774E-B48E-888713B6B577}">
      <dgm:prSet/>
      <dgm:spPr/>
      <dgm:t>
        <a:bodyPr/>
        <a:lstStyle/>
        <a:p>
          <a:r>
            <a:rPr lang="es-ES" b="0" i="0"/>
            <a:t>Subcultura</a:t>
          </a:r>
          <a:endParaRPr lang="es-ES"/>
        </a:p>
      </dgm:t>
    </dgm:pt>
    <dgm:pt modelId="{E9050987-2998-764A-95B4-847648C405D9}" type="parTrans" cxnId="{7B2CBBDE-C269-2A40-9F68-0E8A65DEFB2F}">
      <dgm:prSet/>
      <dgm:spPr/>
      <dgm:t>
        <a:bodyPr/>
        <a:lstStyle/>
        <a:p>
          <a:endParaRPr lang="es-ES"/>
        </a:p>
      </dgm:t>
    </dgm:pt>
    <dgm:pt modelId="{C649582D-9FCC-AF4E-B1DE-897D6CC88474}" type="sibTrans" cxnId="{7B2CBBDE-C269-2A40-9F68-0E8A65DEFB2F}">
      <dgm:prSet/>
      <dgm:spPr/>
      <dgm:t>
        <a:bodyPr/>
        <a:lstStyle/>
        <a:p>
          <a:endParaRPr lang="es-ES"/>
        </a:p>
      </dgm:t>
    </dgm:pt>
    <dgm:pt modelId="{93327027-E418-DB4B-AC67-87DAED97C1CC}" type="pres">
      <dgm:prSet presAssocID="{8A8110F8-9081-F04D-9EB3-8A6532DB00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3C84AF5-62BE-9846-8A0A-C4649A44DE00}" type="pres">
      <dgm:prSet presAssocID="{C2EFB7BC-6407-774E-B48E-888713B6B57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84C6716-821E-4748-8BAB-7205E081F6D4}" type="presOf" srcId="{C2EFB7BC-6407-774E-B48E-888713B6B577}" destId="{A3C84AF5-62BE-9846-8A0A-C4649A44DE00}" srcOrd="0" destOrd="0" presId="urn:microsoft.com/office/officeart/2005/8/layout/vList2"/>
    <dgm:cxn modelId="{C13C8E84-48E2-5147-BBF8-1B6FBD22C989}" type="presOf" srcId="{8A8110F8-9081-F04D-9EB3-8A6532DB0003}" destId="{93327027-E418-DB4B-AC67-87DAED97C1CC}" srcOrd="0" destOrd="0" presId="urn:microsoft.com/office/officeart/2005/8/layout/vList2"/>
    <dgm:cxn modelId="{7B2CBBDE-C269-2A40-9F68-0E8A65DEFB2F}" srcId="{8A8110F8-9081-F04D-9EB3-8A6532DB0003}" destId="{C2EFB7BC-6407-774E-B48E-888713B6B577}" srcOrd="0" destOrd="0" parTransId="{E9050987-2998-764A-95B4-847648C405D9}" sibTransId="{C649582D-9FCC-AF4E-B1DE-897D6CC88474}"/>
    <dgm:cxn modelId="{F8F9AB97-5778-E14C-9354-1D123E1DAC30}" type="presParOf" srcId="{93327027-E418-DB4B-AC67-87DAED97C1CC}" destId="{A3C84AF5-62BE-9846-8A0A-C4649A44DE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3C945C-1E80-CA4B-B356-1E402560BC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CF77B74C-7A1A-2948-B380-DDA60F18AEBD}">
      <dgm:prSet/>
      <dgm:spPr/>
      <dgm:t>
        <a:bodyPr/>
        <a:lstStyle/>
        <a:p>
          <a:r>
            <a:rPr lang="es-ES" b="0" i="0"/>
            <a:t>Ejemplo</a:t>
          </a:r>
          <a:endParaRPr lang="es-ES"/>
        </a:p>
      </dgm:t>
    </dgm:pt>
    <dgm:pt modelId="{11986D8F-EE95-784C-98D8-7A198E4626F9}" type="parTrans" cxnId="{C9D44558-BC4D-4944-8990-F54205559DCF}">
      <dgm:prSet/>
      <dgm:spPr/>
      <dgm:t>
        <a:bodyPr/>
        <a:lstStyle/>
        <a:p>
          <a:endParaRPr lang="es-ES"/>
        </a:p>
      </dgm:t>
    </dgm:pt>
    <dgm:pt modelId="{287C6D6F-7079-1F4B-9C4E-C93672F07C11}" type="sibTrans" cxnId="{C9D44558-BC4D-4944-8990-F54205559DCF}">
      <dgm:prSet/>
      <dgm:spPr/>
      <dgm:t>
        <a:bodyPr/>
        <a:lstStyle/>
        <a:p>
          <a:endParaRPr lang="es-ES"/>
        </a:p>
      </dgm:t>
    </dgm:pt>
    <dgm:pt modelId="{6CBCD280-5E66-A040-89E8-82840D3F2EBF}" type="pres">
      <dgm:prSet presAssocID="{B53C945C-1E80-CA4B-B356-1E402560BC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11A54A-B6E6-3B43-BB85-394B526FA313}" type="pres">
      <dgm:prSet presAssocID="{CF77B74C-7A1A-2948-B380-DDA60F18AE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697736-4E2C-4C44-B783-DC5FBEFDBF60}" type="presOf" srcId="{CF77B74C-7A1A-2948-B380-DDA60F18AEBD}" destId="{9311A54A-B6E6-3B43-BB85-394B526FA313}" srcOrd="0" destOrd="0" presId="urn:microsoft.com/office/officeart/2005/8/layout/vList2"/>
    <dgm:cxn modelId="{C9D44558-BC4D-4944-8990-F54205559DCF}" srcId="{B53C945C-1E80-CA4B-B356-1E402560BC9F}" destId="{CF77B74C-7A1A-2948-B380-DDA60F18AEBD}" srcOrd="0" destOrd="0" parTransId="{11986D8F-EE95-784C-98D8-7A198E4626F9}" sibTransId="{287C6D6F-7079-1F4B-9C4E-C93672F07C11}"/>
    <dgm:cxn modelId="{AA830F26-6F8D-B84E-A5E8-187E9B3791BF}" type="presOf" srcId="{B53C945C-1E80-CA4B-B356-1E402560BC9F}" destId="{6CBCD280-5E66-A040-89E8-82840D3F2EBF}" srcOrd="0" destOrd="0" presId="urn:microsoft.com/office/officeart/2005/8/layout/vList2"/>
    <dgm:cxn modelId="{F7F8AABA-F455-4840-9DAB-54E391E8E633}" type="presParOf" srcId="{6CBCD280-5E66-A040-89E8-82840D3F2EBF}" destId="{9311A54A-B6E6-3B43-BB85-394B526FA3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D844D8-0E6A-F043-8A54-8BDC440C4F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FC23F5F9-404C-4B46-8BF0-25280E42AA06}">
      <dgm:prSet/>
      <dgm:spPr/>
      <dgm:t>
        <a:bodyPr/>
        <a:lstStyle/>
        <a:p>
          <a:pPr algn="just"/>
          <a:r>
            <a:rPr lang="es-ES" b="1" i="0"/>
            <a:t>Herramientas y técnicas para obtener conocimiento transversal de la cultura</a:t>
          </a:r>
          <a:endParaRPr lang="es-ES"/>
        </a:p>
      </dgm:t>
    </dgm:pt>
    <dgm:pt modelId="{D8A95DDE-CAC5-8B43-80F5-A99DEF900D73}" type="parTrans" cxnId="{9E8E7EED-AAB1-5E49-9C3D-470191E7EBBB}">
      <dgm:prSet/>
      <dgm:spPr/>
      <dgm:t>
        <a:bodyPr/>
        <a:lstStyle/>
        <a:p>
          <a:endParaRPr lang="es-ES"/>
        </a:p>
      </dgm:t>
    </dgm:pt>
    <dgm:pt modelId="{67B7F7C3-67D0-CE45-8C65-33712CB128F9}" type="sibTrans" cxnId="{9E8E7EED-AAB1-5E49-9C3D-470191E7EBBB}">
      <dgm:prSet/>
      <dgm:spPr/>
      <dgm:t>
        <a:bodyPr/>
        <a:lstStyle/>
        <a:p>
          <a:endParaRPr lang="es-ES"/>
        </a:p>
      </dgm:t>
    </dgm:pt>
    <dgm:pt modelId="{B65BD15C-ACC5-D541-9946-71C8193B5C57}" type="pres">
      <dgm:prSet presAssocID="{14D844D8-0E6A-F043-8A54-8BDC440C4F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8856201-FC67-CA47-849C-E2B213C1BF63}" type="pres">
      <dgm:prSet presAssocID="{FC23F5F9-404C-4B46-8BF0-25280E42AA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E8E7EED-AAB1-5E49-9C3D-470191E7EBBB}" srcId="{14D844D8-0E6A-F043-8A54-8BDC440C4FF2}" destId="{FC23F5F9-404C-4B46-8BF0-25280E42AA06}" srcOrd="0" destOrd="0" parTransId="{D8A95DDE-CAC5-8B43-80F5-A99DEF900D73}" sibTransId="{67B7F7C3-67D0-CE45-8C65-33712CB128F9}"/>
    <dgm:cxn modelId="{3B78A4A4-9B90-C449-AF82-B5829BFC995A}" type="presOf" srcId="{14D844D8-0E6A-F043-8A54-8BDC440C4FF2}" destId="{B65BD15C-ACC5-D541-9946-71C8193B5C57}" srcOrd="0" destOrd="0" presId="urn:microsoft.com/office/officeart/2005/8/layout/vList2"/>
    <dgm:cxn modelId="{29D296DB-9F98-F54E-8838-B4FC1C6CC967}" type="presOf" srcId="{FC23F5F9-404C-4B46-8BF0-25280E42AA06}" destId="{E8856201-FC67-CA47-849C-E2B213C1BF63}" srcOrd="0" destOrd="0" presId="urn:microsoft.com/office/officeart/2005/8/layout/vList2"/>
    <dgm:cxn modelId="{43207AD0-1083-DB46-9C63-B20BF15A8293}" type="presParOf" srcId="{B65BD15C-ACC5-D541-9946-71C8193B5C57}" destId="{E8856201-FC67-CA47-849C-E2B213C1BF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6AC16A-84E4-B144-895B-E64DF95B05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D957BACE-8BA1-3A47-9754-D4BA17B8FABF}">
      <dgm:prSet/>
      <dgm:spPr/>
      <dgm:t>
        <a:bodyPr/>
        <a:lstStyle/>
        <a:p>
          <a:r>
            <a:rPr lang="es-MX" b="0" i="0"/>
            <a:t>2.7.3. Subculturas por edades</a:t>
          </a:r>
          <a:endParaRPr lang="es-ES"/>
        </a:p>
      </dgm:t>
    </dgm:pt>
    <dgm:pt modelId="{DB040FB6-69FC-8F4B-B80F-4365291ED3F7}" type="parTrans" cxnId="{8606F1D1-D52C-FF41-88E5-A50B35F47CDC}">
      <dgm:prSet/>
      <dgm:spPr/>
      <dgm:t>
        <a:bodyPr/>
        <a:lstStyle/>
        <a:p>
          <a:endParaRPr lang="es-ES"/>
        </a:p>
      </dgm:t>
    </dgm:pt>
    <dgm:pt modelId="{E4A80DD7-8249-8447-9BA8-D80A8ED56EE9}" type="sibTrans" cxnId="{8606F1D1-D52C-FF41-88E5-A50B35F47CDC}">
      <dgm:prSet/>
      <dgm:spPr/>
      <dgm:t>
        <a:bodyPr/>
        <a:lstStyle/>
        <a:p>
          <a:endParaRPr lang="es-ES"/>
        </a:p>
      </dgm:t>
    </dgm:pt>
    <dgm:pt modelId="{9B5CAB75-E6D5-374D-B569-C4F7816E956C}" type="pres">
      <dgm:prSet presAssocID="{BA6AC16A-84E4-B144-895B-E64DF95B05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A89CED3-746A-9B4B-8051-2CAE470DBF72}" type="pres">
      <dgm:prSet presAssocID="{D957BACE-8BA1-3A47-9754-D4BA17B8FAB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A49AF1-8AB0-B34E-8EF6-15833A5EAA3D}" type="presOf" srcId="{D957BACE-8BA1-3A47-9754-D4BA17B8FABF}" destId="{CA89CED3-746A-9B4B-8051-2CAE470DBF72}" srcOrd="0" destOrd="0" presId="urn:microsoft.com/office/officeart/2005/8/layout/vList2"/>
    <dgm:cxn modelId="{8606F1D1-D52C-FF41-88E5-A50B35F47CDC}" srcId="{BA6AC16A-84E4-B144-895B-E64DF95B05E4}" destId="{D957BACE-8BA1-3A47-9754-D4BA17B8FABF}" srcOrd="0" destOrd="0" parTransId="{DB040FB6-69FC-8F4B-B80F-4365291ED3F7}" sibTransId="{E4A80DD7-8249-8447-9BA8-D80A8ED56EE9}"/>
    <dgm:cxn modelId="{413B1440-6665-7A40-A71A-FC1C7205D6AD}" type="presOf" srcId="{BA6AC16A-84E4-B144-895B-E64DF95B05E4}" destId="{9B5CAB75-E6D5-374D-B569-C4F7816E956C}" srcOrd="0" destOrd="0" presId="urn:microsoft.com/office/officeart/2005/8/layout/vList2"/>
    <dgm:cxn modelId="{D874FCD7-D5C5-1941-9DCC-73DF262F4A65}" type="presParOf" srcId="{9B5CAB75-E6D5-374D-B569-C4F7816E956C}" destId="{CA89CED3-746A-9B4B-8051-2CAE470DBF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84AF5-62BE-9846-8A0A-C4649A44DE00}">
      <dsp:nvSpPr>
        <dsp:cNvPr id="0" name=""/>
        <dsp:cNvSpPr/>
      </dsp:nvSpPr>
      <dsp:spPr>
        <a:xfrm>
          <a:off x="0" y="7581"/>
          <a:ext cx="10515600" cy="131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600" b="0" i="0" kern="1200"/>
            <a:t>Subcultura</a:t>
          </a:r>
          <a:endParaRPr lang="es-ES" sz="5600" kern="1200"/>
        </a:p>
      </dsp:txBody>
      <dsp:txXfrm>
        <a:off x="63968" y="71549"/>
        <a:ext cx="10387664" cy="1182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1A54A-B6E6-3B43-BB85-394B526FA313}">
      <dsp:nvSpPr>
        <dsp:cNvPr id="0" name=""/>
        <dsp:cNvSpPr/>
      </dsp:nvSpPr>
      <dsp:spPr>
        <a:xfrm>
          <a:off x="0" y="7581"/>
          <a:ext cx="10515600" cy="131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600" b="0" i="0" kern="1200"/>
            <a:t>Ejemplo</a:t>
          </a:r>
          <a:endParaRPr lang="es-ES" sz="5600" kern="1200"/>
        </a:p>
      </dsp:txBody>
      <dsp:txXfrm>
        <a:off x="63968" y="71549"/>
        <a:ext cx="10387664" cy="1182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56201-FC67-CA47-849C-E2B213C1BF63}">
      <dsp:nvSpPr>
        <dsp:cNvPr id="0" name=""/>
        <dsp:cNvSpPr/>
      </dsp:nvSpPr>
      <dsp:spPr>
        <a:xfrm>
          <a:off x="0" y="6411"/>
          <a:ext cx="105156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just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b="1" i="0" kern="1200"/>
            <a:t>Herramientas y técnicas para obtener conocimiento transversal de la cultura</a:t>
          </a:r>
          <a:endParaRPr lang="es-ES" sz="3400" kern="1200"/>
        </a:p>
      </dsp:txBody>
      <dsp:txXfrm>
        <a:off x="64083" y="70494"/>
        <a:ext cx="10387434" cy="1184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9CED3-746A-9B4B-8051-2CAE470DBF72}">
      <dsp:nvSpPr>
        <dsp:cNvPr id="0" name=""/>
        <dsp:cNvSpPr/>
      </dsp:nvSpPr>
      <dsp:spPr>
        <a:xfrm>
          <a:off x="0" y="7581"/>
          <a:ext cx="10515600" cy="131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600" b="0" i="0" kern="1200"/>
            <a:t>2.7.3. Subculturas por edades</a:t>
          </a:r>
          <a:endParaRPr lang="es-ES" sz="5600" kern="1200"/>
        </a:p>
      </dsp:txBody>
      <dsp:txXfrm>
        <a:off x="63968" y="71549"/>
        <a:ext cx="10387664" cy="1182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455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r="11578"/>
          <a:stretch/>
        </p:blipFill>
        <p:spPr>
          <a:xfrm>
            <a:off x="598703" y="198697"/>
            <a:ext cx="10386958" cy="1290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6338" y="1538856"/>
            <a:ext cx="9779323" cy="497115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2744084" y="5224620"/>
            <a:ext cx="7587460" cy="769441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UNIDAD 2: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Determinantes Internos y Externos del Comportamiento del Consumidor tradicional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8842547" y="6140680"/>
            <a:ext cx="17916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Noviembre 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5">
            <a:alphaModFix/>
          </a:blip>
          <a:srcRect l="77378" t="11096" b="9960"/>
          <a:stretch/>
        </p:blipFill>
        <p:spPr>
          <a:xfrm>
            <a:off x="1600670" y="5768381"/>
            <a:ext cx="191389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2606739" y="1673711"/>
            <a:ext cx="7587460" cy="584775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INGENIERÍA EN ADMINISTRACIÓN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2C3D8-4F0E-EA4C-B108-B94AF8FE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Ejemplos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829D9C-F27D-DB4B-A4A9-6DAC438EB6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b="1" dirty="0"/>
              <a:t>Moda:</a:t>
            </a:r>
            <a:r>
              <a:rPr lang="es-ES" dirty="0"/>
              <a:t> Las tendencias de moda a menudo reflejan los valores culturales de una sociedad. </a:t>
            </a:r>
          </a:p>
          <a:p>
            <a:pPr marL="114300" indent="0" algn="just">
              <a:buNone/>
            </a:pPr>
            <a:r>
              <a:rPr lang="es-ES" dirty="0"/>
              <a:t>Por ejemplo, en culturas que valoran la individualidad, la moda tiende a ser más experimental y diversa.</a:t>
            </a:r>
          </a:p>
          <a:p>
            <a:pPr algn="just"/>
            <a:r>
              <a:rPr lang="es-ES" b="1" dirty="0"/>
              <a:t>Alimentación:</a:t>
            </a:r>
            <a:r>
              <a:rPr lang="es-ES" dirty="0"/>
              <a:t> Los hábitos alimentarios están profundamente arraigados en la cultura. </a:t>
            </a:r>
          </a:p>
          <a:p>
            <a:pPr marL="114300" indent="0" algn="just">
              <a:buNone/>
            </a:pPr>
            <a:r>
              <a:rPr lang="es-ES" dirty="0"/>
              <a:t>Las empresas alimentarias deben adaptar sus productos a los gustos y preferencias locales.</a:t>
            </a:r>
          </a:p>
          <a:p>
            <a:pPr algn="just"/>
            <a:r>
              <a:rPr lang="es-ES" b="1" dirty="0"/>
              <a:t>Tecnología:</a:t>
            </a:r>
            <a:r>
              <a:rPr lang="es-ES" dirty="0"/>
              <a:t> La adopción de nuevas tecnologías varía según la cultura. </a:t>
            </a:r>
          </a:p>
          <a:p>
            <a:pPr marL="114300" indent="0" algn="just">
              <a:buNone/>
            </a:pPr>
            <a:r>
              <a:rPr lang="es-ES" dirty="0"/>
              <a:t>En algunas culturas, la tecnología es vista como una herramienta para mejorar la vida, mientras que en otras puede ser vista con desconfianza.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891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A519EE2-C4CF-C846-A71D-E9909F6157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503350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152A24-F5BD-2F4B-B314-5BCD9106F1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b="1" dirty="0"/>
              <a:t>Investigación etnográfica:</a:t>
            </a:r>
            <a:r>
              <a:rPr lang="es-ES" dirty="0"/>
              <a:t> Observar a los consumidores en su entorno natural.</a:t>
            </a:r>
          </a:p>
          <a:p>
            <a:pPr algn="just"/>
            <a:r>
              <a:rPr lang="es-ES" b="1" dirty="0"/>
              <a:t>Entrevistas en profundidad:</a:t>
            </a:r>
            <a:r>
              <a:rPr lang="es-ES" dirty="0"/>
              <a:t> Conversar con consumidores para comprender sus perspectivas y motivaciones.</a:t>
            </a:r>
          </a:p>
          <a:p>
            <a:pPr algn="just"/>
            <a:r>
              <a:rPr lang="es-ES" b="1" dirty="0"/>
              <a:t>Análisis de datos cualitativos:</a:t>
            </a:r>
            <a:r>
              <a:rPr lang="es-ES" dirty="0"/>
              <a:t> Identificar patrones y temas en las respuestas de los consumidores.</a:t>
            </a:r>
          </a:p>
          <a:p>
            <a:pPr algn="just"/>
            <a:r>
              <a:rPr lang="es-ES" b="1" dirty="0" err="1"/>
              <a:t>Netnografía</a:t>
            </a:r>
            <a:r>
              <a:rPr lang="es-ES" b="1" dirty="0"/>
              <a:t>:</a:t>
            </a:r>
            <a:r>
              <a:rPr lang="es-ES" dirty="0"/>
              <a:t> Estudiar las interacciones de los consumidores en línea.</a:t>
            </a:r>
          </a:p>
        </p:txBody>
      </p:sp>
    </p:spTree>
    <p:extLst>
      <p:ext uri="{BB962C8B-B14F-4D97-AF65-F5344CB8AC3E}">
        <p14:creationId xmlns:p14="http://schemas.microsoft.com/office/powerpoint/2010/main" val="119708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 txBox="1">
            <a:spLocks noGrp="1"/>
          </p:cNvSpPr>
          <p:nvPr>
            <p:ph type="body" idx="1"/>
          </p:nvPr>
        </p:nvSpPr>
        <p:spPr>
          <a:xfrm>
            <a:off x="838200" y="834501"/>
            <a:ext cx="10515600" cy="534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b="1" u="sng" dirty="0"/>
              <a:t>2. Conocimiento del consumidor: 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s-MX" b="1" u="sng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Es  la comprensión específica de los clientes individuales o de grupos de consumidores. 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s-MX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Implica conocer sus necesidades, deseos, comportamientos de compra, preferencias y valores. 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457200" lvl="1" indent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El conocimiento del consumidor se obtiene a través de la investigación de mercado, encuestas, análisis de datos y otras herramientas. </a:t>
            </a:r>
          </a:p>
          <a:p>
            <a:pPr marL="457200" lvl="1" indent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Este conocimiento es esencial para crear mensajes de marketing personalizados y productos/servicios que satisfagan las demandas del mercado.</a:t>
            </a:r>
            <a:endParaRPr dirty="0"/>
          </a:p>
          <a:p>
            <a:pPr marL="228600" lvl="0" indent="-11747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11747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32BC943-74E1-D94D-9310-11387D9757F2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dirty="0"/>
              <a:t>2.7.3.1 El mercado de la generación Y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dirty="0"/>
              <a:t>2.7.3.2 El mercado de la generación X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dirty="0"/>
              <a:t>2.7.3.3 El mercado de los baby boomers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dirty="0"/>
              <a:t>2.7.3.4 El consumidor de mayor edad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s-MX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dirty="0"/>
              <a:t>Actividad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oogle Shape;178;p22"/>
          <p:cNvGrpSpPr/>
          <p:nvPr/>
        </p:nvGrpSpPr>
        <p:grpSpPr>
          <a:xfrm>
            <a:off x="838200" y="368318"/>
            <a:ext cx="10515600" cy="1319175"/>
            <a:chOff x="0" y="3193"/>
            <a:chExt cx="10515600" cy="1319175"/>
          </a:xfrm>
        </p:grpSpPr>
        <p:sp>
          <p:nvSpPr>
            <p:cNvPr id="179" name="Google Shape;179;p22"/>
            <p:cNvSpPr/>
            <p:nvPr/>
          </p:nvSpPr>
          <p:spPr>
            <a:xfrm>
              <a:off x="0" y="3193"/>
              <a:ext cx="10515600" cy="13191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2"/>
            <p:cNvSpPr txBox="1"/>
            <p:nvPr/>
          </p:nvSpPr>
          <p:spPr>
            <a:xfrm>
              <a:off x="64397" y="67590"/>
              <a:ext cx="10386806" cy="1190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9550" tIns="209550" rIns="209550" bIns="2095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rPr lang="es-MX" sz="55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2.7 Cultura y subcultura</a:t>
              </a:r>
              <a:endParaRPr sz="5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s-MX" sz="3200" b="1" dirty="0"/>
              <a:t>2.7.1 Importancia de la cultura en las decisiones de marketing.</a:t>
            </a:r>
            <a:endParaRPr sz="44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dirty="0"/>
              <a:t>La cultura desempeña un papel esencial en la toma de decisiones de marketing porque influye en cómo los consumidores perciben, interactúan y responden a las estrategias de marketing de una empresa.</a:t>
            </a:r>
            <a:endParaRPr sz="44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dirty="0"/>
              <a:t>Ignorar la cultura puede resultar en campañas ineficaces o incluso perjudiciales para la marca. </a:t>
            </a:r>
            <a:endParaRPr sz="44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dirty="0"/>
              <a:t>Es crucial que las empresas consideren cuidadosamente las dimensiones culturales al planificar y ejecutar sus estrategias de marketing.</a:t>
            </a:r>
            <a:endParaRPr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oogle Shape;178;p22"/>
          <p:cNvGrpSpPr/>
          <p:nvPr/>
        </p:nvGrpSpPr>
        <p:grpSpPr>
          <a:xfrm>
            <a:off x="838200" y="368318"/>
            <a:ext cx="10515600" cy="1319175"/>
            <a:chOff x="0" y="3193"/>
            <a:chExt cx="10515600" cy="1319175"/>
          </a:xfrm>
        </p:grpSpPr>
        <p:sp>
          <p:nvSpPr>
            <p:cNvPr id="179" name="Google Shape;179;p22"/>
            <p:cNvSpPr/>
            <p:nvPr/>
          </p:nvSpPr>
          <p:spPr>
            <a:xfrm>
              <a:off x="0" y="3193"/>
              <a:ext cx="10515600" cy="13191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2"/>
            <p:cNvSpPr txBox="1"/>
            <p:nvPr/>
          </p:nvSpPr>
          <p:spPr>
            <a:xfrm>
              <a:off x="64397" y="67590"/>
              <a:ext cx="10386806" cy="1190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9550" tIns="209550" rIns="209550" bIns="2095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500"/>
                <a:buFont typeface="Calibri"/>
                <a:buNone/>
              </a:pPr>
              <a:r>
                <a:rPr lang="es-MX" sz="5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2.7 Cultura y subcultura</a:t>
              </a:r>
              <a:endParaRPr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b="1" u="sng" dirty="0"/>
              <a:t>1.- Segmentación de mercado: </a:t>
            </a:r>
            <a:r>
              <a:rPr lang="es-MX" sz="2400" dirty="0"/>
              <a:t>La cultura ayuda a segmentar el mercado en grupos homogéneos de consumidores con características y necesidades similares.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dirty="0"/>
              <a:t>Los consumidores de diferentes culturas pueden tener preferencias y valores distintos, lo que requiere estrategias de marketing específicas para cada grupo.</a:t>
            </a:r>
            <a:endParaRPr sz="40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b="1" u="sng" dirty="0"/>
              <a:t>2. Comunicación efectiva: </a:t>
            </a:r>
            <a:r>
              <a:rPr lang="es-MX" sz="2400" dirty="0"/>
              <a:t>El lenguaje y los símbolos utilizados en las campañas de marketing deben ser culturalmente apropiados para ser efectivos.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dirty="0"/>
              <a:t>Utilizar referencias culturales inapropiadas o malentendidos culturales puede dañar la imagen de una marca.</a:t>
            </a:r>
            <a:endParaRPr sz="40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b="1" u="sng" dirty="0"/>
              <a:t>3. Diseño de productos y servicios: </a:t>
            </a:r>
            <a:r>
              <a:rPr lang="es-MX" sz="2400" dirty="0"/>
              <a:t>Los productos y servicios deben adaptarse a las necesidades y preferencias culturales de los consumidores.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2400" dirty="0"/>
              <a:t>Esto puede incluir aspectos como el tamaño, el color, la forma y las características funcionales de un producto.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421893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body" idx="1"/>
          </p:nvPr>
        </p:nvSpPr>
        <p:spPr>
          <a:xfrm>
            <a:off x="838200" y="487017"/>
            <a:ext cx="10515600" cy="5689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b="1" u="sng" dirty="0"/>
              <a:t>4. Valor de marca: </a:t>
            </a:r>
            <a:r>
              <a:rPr lang="es-MX" dirty="0"/>
              <a:t>La cultura puede influir en la percepción de la marca. 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Las marcas que muestran sensibilidad cultural y respeto hacia las comunidades locales tienden a ser mejor recibidas y tienen una imagen más positiva.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b="1" u="sng" dirty="0"/>
              <a:t>5. Normas culturales y ética: </a:t>
            </a:r>
            <a:r>
              <a:rPr lang="es-MX" dirty="0"/>
              <a:t>Estas varían de un lugar a otro.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Las empresas deben considerar estas diferencias para evitar ofender a los consumidores y para cumplir con las regulaciones locales.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b="1" u="sng" dirty="0"/>
              <a:t>6. Decisiones de precio y distribución: </a:t>
            </a:r>
            <a:r>
              <a:rPr lang="es-MX" dirty="0"/>
              <a:t>Las estrategias de precios y distribución pueden estar influenciadas por factores culturales.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dirty="0"/>
              <a:t>Por ejemplo, en algunas culturas, se valora más la negociación de precios, mientras que en otras se prefiere la fijación de precios claros.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F50EDA-F4A3-C84A-A881-2760BDCC9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0444" y="973368"/>
            <a:ext cx="10515600" cy="5276511"/>
          </a:xfrm>
        </p:spPr>
        <p:txBody>
          <a:bodyPr>
            <a:normAutofit lnSpcReduction="10000"/>
          </a:bodyPr>
          <a:lstStyle/>
          <a:p>
            <a:pPr marL="0" lvl="0" indent="0" algn="just">
              <a:buSzPct val="100000"/>
              <a:buNone/>
            </a:pPr>
            <a:r>
              <a:rPr lang="es-MX" b="1" u="sng" dirty="0"/>
              <a:t>7. Adaptación cultural: </a:t>
            </a:r>
            <a:r>
              <a:rPr lang="es-MX" dirty="0"/>
              <a:t>En muchos casos, es necesario adaptar las estrategias de marketing a cada mercado específico. </a:t>
            </a:r>
          </a:p>
          <a:p>
            <a:pPr marL="0" lvl="0" indent="0" algn="just">
              <a:buSzPct val="100000"/>
              <a:buNone/>
            </a:pPr>
            <a:r>
              <a:rPr lang="es-MX" dirty="0"/>
              <a:t>Esto puede implicar cambios en el producto, la promoción, la distribución y la estrategia de precios para satisfacer las necesidades y deseos de los consumidores locales.</a:t>
            </a:r>
          </a:p>
          <a:p>
            <a:pPr marL="0" lvl="0" indent="0" algn="just">
              <a:buSzPct val="100000"/>
              <a:buNone/>
            </a:pPr>
            <a:r>
              <a:rPr lang="es-MX" b="1" u="sng" dirty="0"/>
              <a:t>8. Competencia global: </a:t>
            </a:r>
            <a:r>
              <a:rPr lang="es-MX" dirty="0"/>
              <a:t>En un mundo cada vez más globalizado, las empresas deben competir en mercados internacionales. </a:t>
            </a:r>
          </a:p>
          <a:p>
            <a:pPr marL="0" lvl="0" indent="0" algn="just">
              <a:buSzPct val="100000"/>
              <a:buNone/>
            </a:pPr>
            <a:r>
              <a:rPr lang="es-MX" dirty="0"/>
              <a:t>Comprender y respetar las diferencias culturales es esencial para tener éxito en estos mercados y evitar errores costosos.</a:t>
            </a:r>
          </a:p>
          <a:p>
            <a:pPr marL="0" lvl="0" indent="0" algn="just">
              <a:buSzPct val="100000"/>
              <a:buNone/>
            </a:pPr>
            <a:r>
              <a:rPr lang="es-MX" b="1" u="sng" dirty="0"/>
              <a:t>9. Lealtad del cliente: </a:t>
            </a:r>
            <a:r>
              <a:rPr lang="es-MX" dirty="0"/>
              <a:t>Las empresas que muestran una comprensión y respeto genuinos por la cultura local pueden ganar la lealtad de los clientes, lo que a menudo conduce a relaciones a largo plazo y ventas continuas.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5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5302211-11E2-FB4E-BEF4-2D0DC6C41285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049921-1F6A-7B48-9457-FB417A69B0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ES" dirty="0"/>
              <a:t>Dentro de una cultura, existen </a:t>
            </a:r>
            <a:r>
              <a:rPr lang="es-ES" b="1" dirty="0"/>
              <a:t>subculturas</a:t>
            </a:r>
            <a:r>
              <a:rPr lang="es-ES" dirty="0"/>
              <a:t>, grupos más pequeños que comparten valores, creencias y comportamientos específicos. </a:t>
            </a:r>
          </a:p>
          <a:p>
            <a:r>
              <a:rPr lang="es-ES" b="1" dirty="0"/>
              <a:t>Edad:</a:t>
            </a:r>
            <a:r>
              <a:rPr lang="es-ES" dirty="0"/>
              <a:t> Jóvenes, adultos, adultos mayores.</a:t>
            </a:r>
          </a:p>
          <a:p>
            <a:r>
              <a:rPr lang="es-ES" b="1" dirty="0"/>
              <a:t>Género:</a:t>
            </a:r>
            <a:r>
              <a:rPr lang="es-ES" dirty="0"/>
              <a:t> Masculino, femenino.</a:t>
            </a:r>
          </a:p>
          <a:p>
            <a:r>
              <a:rPr lang="es-ES" b="1" dirty="0"/>
              <a:t>Etnia:</a:t>
            </a:r>
            <a:r>
              <a:rPr lang="es-ES" dirty="0"/>
              <a:t> Grupos raciales o étnicos.</a:t>
            </a:r>
          </a:p>
          <a:p>
            <a:r>
              <a:rPr lang="es-ES" b="1" dirty="0"/>
              <a:t>Religión:</a:t>
            </a:r>
            <a:r>
              <a:rPr lang="es-ES" dirty="0"/>
              <a:t> Creencias religiosas.</a:t>
            </a:r>
          </a:p>
          <a:p>
            <a:r>
              <a:rPr lang="es-ES" b="1" dirty="0"/>
              <a:t>Clase social:</a:t>
            </a:r>
            <a:r>
              <a:rPr lang="es-ES" dirty="0"/>
              <a:t> Nivel socioeconómico.</a:t>
            </a:r>
          </a:p>
          <a:p>
            <a:r>
              <a:rPr lang="es-ES" b="1" dirty="0"/>
              <a:t>Intereses:</a:t>
            </a:r>
            <a:r>
              <a:rPr lang="es-ES" dirty="0"/>
              <a:t> Hobbies, pasatiempos.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255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F868539-4CFE-2A47-996A-42275A72AE7A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9B2C9B-385C-2D42-9AC4-16BE379B6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ES" dirty="0"/>
              <a:t>Los </a:t>
            </a:r>
            <a:r>
              <a:rPr lang="es-ES" dirty="0" err="1"/>
              <a:t>gamers</a:t>
            </a:r>
            <a:r>
              <a:rPr lang="es-ES" dirty="0"/>
              <a:t> forman una subcultura con sus propias características:</a:t>
            </a:r>
          </a:p>
          <a:p>
            <a:r>
              <a:rPr lang="es-ES" b="1" dirty="0"/>
              <a:t>Necesidades:</a:t>
            </a:r>
            <a:r>
              <a:rPr lang="es-ES" dirty="0"/>
              <a:t> Equipos de alta gama, juegos nuevos, accesorios para </a:t>
            </a:r>
            <a:r>
              <a:rPr lang="es-ES" dirty="0" err="1"/>
              <a:t>gaming</a:t>
            </a:r>
            <a:r>
              <a:rPr lang="es-ES" dirty="0"/>
              <a:t>.</a:t>
            </a:r>
          </a:p>
          <a:p>
            <a:r>
              <a:rPr lang="es-ES" b="1" dirty="0"/>
              <a:t>Valores:</a:t>
            </a:r>
            <a:r>
              <a:rPr lang="es-ES" dirty="0"/>
              <a:t> Competitividad, diversión, comunidad.</a:t>
            </a:r>
          </a:p>
          <a:p>
            <a:r>
              <a:rPr lang="es-ES" b="1" dirty="0"/>
              <a:t>Comportamientos de compra:</a:t>
            </a:r>
            <a:r>
              <a:rPr lang="es-ES" dirty="0"/>
              <a:t> Compran en tiendas especializadas, siguen a </a:t>
            </a:r>
            <a:r>
              <a:rPr lang="es-ES" dirty="0" err="1"/>
              <a:t>influencers</a:t>
            </a:r>
            <a:r>
              <a:rPr lang="es-ES" dirty="0"/>
              <a:t> del </a:t>
            </a:r>
            <a:r>
              <a:rPr lang="es-ES" dirty="0" err="1"/>
              <a:t>gaming</a:t>
            </a:r>
            <a:r>
              <a:rPr lang="es-ES" dirty="0"/>
              <a:t>, participan en foros y comunidades online.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474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2878A-A8B7-1749-B9CE-E454D1327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EBA281-DE66-CD46-AD09-080532DC1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/>
              <a:t>Ejemplo donde influya la Cultura en el comportamiento del consumidor</a:t>
            </a:r>
          </a:p>
        </p:txBody>
      </p:sp>
    </p:spTree>
    <p:extLst>
      <p:ext uri="{BB962C8B-B14F-4D97-AF65-F5344CB8AC3E}">
        <p14:creationId xmlns:p14="http://schemas.microsoft.com/office/powerpoint/2010/main" val="170509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oogle Shape;191;p24"/>
          <p:cNvGrpSpPr/>
          <p:nvPr/>
        </p:nvGrpSpPr>
        <p:grpSpPr>
          <a:xfrm>
            <a:off x="838200" y="371536"/>
            <a:ext cx="10515600" cy="1312740"/>
            <a:chOff x="0" y="6411"/>
            <a:chExt cx="10515600" cy="1312740"/>
          </a:xfrm>
        </p:grpSpPr>
        <p:sp>
          <p:nvSpPr>
            <p:cNvPr id="192" name="Google Shape;192;p24"/>
            <p:cNvSpPr/>
            <p:nvPr/>
          </p:nvSpPr>
          <p:spPr>
            <a:xfrm>
              <a:off x="0" y="6411"/>
              <a:ext cx="10515600" cy="1312740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alpha val="89803"/>
              </a:schemeClr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4"/>
            <p:cNvSpPr txBox="1"/>
            <p:nvPr/>
          </p:nvSpPr>
          <p:spPr>
            <a:xfrm>
              <a:off x="64083" y="70494"/>
              <a:ext cx="10387434" cy="11845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s-MX" sz="33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2.7.2 Conocimiento transversal de la cultura y el conocimiento del consumidor</a:t>
              </a:r>
              <a:endParaRPr sz="3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4" name="Google Shape;194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s-MX" b="1" u="sng" dirty="0"/>
              <a:t>Conocimiento transversal de la cultura: </a:t>
            </a:r>
            <a:r>
              <a:rPr lang="es-MX" dirty="0"/>
              <a:t>Este se refiere a una comprensión general y profunda de las dimensiones culturales que afectan a las sociedades en su conjunto. </a:t>
            </a:r>
          </a:p>
          <a:p>
            <a:pPr marL="114300" indent="0">
              <a:buNone/>
            </a:pPr>
            <a:r>
              <a:rPr lang="es-ES" dirty="0"/>
              <a:t>Se refiere a una visión holística y multidimensional de la cultura, que va más allá de los estereotipos y generalizaciones. Implica un profundo conocimiento de:</a:t>
            </a:r>
          </a:p>
          <a:p>
            <a:r>
              <a:rPr lang="es-ES" b="1" dirty="0"/>
              <a:t>Valores culturales:</a:t>
            </a:r>
            <a:r>
              <a:rPr lang="es-ES" dirty="0"/>
              <a:t> Lo que una sociedad considera importante y deseable.</a:t>
            </a:r>
          </a:p>
          <a:p>
            <a:r>
              <a:rPr lang="es-ES" b="1" dirty="0"/>
              <a:t>Normas sociales:</a:t>
            </a:r>
            <a:r>
              <a:rPr lang="es-ES" dirty="0"/>
              <a:t> Las reglas y expectativas de comportamiento.</a:t>
            </a:r>
          </a:p>
          <a:p>
            <a:r>
              <a:rPr lang="es-ES" b="1" dirty="0"/>
              <a:t>Símbolos y significados:</a:t>
            </a:r>
            <a:r>
              <a:rPr lang="es-ES" dirty="0"/>
              <a:t> Los elementos que representan ideas y conceptos culturales.</a:t>
            </a:r>
          </a:p>
          <a:p>
            <a:r>
              <a:rPr lang="es-ES" b="1" dirty="0"/>
              <a:t>Historia y contexto social:</a:t>
            </a:r>
            <a:r>
              <a:rPr lang="es-ES" dirty="0"/>
              <a:t> Los eventos y factores que han moldeado la cultura.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1006</Words>
  <Application>Microsoft Office PowerPoint</Application>
  <PresentationFormat>Panorámica</PresentationFormat>
  <Paragraphs>76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</vt:lpstr>
      <vt:lpstr>Presentación de PowerPoint</vt:lpstr>
      <vt:lpstr>Ejemplos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17</cp:revision>
  <dcterms:modified xsi:type="dcterms:W3CDTF">2024-11-06T23:58:03Z</dcterms:modified>
</cp:coreProperties>
</file>