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9" d="100"/>
          <a:sy n="79" d="100"/>
        </p:scale>
        <p:origin x="4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D25C1A-0745-46FD-A135-DBA7662D3DFC}" type="datetimeFigureOut">
              <a:rPr lang="es-MX" smtClean="0"/>
              <a:t>19/09/2024</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F4F301-BCB2-4316-AB4F-55374619572B}" type="slidenum">
              <a:rPr lang="es-MX" smtClean="0"/>
              <a:t>‹Nº›</a:t>
            </a:fld>
            <a:endParaRPr lang="es-MX"/>
          </a:p>
        </p:txBody>
      </p:sp>
    </p:spTree>
    <p:extLst>
      <p:ext uri="{BB962C8B-B14F-4D97-AF65-F5344CB8AC3E}">
        <p14:creationId xmlns:p14="http://schemas.microsoft.com/office/powerpoint/2010/main" val="1447949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66C0CBDA-5B12-4C54-92D4-84138D12888E}" type="slidenum">
              <a:rPr lang="en-US" smtClean="0"/>
              <a:t>19</a:t>
            </a:fld>
            <a:endParaRPr lang="en-US"/>
          </a:p>
        </p:txBody>
      </p:sp>
    </p:spTree>
    <p:extLst>
      <p:ext uri="{BB962C8B-B14F-4D97-AF65-F5344CB8AC3E}">
        <p14:creationId xmlns:p14="http://schemas.microsoft.com/office/powerpoint/2010/main" val="69268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608B7EA1-3CA1-40F1-832C-4E4BBC928DAB}" type="datetimeFigureOut">
              <a:rPr lang="es-MX" smtClean="0"/>
              <a:t>19/09/2024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EB15D36-8453-4552-A7D2-3F993706DCA3}" type="slidenum">
              <a:rPr lang="es-MX" smtClean="0"/>
              <a:t>‹Nº›</a:t>
            </a:fld>
            <a:endParaRPr lang="es-MX"/>
          </a:p>
        </p:txBody>
      </p:sp>
    </p:spTree>
    <p:extLst>
      <p:ext uri="{BB962C8B-B14F-4D97-AF65-F5344CB8AC3E}">
        <p14:creationId xmlns:p14="http://schemas.microsoft.com/office/powerpoint/2010/main" val="3303618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08B7EA1-3CA1-40F1-832C-4E4BBC928DAB}" type="datetimeFigureOut">
              <a:rPr lang="es-MX" smtClean="0"/>
              <a:t>19/09/2024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EB15D36-8453-4552-A7D2-3F993706DCA3}" type="slidenum">
              <a:rPr lang="es-MX" smtClean="0"/>
              <a:t>‹Nº›</a:t>
            </a:fld>
            <a:endParaRPr lang="es-MX"/>
          </a:p>
        </p:txBody>
      </p:sp>
    </p:spTree>
    <p:extLst>
      <p:ext uri="{BB962C8B-B14F-4D97-AF65-F5344CB8AC3E}">
        <p14:creationId xmlns:p14="http://schemas.microsoft.com/office/powerpoint/2010/main" val="1068990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08B7EA1-3CA1-40F1-832C-4E4BBC928DAB}" type="datetimeFigureOut">
              <a:rPr lang="es-MX" smtClean="0"/>
              <a:t>19/09/2024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EB15D36-8453-4552-A7D2-3F993706DCA3}" type="slidenum">
              <a:rPr lang="es-MX" smtClean="0"/>
              <a:t>‹Nº›</a:t>
            </a:fld>
            <a:endParaRPr lang="es-MX"/>
          </a:p>
        </p:txBody>
      </p:sp>
    </p:spTree>
    <p:extLst>
      <p:ext uri="{BB962C8B-B14F-4D97-AF65-F5344CB8AC3E}">
        <p14:creationId xmlns:p14="http://schemas.microsoft.com/office/powerpoint/2010/main" val="18856423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9/19/2024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18378660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08B7EA1-3CA1-40F1-832C-4E4BBC928DAB}" type="datetimeFigureOut">
              <a:rPr lang="es-MX" smtClean="0"/>
              <a:t>19/09/2024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EB15D36-8453-4552-A7D2-3F993706DCA3}" type="slidenum">
              <a:rPr lang="es-MX" smtClean="0"/>
              <a:t>‹Nº›</a:t>
            </a:fld>
            <a:endParaRPr lang="es-MX"/>
          </a:p>
        </p:txBody>
      </p:sp>
    </p:spTree>
    <p:extLst>
      <p:ext uri="{BB962C8B-B14F-4D97-AF65-F5344CB8AC3E}">
        <p14:creationId xmlns:p14="http://schemas.microsoft.com/office/powerpoint/2010/main" val="4271856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608B7EA1-3CA1-40F1-832C-4E4BBC928DAB}" type="datetimeFigureOut">
              <a:rPr lang="es-MX" smtClean="0"/>
              <a:t>19/09/2024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EB15D36-8453-4552-A7D2-3F993706DCA3}" type="slidenum">
              <a:rPr lang="es-MX" smtClean="0"/>
              <a:t>‹Nº›</a:t>
            </a:fld>
            <a:endParaRPr lang="es-MX"/>
          </a:p>
        </p:txBody>
      </p:sp>
    </p:spTree>
    <p:extLst>
      <p:ext uri="{BB962C8B-B14F-4D97-AF65-F5344CB8AC3E}">
        <p14:creationId xmlns:p14="http://schemas.microsoft.com/office/powerpoint/2010/main" val="1123780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608B7EA1-3CA1-40F1-832C-4E4BBC928DAB}" type="datetimeFigureOut">
              <a:rPr lang="es-MX" smtClean="0"/>
              <a:t>19/09/2024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EB15D36-8453-4552-A7D2-3F993706DCA3}" type="slidenum">
              <a:rPr lang="es-MX" smtClean="0"/>
              <a:t>‹Nº›</a:t>
            </a:fld>
            <a:endParaRPr lang="es-MX"/>
          </a:p>
        </p:txBody>
      </p:sp>
    </p:spTree>
    <p:extLst>
      <p:ext uri="{BB962C8B-B14F-4D97-AF65-F5344CB8AC3E}">
        <p14:creationId xmlns:p14="http://schemas.microsoft.com/office/powerpoint/2010/main" val="2996568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608B7EA1-3CA1-40F1-832C-4E4BBC928DAB}" type="datetimeFigureOut">
              <a:rPr lang="es-MX" smtClean="0"/>
              <a:t>19/09/2024</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2EB15D36-8453-4552-A7D2-3F993706DCA3}" type="slidenum">
              <a:rPr lang="es-MX" smtClean="0"/>
              <a:t>‹Nº›</a:t>
            </a:fld>
            <a:endParaRPr lang="es-MX"/>
          </a:p>
        </p:txBody>
      </p:sp>
    </p:spTree>
    <p:extLst>
      <p:ext uri="{BB962C8B-B14F-4D97-AF65-F5344CB8AC3E}">
        <p14:creationId xmlns:p14="http://schemas.microsoft.com/office/powerpoint/2010/main" val="36340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608B7EA1-3CA1-40F1-832C-4E4BBC928DAB}" type="datetimeFigureOut">
              <a:rPr lang="es-MX" smtClean="0"/>
              <a:t>19/09/2024</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2EB15D36-8453-4552-A7D2-3F993706DCA3}" type="slidenum">
              <a:rPr lang="es-MX" smtClean="0"/>
              <a:t>‹Nº›</a:t>
            </a:fld>
            <a:endParaRPr lang="es-MX"/>
          </a:p>
        </p:txBody>
      </p:sp>
    </p:spTree>
    <p:extLst>
      <p:ext uri="{BB962C8B-B14F-4D97-AF65-F5344CB8AC3E}">
        <p14:creationId xmlns:p14="http://schemas.microsoft.com/office/powerpoint/2010/main" val="1547669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08B7EA1-3CA1-40F1-832C-4E4BBC928DAB}" type="datetimeFigureOut">
              <a:rPr lang="es-MX" smtClean="0"/>
              <a:t>19/09/2024</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2EB15D36-8453-4552-A7D2-3F993706DCA3}" type="slidenum">
              <a:rPr lang="es-MX" smtClean="0"/>
              <a:t>‹Nº›</a:t>
            </a:fld>
            <a:endParaRPr lang="es-MX"/>
          </a:p>
        </p:txBody>
      </p:sp>
    </p:spTree>
    <p:extLst>
      <p:ext uri="{BB962C8B-B14F-4D97-AF65-F5344CB8AC3E}">
        <p14:creationId xmlns:p14="http://schemas.microsoft.com/office/powerpoint/2010/main" val="2216017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08B7EA1-3CA1-40F1-832C-4E4BBC928DAB}" type="datetimeFigureOut">
              <a:rPr lang="es-MX" smtClean="0"/>
              <a:t>19/09/2024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EB15D36-8453-4552-A7D2-3F993706DCA3}" type="slidenum">
              <a:rPr lang="es-MX" smtClean="0"/>
              <a:t>‹Nº›</a:t>
            </a:fld>
            <a:endParaRPr lang="es-MX"/>
          </a:p>
        </p:txBody>
      </p:sp>
    </p:spTree>
    <p:extLst>
      <p:ext uri="{BB962C8B-B14F-4D97-AF65-F5344CB8AC3E}">
        <p14:creationId xmlns:p14="http://schemas.microsoft.com/office/powerpoint/2010/main" val="1900751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08B7EA1-3CA1-40F1-832C-4E4BBC928DAB}" type="datetimeFigureOut">
              <a:rPr lang="es-MX" smtClean="0"/>
              <a:t>19/09/2024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EB15D36-8453-4552-A7D2-3F993706DCA3}" type="slidenum">
              <a:rPr lang="es-MX" smtClean="0"/>
              <a:t>‹Nº›</a:t>
            </a:fld>
            <a:endParaRPr lang="es-MX"/>
          </a:p>
        </p:txBody>
      </p:sp>
    </p:spTree>
    <p:extLst>
      <p:ext uri="{BB962C8B-B14F-4D97-AF65-F5344CB8AC3E}">
        <p14:creationId xmlns:p14="http://schemas.microsoft.com/office/powerpoint/2010/main" val="2378682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8B7EA1-3CA1-40F1-832C-4E4BBC928DAB}" type="datetimeFigureOut">
              <a:rPr lang="es-MX" smtClean="0"/>
              <a:t>19/09/2024</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B15D36-8453-4552-A7D2-3F993706DCA3}" type="slidenum">
              <a:rPr lang="es-MX" smtClean="0"/>
              <a:t>‹Nº›</a:t>
            </a:fld>
            <a:endParaRPr lang="es-MX"/>
          </a:p>
        </p:txBody>
      </p:sp>
    </p:spTree>
    <p:extLst>
      <p:ext uri="{BB962C8B-B14F-4D97-AF65-F5344CB8AC3E}">
        <p14:creationId xmlns:p14="http://schemas.microsoft.com/office/powerpoint/2010/main" val="3273801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MX"/>
          </a:p>
        </p:txBody>
      </p:sp>
      <p:sp>
        <p:nvSpPr>
          <p:cNvPr id="3" name="Subtítulo 2"/>
          <p:cNvSpPr>
            <a:spLocks noGrp="1"/>
          </p:cNvSpPr>
          <p:nvPr>
            <p:ph type="subTitle" idx="1"/>
          </p:nvPr>
        </p:nvSpPr>
        <p:spPr/>
        <p:txBody>
          <a:bodyPr/>
          <a:lstStyle/>
          <a:p>
            <a:endParaRPr lang="es-MX"/>
          </a:p>
        </p:txBody>
      </p:sp>
    </p:spTree>
    <p:extLst>
      <p:ext uri="{BB962C8B-B14F-4D97-AF65-F5344CB8AC3E}">
        <p14:creationId xmlns:p14="http://schemas.microsoft.com/office/powerpoint/2010/main" val="1031032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37240" y="803267"/>
            <a:ext cx="11055717" cy="4837158"/>
          </a:xfrm>
          <a:prstGeom prst="rect">
            <a:avLst/>
          </a:prstGeom>
        </p:spPr>
        <p:txBody>
          <a:bodyPr wrap="square">
            <a:spAutoFit/>
          </a:bodyPr>
          <a:lstStyle/>
          <a:p>
            <a:pPr algn="just"/>
            <a:r>
              <a:rPr lang="es-MX" sz="2539" dirty="0"/>
              <a:t>En economía la liquidez representa la cualidad de los activos para ser convertidos en dinero efectivo de forma inmediata sin pérdida significativa de su valor. </a:t>
            </a:r>
          </a:p>
          <a:p>
            <a:pPr algn="just"/>
            <a:endParaRPr lang="es-MX" sz="2539" dirty="0"/>
          </a:p>
          <a:p>
            <a:pPr algn="just"/>
            <a:r>
              <a:rPr lang="es-MX" sz="2539" dirty="0"/>
              <a:t>De tal manera que cuanto más fácil es convertir un activo en dinero más líquido se dice que es. </a:t>
            </a:r>
          </a:p>
          <a:p>
            <a:pPr algn="just"/>
            <a:r>
              <a:rPr lang="es-MX" sz="2539" dirty="0"/>
              <a:t>A título de ejemplo un activo muy líquido es un depósito en un banco que su titular en cualquier momento puede acudir a su entidad y retirar el mismo, o incluso también puede hacerlo a través de un cajero automático. </a:t>
            </a:r>
          </a:p>
          <a:p>
            <a:pPr algn="just"/>
            <a:endParaRPr lang="es-MX" sz="2539" dirty="0"/>
          </a:p>
          <a:p>
            <a:pPr algn="just"/>
            <a:r>
              <a:rPr lang="es-MX" sz="2539" dirty="0"/>
              <a:t>Por el contrario un bien o activo poco líquido puede ser un inmueble en el que desde que se decide venderlo o transformarlo en dinero hasta que efectivamente se obtiene el dinero por su venta puede haber transcurrido un tiempo prolongado</a:t>
            </a:r>
            <a:r>
              <a:rPr lang="es-MX" sz="2902" dirty="0"/>
              <a:t>. </a:t>
            </a:r>
            <a:endParaRPr lang="en-US" sz="2902" dirty="0"/>
          </a:p>
        </p:txBody>
      </p:sp>
    </p:spTree>
    <p:extLst>
      <p:ext uri="{BB962C8B-B14F-4D97-AF65-F5344CB8AC3E}">
        <p14:creationId xmlns:p14="http://schemas.microsoft.com/office/powerpoint/2010/main" val="20625415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37240" y="734169"/>
            <a:ext cx="11055717" cy="4256293"/>
          </a:xfrm>
          <a:prstGeom prst="rect">
            <a:avLst/>
          </a:prstGeom>
        </p:spPr>
        <p:txBody>
          <a:bodyPr wrap="square">
            <a:spAutoFit/>
          </a:bodyPr>
          <a:lstStyle/>
          <a:p>
            <a:pPr algn="just">
              <a:spcAft>
                <a:spcPts val="544"/>
              </a:spcAft>
            </a:pPr>
            <a:r>
              <a:rPr lang="es-MX" sz="2539" dirty="0"/>
              <a:t>Liquidez: Se refiere a la disponibilidad de fondos suficientes para satisfacer los compromisos financieros de una entidad a su vencimiento. </a:t>
            </a:r>
          </a:p>
          <a:p>
            <a:pPr algn="just">
              <a:spcAft>
                <a:spcPts val="544"/>
              </a:spcAft>
            </a:pPr>
            <a:endParaRPr lang="es-MX" sz="2539" dirty="0"/>
          </a:p>
          <a:p>
            <a:pPr algn="just">
              <a:spcAft>
                <a:spcPts val="544"/>
              </a:spcAft>
            </a:pPr>
            <a:r>
              <a:rPr lang="es-MX" sz="2539" dirty="0"/>
              <a:t>Lo anterior está asociado a la facilidad con que un activo es convertible en efectivo para una entidad. Sirve al usuario para medir la adecuación de los recursos de la entidad para satisfacer sus compromisos de efectivo en el corto plazo. </a:t>
            </a:r>
          </a:p>
          <a:p>
            <a:pPr algn="just">
              <a:spcAft>
                <a:spcPts val="544"/>
              </a:spcAft>
            </a:pPr>
            <a:endParaRPr lang="es-MX" sz="2539" dirty="0"/>
          </a:p>
          <a:p>
            <a:pPr algn="just">
              <a:spcAft>
                <a:spcPts val="544"/>
              </a:spcAft>
            </a:pPr>
            <a:r>
              <a:rPr lang="es-MX" sz="2539" dirty="0"/>
              <a:t>En general la liquidez de un activo es contrapuesta a la rentabilidad que ofrece el mismo, de manera que es probable que un activo muy líquido ofrezca una rentabilidad pequeña. </a:t>
            </a:r>
            <a:endParaRPr lang="en-US" sz="2539" dirty="0"/>
          </a:p>
        </p:txBody>
      </p:sp>
    </p:spTree>
    <p:extLst>
      <p:ext uri="{BB962C8B-B14F-4D97-AF65-F5344CB8AC3E}">
        <p14:creationId xmlns:p14="http://schemas.microsoft.com/office/powerpoint/2010/main" val="42485596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3633" y="872365"/>
            <a:ext cx="10295636" cy="2771913"/>
          </a:xfrm>
          <a:prstGeom prst="rect">
            <a:avLst/>
          </a:prstGeom>
        </p:spPr>
        <p:txBody>
          <a:bodyPr wrap="square">
            <a:spAutoFit/>
          </a:bodyPr>
          <a:lstStyle/>
          <a:p>
            <a:pPr algn="just"/>
            <a:r>
              <a:rPr lang="es-MX" sz="2902" dirty="0"/>
              <a:t>Un activo líquido tiene algunas o varias de las siguientes características. Puede ser vendido </a:t>
            </a:r>
            <a:r>
              <a:rPr lang="es-MX" sz="2902" dirty="0">
                <a:solidFill>
                  <a:srgbClr val="FF0000"/>
                </a:solidFill>
              </a:rPr>
              <a:t>(1) </a:t>
            </a:r>
            <a:r>
              <a:rPr lang="es-MX" sz="2902" dirty="0"/>
              <a:t>rápidamente, </a:t>
            </a:r>
            <a:r>
              <a:rPr lang="es-MX" sz="2902" dirty="0">
                <a:solidFill>
                  <a:srgbClr val="FF0000"/>
                </a:solidFill>
              </a:rPr>
              <a:t>(2) </a:t>
            </a:r>
            <a:r>
              <a:rPr lang="es-MX" sz="2902" dirty="0"/>
              <a:t>con una mínima pérdida de valor, </a:t>
            </a:r>
            <a:r>
              <a:rPr lang="es-MX" sz="2902" dirty="0">
                <a:solidFill>
                  <a:srgbClr val="FF0000"/>
                </a:solidFill>
              </a:rPr>
              <a:t>(3)</a:t>
            </a:r>
            <a:r>
              <a:rPr lang="es-MX" sz="2902" dirty="0"/>
              <a:t> en cualquier momento. </a:t>
            </a:r>
          </a:p>
          <a:p>
            <a:pPr algn="just"/>
            <a:endParaRPr lang="es-MX" sz="2902" dirty="0"/>
          </a:p>
          <a:p>
            <a:pPr algn="just"/>
            <a:r>
              <a:rPr lang="es-MX" sz="2902" dirty="0"/>
              <a:t>La característica esencial de un mercado líquido es que en todo momento hay dispuestos compradores y vendedores. </a:t>
            </a:r>
            <a:endParaRPr lang="en-US" sz="2902" dirty="0"/>
          </a:p>
        </p:txBody>
      </p:sp>
    </p:spTree>
    <p:extLst>
      <p:ext uri="{BB962C8B-B14F-4D97-AF65-F5344CB8AC3E}">
        <p14:creationId xmlns:p14="http://schemas.microsoft.com/office/powerpoint/2010/main" val="18043317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44534" y="1010562"/>
            <a:ext cx="10364735" cy="4558299"/>
          </a:xfrm>
          <a:prstGeom prst="rect">
            <a:avLst/>
          </a:prstGeom>
        </p:spPr>
        <p:txBody>
          <a:bodyPr wrap="square">
            <a:spAutoFit/>
          </a:bodyPr>
          <a:lstStyle/>
          <a:p>
            <a:pPr algn="just"/>
            <a:r>
              <a:rPr lang="es-MX" sz="2902" dirty="0">
                <a:solidFill>
                  <a:srgbClr val="FF0000"/>
                </a:solidFill>
              </a:rPr>
              <a:t>Solvencia: </a:t>
            </a:r>
            <a:r>
              <a:rPr lang="es-MX" sz="2902" dirty="0"/>
              <a:t>Capacidad para generar ingresos en un futuro, y en consecuencia para pagar compromisos a largo plazo.</a:t>
            </a:r>
          </a:p>
          <a:p>
            <a:pPr algn="just"/>
            <a:endParaRPr lang="es-MX" sz="2902" dirty="0"/>
          </a:p>
          <a:p>
            <a:pPr algn="just"/>
            <a:endParaRPr lang="es-MX" sz="2902" dirty="0"/>
          </a:p>
          <a:p>
            <a:pPr algn="just"/>
            <a:r>
              <a:rPr lang="es-MX" sz="2902" dirty="0">
                <a:solidFill>
                  <a:srgbClr val="FF0000"/>
                </a:solidFill>
              </a:rPr>
              <a:t>Solvencia (estabilidad financiera): </a:t>
            </a:r>
            <a:r>
              <a:rPr lang="es-MX" sz="2902" dirty="0"/>
              <a:t>se refiere al exceso de activos sobre pasivos y, por tanto, a la suficiencia del capital contable de las entidades. Sirve al usuario para examinar la estructura del capital contable de la entidad en términos de la mezcla de sus recursos financieros y de la habilidad de la entidad para satisfacer sus compromisos a largo plazo y sus obligaciones de inversión. </a:t>
            </a:r>
            <a:endParaRPr lang="en-US" sz="2902" dirty="0"/>
          </a:p>
        </p:txBody>
      </p:sp>
    </p:spTree>
    <p:extLst>
      <p:ext uri="{BB962C8B-B14F-4D97-AF65-F5344CB8AC3E}">
        <p14:creationId xmlns:p14="http://schemas.microsoft.com/office/powerpoint/2010/main" val="38003764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68142" y="803268"/>
            <a:ext cx="11193913" cy="4111703"/>
          </a:xfrm>
          <a:prstGeom prst="rect">
            <a:avLst/>
          </a:prstGeom>
        </p:spPr>
        <p:txBody>
          <a:bodyPr wrap="square">
            <a:spAutoFit/>
          </a:bodyPr>
          <a:lstStyle/>
          <a:p>
            <a:pPr algn="just"/>
            <a:r>
              <a:rPr lang="es-MX" sz="2902" dirty="0"/>
              <a:t>Se entiende por solvencia a la capacidad financiera (capacidad de pago) de la empresa para cumplir sus obligaciones de vencimiento a corto plazo y los recursos con que cuenta para hacer frente a tales obligaciones, o sea una relación entre lo que una empresa tiene y lo que debe. </a:t>
            </a:r>
          </a:p>
          <a:p>
            <a:pPr algn="just"/>
            <a:endParaRPr lang="es-MX" sz="2902" dirty="0"/>
          </a:p>
          <a:p>
            <a:pPr algn="just"/>
            <a:r>
              <a:rPr lang="es-MX" sz="2902" dirty="0"/>
              <a:t>Para que una empresa cuente con solvencia, debe estar capacitada para liquidar los pasivos contraídos, al vencimiento de los mismos y demostrar también mediante el estudio correspondiente que podrá seguir una trayectoria normal que le permita conservar dicha situación en el futuro. </a:t>
            </a:r>
            <a:endParaRPr lang="en-US" sz="2902" dirty="0"/>
          </a:p>
        </p:txBody>
      </p:sp>
    </p:spTree>
    <p:extLst>
      <p:ext uri="{BB962C8B-B14F-4D97-AF65-F5344CB8AC3E}">
        <p14:creationId xmlns:p14="http://schemas.microsoft.com/office/powerpoint/2010/main" val="35117854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82731" y="1010562"/>
            <a:ext cx="10295636" cy="4110869"/>
          </a:xfrm>
          <a:prstGeom prst="rect">
            <a:avLst/>
          </a:prstGeom>
        </p:spPr>
        <p:txBody>
          <a:bodyPr wrap="square">
            <a:spAutoFit/>
          </a:bodyPr>
          <a:lstStyle/>
          <a:p>
            <a:pPr algn="just"/>
            <a:r>
              <a:rPr lang="es-MX" sz="3264" dirty="0"/>
              <a:t>Se debe diferenciar el concepto de solvencia con el de liquidez, debido a que liquidez es tener el efectivo necesario en el momento oportuno que nos permita hacer el pago de los compromisos anteriormente contraídos. </a:t>
            </a:r>
          </a:p>
          <a:p>
            <a:pPr algn="just"/>
            <a:endParaRPr lang="es-MX" sz="3264" dirty="0"/>
          </a:p>
          <a:p>
            <a:pPr algn="just"/>
            <a:r>
              <a:rPr lang="es-MX" sz="3264" dirty="0"/>
              <a:t>Solvencia es contar con los bienes y recursos suficientes para respaldar los adeudos que se tengan contraídos, aún cuando estos bienes sean diferentes al efectivo. </a:t>
            </a:r>
            <a:endParaRPr lang="en-US" sz="3264" dirty="0"/>
          </a:p>
        </p:txBody>
      </p:sp>
    </p:spTree>
    <p:extLst>
      <p:ext uri="{BB962C8B-B14F-4D97-AF65-F5344CB8AC3E}">
        <p14:creationId xmlns:p14="http://schemas.microsoft.com/office/powerpoint/2010/main" val="17617552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6338" y="803268"/>
            <a:ext cx="10641128" cy="4110869"/>
          </a:xfrm>
          <a:prstGeom prst="rect">
            <a:avLst/>
          </a:prstGeom>
        </p:spPr>
        <p:txBody>
          <a:bodyPr wrap="square">
            <a:spAutoFit/>
          </a:bodyPr>
          <a:lstStyle/>
          <a:p>
            <a:pPr algn="just"/>
            <a:r>
              <a:rPr lang="es-MX" sz="3264" dirty="0"/>
              <a:t>Es decir, liquidez es cumplir con los compromisos y solvencia es tener con que pagar esos compromisos, para tener liquidez se necesita tener solvencia previamente. </a:t>
            </a:r>
          </a:p>
          <a:p>
            <a:pPr algn="just"/>
            <a:endParaRPr lang="es-MX" sz="3264" dirty="0"/>
          </a:p>
          <a:p>
            <a:pPr algn="just"/>
            <a:r>
              <a:rPr lang="es-MX" sz="3264" dirty="0"/>
              <a:t>También lo anterior nos conduce a que la solvencia es la posesión de abundantes bienes para liquidar deudas pero si no hay facilidad para convertir esos bienes en dinero o efectivo para hacer los pagos entonces no existe la liquidez. </a:t>
            </a:r>
            <a:endParaRPr lang="en-US" sz="3264" dirty="0"/>
          </a:p>
        </p:txBody>
      </p:sp>
    </p:spTree>
    <p:extLst>
      <p:ext uri="{BB962C8B-B14F-4D97-AF65-F5344CB8AC3E}">
        <p14:creationId xmlns:p14="http://schemas.microsoft.com/office/powerpoint/2010/main" val="35090183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6338" y="1563347"/>
            <a:ext cx="10572029" cy="3608552"/>
          </a:xfrm>
          <a:prstGeom prst="rect">
            <a:avLst/>
          </a:prstGeom>
        </p:spPr>
        <p:txBody>
          <a:bodyPr wrap="square">
            <a:spAutoFit/>
          </a:bodyPr>
          <a:lstStyle/>
          <a:p>
            <a:pPr algn="just"/>
            <a:r>
              <a:rPr lang="es-MX" sz="3264" dirty="0"/>
              <a:t>Todo negocio que tiene liquidez es solvente pero no todo negocio solvente tiene forzosamente liquidez. </a:t>
            </a:r>
          </a:p>
          <a:p>
            <a:pPr algn="just"/>
            <a:endParaRPr lang="es-MX" sz="3264" dirty="0"/>
          </a:p>
          <a:p>
            <a:pPr algn="just"/>
            <a:endParaRPr lang="es-MX" sz="3264" dirty="0"/>
          </a:p>
          <a:p>
            <a:pPr algn="just"/>
            <a:endParaRPr lang="es-MX" sz="3264" dirty="0"/>
          </a:p>
          <a:p>
            <a:pPr algn="just"/>
            <a:r>
              <a:rPr lang="es-MX" sz="3264" dirty="0"/>
              <a:t>Los acreedores a corto plazo fijarán su atención en la solvencia financiera de la empresa. </a:t>
            </a:r>
            <a:endParaRPr lang="en-US" sz="3264" dirty="0"/>
          </a:p>
        </p:txBody>
      </p:sp>
    </p:spTree>
    <p:extLst>
      <p:ext uri="{BB962C8B-B14F-4D97-AF65-F5344CB8AC3E}">
        <p14:creationId xmlns:p14="http://schemas.microsoft.com/office/powerpoint/2010/main" val="7221053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68142" y="1010562"/>
            <a:ext cx="11055717" cy="4110869"/>
          </a:xfrm>
          <a:prstGeom prst="rect">
            <a:avLst/>
          </a:prstGeom>
        </p:spPr>
        <p:txBody>
          <a:bodyPr wrap="square">
            <a:spAutoFit/>
          </a:bodyPr>
          <a:lstStyle/>
          <a:p>
            <a:pPr algn="just"/>
            <a:r>
              <a:rPr lang="es-MX" sz="3264" b="1" dirty="0"/>
              <a:t>1.- Razón capital de trabajo </a:t>
            </a:r>
            <a:r>
              <a:rPr lang="es-MX" sz="3264" dirty="0" smtClean="0"/>
              <a:t>= Activo </a:t>
            </a:r>
            <a:r>
              <a:rPr lang="es-MX" sz="3264" dirty="0"/>
              <a:t>circulante (-) Pasivo a corto plazo </a:t>
            </a:r>
          </a:p>
          <a:p>
            <a:pPr algn="just"/>
            <a:endParaRPr lang="es-MX" sz="3264" dirty="0"/>
          </a:p>
          <a:p>
            <a:pPr algn="just"/>
            <a:r>
              <a:rPr lang="es-MX" sz="3264" dirty="0"/>
              <a:t>Determina la cantidad de recursos de fácil conversión en efectivo, que se puede considerar propia y que mediante su rotación se obtiene los ingresos. Este tipo de cifras puede no servir para comparar los resultados con otras empresas, pero es de suma utilidad para el control interno. </a:t>
            </a:r>
            <a:endParaRPr lang="en-US" sz="3264" dirty="0"/>
          </a:p>
        </p:txBody>
      </p:sp>
    </p:spTree>
    <p:extLst>
      <p:ext uri="{BB962C8B-B14F-4D97-AF65-F5344CB8AC3E}">
        <p14:creationId xmlns:p14="http://schemas.microsoft.com/office/powerpoint/2010/main" val="38175601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68141" y="250481"/>
            <a:ext cx="11124816" cy="6679585"/>
          </a:xfrm>
          <a:prstGeom prst="rect">
            <a:avLst/>
          </a:prstGeom>
        </p:spPr>
        <p:txBody>
          <a:bodyPr wrap="square">
            <a:spAutoFit/>
          </a:bodyPr>
          <a:lstStyle/>
          <a:p>
            <a:pPr algn="just"/>
            <a:r>
              <a:rPr lang="es-MX" sz="2902" b="1" dirty="0">
                <a:solidFill>
                  <a:srgbClr val="0A0A0A"/>
                </a:solidFill>
                <a:latin typeface="-apple-system"/>
              </a:rPr>
              <a:t>Interpretación:</a:t>
            </a:r>
          </a:p>
          <a:p>
            <a:pPr algn="just"/>
            <a:endParaRPr lang="es-MX" sz="2902" dirty="0">
              <a:solidFill>
                <a:srgbClr val="0A0A0A"/>
              </a:solidFill>
              <a:latin typeface="-apple-system"/>
            </a:endParaRPr>
          </a:p>
          <a:p>
            <a:pPr algn="just"/>
            <a:r>
              <a:rPr lang="es-MX" sz="2902" dirty="0">
                <a:solidFill>
                  <a:srgbClr val="0A0A0A"/>
                </a:solidFill>
                <a:latin typeface="-apple-system"/>
              </a:rPr>
              <a:t>Si el resultado obtenido después de aplicar la fórmula es positivo quiere decir que la empresa cuenta con los activos suficientes para cubrir sus deudas a corto plazo, en la medida que el resultado positivo sea mayor es un buen indicador para la empresa.</a:t>
            </a:r>
          </a:p>
          <a:p>
            <a:pPr algn="just"/>
            <a:endParaRPr lang="es-MX" sz="2902" dirty="0">
              <a:solidFill>
                <a:srgbClr val="0A0A0A"/>
              </a:solidFill>
              <a:latin typeface="-apple-system"/>
            </a:endParaRPr>
          </a:p>
          <a:p>
            <a:pPr algn="just"/>
            <a:r>
              <a:rPr lang="es-MX" sz="2902" b="1" dirty="0">
                <a:solidFill>
                  <a:srgbClr val="0A0A0A"/>
                </a:solidFill>
                <a:latin typeface="-apple-system"/>
              </a:rPr>
              <a:t>Ejemplo de capital de trabajo:</a:t>
            </a:r>
          </a:p>
          <a:p>
            <a:pPr algn="just"/>
            <a:endParaRPr lang="es-MX" sz="2902" dirty="0">
              <a:solidFill>
                <a:srgbClr val="0A0A0A"/>
              </a:solidFill>
              <a:latin typeface="-apple-system"/>
            </a:endParaRPr>
          </a:p>
          <a:p>
            <a:pPr algn="just">
              <a:buFont typeface="Arial" panose="020B0604020202020204" pitchFamily="34" charset="0"/>
              <a:buChar char="•"/>
            </a:pPr>
            <a:r>
              <a:rPr lang="es-MX" sz="2902" b="1" dirty="0">
                <a:solidFill>
                  <a:srgbClr val="0A0A0A"/>
                </a:solidFill>
                <a:latin typeface="-apple-system"/>
              </a:rPr>
              <a:t>Activo corriente</a:t>
            </a:r>
            <a:r>
              <a:rPr lang="es-MX" sz="2902" dirty="0">
                <a:solidFill>
                  <a:srgbClr val="0A0A0A"/>
                </a:solidFill>
                <a:latin typeface="-apple-system"/>
              </a:rPr>
              <a:t>: 5,000</a:t>
            </a:r>
          </a:p>
          <a:p>
            <a:pPr algn="just">
              <a:buFont typeface="Arial" panose="020B0604020202020204" pitchFamily="34" charset="0"/>
              <a:buChar char="•"/>
            </a:pPr>
            <a:r>
              <a:rPr lang="es-MX" sz="2902" b="1" dirty="0">
                <a:solidFill>
                  <a:srgbClr val="0A0A0A"/>
                </a:solidFill>
                <a:latin typeface="-apple-system"/>
              </a:rPr>
              <a:t>Pasivo corriente</a:t>
            </a:r>
            <a:r>
              <a:rPr lang="es-MX" sz="2902" dirty="0">
                <a:solidFill>
                  <a:srgbClr val="0A0A0A"/>
                </a:solidFill>
                <a:latin typeface="-apple-system"/>
              </a:rPr>
              <a:t>: 2,000</a:t>
            </a:r>
          </a:p>
          <a:p>
            <a:pPr algn="just">
              <a:buFont typeface="Arial" panose="020B0604020202020204" pitchFamily="34" charset="0"/>
              <a:buChar char="•"/>
            </a:pPr>
            <a:r>
              <a:rPr lang="es-MX" sz="2902" dirty="0">
                <a:solidFill>
                  <a:srgbClr val="0A0A0A"/>
                </a:solidFill>
                <a:latin typeface="-apple-system"/>
              </a:rPr>
              <a:t>5,000 – 2,000 = 3,000 </a:t>
            </a:r>
            <a:r>
              <a:rPr lang="es-MX" sz="2902" b="1" dirty="0">
                <a:solidFill>
                  <a:srgbClr val="0A0A0A"/>
                </a:solidFill>
                <a:latin typeface="-apple-system"/>
              </a:rPr>
              <a:t>CNT</a:t>
            </a:r>
          </a:p>
          <a:p>
            <a:pPr algn="just">
              <a:buFont typeface="Arial" panose="020B0604020202020204" pitchFamily="34" charset="0"/>
              <a:buChar char="•"/>
            </a:pPr>
            <a:r>
              <a:rPr lang="es-MX" sz="2539" dirty="0">
                <a:solidFill>
                  <a:srgbClr val="FF0000"/>
                </a:solidFill>
              </a:rPr>
              <a:t>Interpretación del ejemplo: Sí la empresa tuviese que pagar todas las deudas a corto plazo le quedaría un excedente de 3,000.</a:t>
            </a:r>
            <a:endParaRPr lang="es-MX" sz="2539" dirty="0">
              <a:solidFill>
                <a:srgbClr val="FF0000"/>
              </a:solidFill>
              <a:latin typeface="-apple-system"/>
            </a:endParaRPr>
          </a:p>
        </p:txBody>
      </p:sp>
    </p:spTree>
    <p:extLst>
      <p:ext uri="{BB962C8B-B14F-4D97-AF65-F5344CB8AC3E}">
        <p14:creationId xmlns:p14="http://schemas.microsoft.com/office/powerpoint/2010/main" val="10436477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779285" y="1563348"/>
            <a:ext cx="6250970" cy="1320361"/>
          </a:xfrm>
          <a:prstGeom prst="rect">
            <a:avLst/>
          </a:prstGeom>
        </p:spPr>
        <p:txBody>
          <a:bodyPr wrap="square">
            <a:spAutoFit/>
          </a:bodyPr>
          <a:lstStyle/>
          <a:p>
            <a:pPr algn="ctr"/>
            <a:r>
              <a:rPr lang="en-US" sz="3990" dirty="0" err="1"/>
              <a:t>Análisis</a:t>
            </a:r>
            <a:r>
              <a:rPr lang="en-US" sz="3990" dirty="0"/>
              <a:t> </a:t>
            </a:r>
            <a:r>
              <a:rPr lang="en-US" sz="3990" dirty="0" err="1"/>
              <a:t>Financiero</a:t>
            </a:r>
            <a:r>
              <a:rPr lang="en-US" sz="3990" dirty="0"/>
              <a:t> </a:t>
            </a:r>
            <a:r>
              <a:rPr lang="en-US" sz="3990" dirty="0" err="1"/>
              <a:t>Razones</a:t>
            </a:r>
            <a:r>
              <a:rPr lang="en-US" sz="3990" dirty="0"/>
              <a:t> </a:t>
            </a:r>
            <a:r>
              <a:rPr lang="en-US" sz="3990" dirty="0" err="1"/>
              <a:t>financieras</a:t>
            </a:r>
            <a:r>
              <a:rPr lang="en-US" sz="3990" dirty="0"/>
              <a:t> </a:t>
            </a:r>
          </a:p>
        </p:txBody>
      </p:sp>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3955" y="3429001"/>
            <a:ext cx="3537837" cy="2360400"/>
          </a:xfrm>
          <a:prstGeom prst="rect">
            <a:avLst/>
          </a:prstGeom>
        </p:spPr>
      </p:pic>
    </p:spTree>
    <p:extLst>
      <p:ext uri="{BB962C8B-B14F-4D97-AF65-F5344CB8AC3E}">
        <p14:creationId xmlns:p14="http://schemas.microsoft.com/office/powerpoint/2010/main" val="33773047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9043" y="1563347"/>
            <a:ext cx="11263013" cy="4110869"/>
          </a:xfrm>
          <a:prstGeom prst="rect">
            <a:avLst/>
          </a:prstGeom>
        </p:spPr>
        <p:txBody>
          <a:bodyPr wrap="square">
            <a:spAutoFit/>
          </a:bodyPr>
          <a:lstStyle/>
          <a:p>
            <a:pPr algn="just"/>
            <a:r>
              <a:rPr lang="es-MX" sz="3264" b="1" dirty="0"/>
              <a:t>2.- Razón circulante= </a:t>
            </a:r>
            <a:r>
              <a:rPr lang="es-MX" sz="3264" u="sng" dirty="0"/>
              <a:t>Activo circulante</a:t>
            </a:r>
          </a:p>
          <a:p>
            <a:pPr algn="just"/>
            <a:r>
              <a:rPr lang="es-MX" sz="3264" dirty="0"/>
              <a:t>                    </a:t>
            </a:r>
            <a:r>
              <a:rPr lang="es-MX" sz="3264" dirty="0" smtClean="0"/>
              <a:t>                </a:t>
            </a:r>
            <a:r>
              <a:rPr lang="es-MX" sz="3264" dirty="0"/>
              <a:t>Pasivo a corto plazo </a:t>
            </a:r>
          </a:p>
          <a:p>
            <a:pPr algn="just"/>
            <a:endParaRPr lang="es-MX" sz="3264" dirty="0"/>
          </a:p>
          <a:p>
            <a:pPr algn="just"/>
            <a:endParaRPr lang="es-MX" sz="3264" dirty="0"/>
          </a:p>
          <a:p>
            <a:pPr algn="just"/>
            <a:r>
              <a:rPr lang="es-MX" sz="3264" dirty="0"/>
              <a:t>Indica la capacidad que tiene la empresa para cubrir sus compromisos a corto plazo, (en numero de veces, cuantas veces cubre el activo de fácil conversión en efectivo al pasivo de exigibilidad menor a un año). </a:t>
            </a:r>
            <a:endParaRPr lang="en-US" sz="3264" dirty="0"/>
          </a:p>
        </p:txBody>
      </p:sp>
    </p:spTree>
    <p:extLst>
      <p:ext uri="{BB962C8B-B14F-4D97-AF65-F5344CB8AC3E}">
        <p14:creationId xmlns:p14="http://schemas.microsoft.com/office/powerpoint/2010/main" val="14282527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37239" y="526875"/>
            <a:ext cx="10779325" cy="5953553"/>
          </a:xfrm>
          <a:prstGeom prst="rect">
            <a:avLst/>
          </a:prstGeom>
        </p:spPr>
        <p:txBody>
          <a:bodyPr wrap="square">
            <a:spAutoFit/>
          </a:bodyPr>
          <a:lstStyle/>
          <a:p>
            <a:pPr algn="just"/>
            <a:r>
              <a:rPr lang="es-MX" sz="2539" b="1" dirty="0">
                <a:solidFill>
                  <a:srgbClr val="0A0A0A"/>
                </a:solidFill>
                <a:latin typeface="-apple-system"/>
              </a:rPr>
              <a:t>Interpretación:</a:t>
            </a:r>
          </a:p>
          <a:p>
            <a:pPr algn="just"/>
            <a:endParaRPr lang="es-MX" sz="2539" dirty="0">
              <a:solidFill>
                <a:srgbClr val="0A0A0A"/>
              </a:solidFill>
              <a:latin typeface="-apple-system"/>
            </a:endParaRPr>
          </a:p>
          <a:p>
            <a:pPr algn="just"/>
            <a:r>
              <a:rPr lang="es-MX" sz="2539" dirty="0">
                <a:solidFill>
                  <a:srgbClr val="0A0A0A"/>
                </a:solidFill>
                <a:latin typeface="-apple-system"/>
              </a:rPr>
              <a:t>Entre más alto sea el resultado, tendrá mayor capacidad para pagar sus obligaciones, el nivel óptimo de solvencia es de 1,5 en adelante, aunque en algunas empresas también se considera 1 como el nivel óptimo, para no tener un exceso de liquidez que se traduce en perdida de rentabilidad.</a:t>
            </a:r>
          </a:p>
          <a:p>
            <a:pPr algn="just"/>
            <a:endParaRPr lang="es-MX" sz="2539" dirty="0">
              <a:solidFill>
                <a:srgbClr val="0A0A0A"/>
              </a:solidFill>
              <a:latin typeface="-apple-system"/>
            </a:endParaRPr>
          </a:p>
          <a:p>
            <a:pPr algn="just"/>
            <a:r>
              <a:rPr lang="es-MX" sz="2539" b="1" dirty="0">
                <a:solidFill>
                  <a:srgbClr val="0A0A0A"/>
                </a:solidFill>
                <a:latin typeface="-apple-system"/>
              </a:rPr>
              <a:t>Ejemplo del índice de solvencia:</a:t>
            </a:r>
          </a:p>
          <a:p>
            <a:pPr algn="just"/>
            <a:endParaRPr lang="es-MX" sz="2539" dirty="0">
              <a:solidFill>
                <a:srgbClr val="0A0A0A"/>
              </a:solidFill>
              <a:latin typeface="-apple-system"/>
            </a:endParaRPr>
          </a:p>
          <a:p>
            <a:pPr algn="just">
              <a:buFont typeface="Arial" panose="020B0604020202020204" pitchFamily="34" charset="0"/>
              <a:buChar char="•"/>
            </a:pPr>
            <a:r>
              <a:rPr lang="es-MX" sz="2539" b="1" dirty="0">
                <a:solidFill>
                  <a:srgbClr val="0A0A0A"/>
                </a:solidFill>
                <a:latin typeface="-apple-system"/>
              </a:rPr>
              <a:t>Activo corriente</a:t>
            </a:r>
            <a:r>
              <a:rPr lang="es-MX" sz="2539" dirty="0">
                <a:solidFill>
                  <a:srgbClr val="0A0A0A"/>
                </a:solidFill>
                <a:latin typeface="-apple-system"/>
              </a:rPr>
              <a:t>: 5,000</a:t>
            </a:r>
          </a:p>
          <a:p>
            <a:pPr algn="just">
              <a:buFont typeface="Arial" panose="020B0604020202020204" pitchFamily="34" charset="0"/>
              <a:buChar char="•"/>
            </a:pPr>
            <a:r>
              <a:rPr lang="es-MX" sz="2539" b="1" dirty="0">
                <a:solidFill>
                  <a:srgbClr val="0A0A0A"/>
                </a:solidFill>
                <a:latin typeface="-apple-system"/>
              </a:rPr>
              <a:t>Pasivo corriente</a:t>
            </a:r>
            <a:r>
              <a:rPr lang="es-MX" sz="2539" dirty="0">
                <a:solidFill>
                  <a:srgbClr val="0A0A0A"/>
                </a:solidFill>
                <a:latin typeface="-apple-system"/>
              </a:rPr>
              <a:t>: 2,000</a:t>
            </a:r>
          </a:p>
          <a:p>
            <a:pPr algn="just">
              <a:buFont typeface="Arial" panose="020B0604020202020204" pitchFamily="34" charset="0"/>
              <a:buChar char="•"/>
            </a:pPr>
            <a:r>
              <a:rPr lang="es-MX" sz="2539" b="1" dirty="0">
                <a:solidFill>
                  <a:srgbClr val="0A0A0A"/>
                </a:solidFill>
                <a:latin typeface="-apple-system"/>
              </a:rPr>
              <a:t>5,000 / 2,000 = 2,5</a:t>
            </a:r>
            <a:endParaRPr lang="es-MX" sz="2539" dirty="0">
              <a:solidFill>
                <a:srgbClr val="0A0A0A"/>
              </a:solidFill>
              <a:latin typeface="-apple-system"/>
            </a:endParaRPr>
          </a:p>
          <a:p>
            <a:pPr algn="just"/>
            <a:r>
              <a:rPr lang="es-MX" sz="2539" dirty="0">
                <a:solidFill>
                  <a:srgbClr val="0A0A0A"/>
                </a:solidFill>
                <a:latin typeface="-apple-system"/>
              </a:rPr>
              <a:t>Interpretación del ejemplo: La empresa cuenta con un índice de solvencia del 2,5 por ende puede responder sus obligaciones sin afectar la solvencia.</a:t>
            </a:r>
          </a:p>
        </p:txBody>
      </p:sp>
    </p:spTree>
    <p:extLst>
      <p:ext uri="{BB962C8B-B14F-4D97-AF65-F5344CB8AC3E}">
        <p14:creationId xmlns:p14="http://schemas.microsoft.com/office/powerpoint/2010/main" val="7112935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68141" y="595973"/>
            <a:ext cx="11124816" cy="4558299"/>
          </a:xfrm>
          <a:prstGeom prst="rect">
            <a:avLst/>
          </a:prstGeom>
        </p:spPr>
        <p:txBody>
          <a:bodyPr wrap="square">
            <a:spAutoFit/>
          </a:bodyPr>
          <a:lstStyle/>
          <a:p>
            <a:pPr algn="just"/>
            <a:r>
              <a:rPr lang="es-MX" sz="2902" dirty="0"/>
              <a:t>Un índice de 2.0 se considera a veces como aceptable, pero la aceptabilidad de un valor depende del campo industrial en el que opera la empresa. Por ejemplo un índice de 1.0 se podría considerar aceptable para una empresa de servicios, pero no para una empresa manufacturera . </a:t>
            </a:r>
            <a:r>
              <a:rPr lang="es-MX" sz="2902" dirty="0">
                <a:solidFill>
                  <a:srgbClr val="FF0000"/>
                </a:solidFill>
              </a:rPr>
              <a:t>Cuanto mas predecibles sean los flujos de efectivo de una empresa, tanto mas bajo será el índice. </a:t>
            </a:r>
          </a:p>
          <a:p>
            <a:pPr algn="just"/>
            <a:endParaRPr lang="es-MX" sz="2902" dirty="0"/>
          </a:p>
          <a:p>
            <a:pPr algn="just"/>
            <a:r>
              <a:rPr lang="es-MX" sz="2902" dirty="0"/>
              <a:t>Una razón baja muestra salvo prueba en contrario, dificultades para cubrir obligaciones a corto plazo; .por el contrario, una razón alta indica liquidez suficiente para cubrir obligaciones a corto plazo. </a:t>
            </a:r>
            <a:endParaRPr lang="en-US" sz="2902" dirty="0"/>
          </a:p>
        </p:txBody>
      </p:sp>
    </p:spTree>
    <p:extLst>
      <p:ext uri="{BB962C8B-B14F-4D97-AF65-F5344CB8AC3E}">
        <p14:creationId xmlns:p14="http://schemas.microsoft.com/office/powerpoint/2010/main" val="6148220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29944" y="1217856"/>
            <a:ext cx="10986620" cy="5451492"/>
          </a:xfrm>
          <a:prstGeom prst="rect">
            <a:avLst/>
          </a:prstGeom>
        </p:spPr>
        <p:txBody>
          <a:bodyPr wrap="square">
            <a:spAutoFit/>
          </a:bodyPr>
          <a:lstStyle/>
          <a:p>
            <a:pPr algn="just"/>
            <a:r>
              <a:rPr lang="es-MX" sz="2902" b="1" dirty="0"/>
              <a:t>3.- Razón de liquidez (Prueba acida) = </a:t>
            </a:r>
            <a:r>
              <a:rPr lang="es-MX" sz="2902" u="sng" dirty="0"/>
              <a:t>Activo liquido </a:t>
            </a:r>
            <a:r>
              <a:rPr lang="es-MX" sz="2902" dirty="0"/>
              <a:t>. </a:t>
            </a:r>
          </a:p>
          <a:p>
            <a:pPr algn="just"/>
            <a:r>
              <a:rPr lang="es-MX" sz="2902" dirty="0"/>
              <a:t>                                                  </a:t>
            </a:r>
            <a:r>
              <a:rPr lang="es-MX" sz="2902" dirty="0" smtClean="0"/>
              <a:t>             </a:t>
            </a:r>
            <a:r>
              <a:rPr lang="es-MX" sz="2902" dirty="0"/>
              <a:t>Pasivo a corto plazo </a:t>
            </a:r>
          </a:p>
          <a:p>
            <a:pPr algn="just"/>
            <a:endParaRPr lang="es-MX" sz="2902" dirty="0"/>
          </a:p>
          <a:p>
            <a:pPr algn="just"/>
            <a:r>
              <a:rPr lang="es-MX" sz="2902" b="1" dirty="0"/>
              <a:t>Activo liquido = </a:t>
            </a:r>
            <a:r>
              <a:rPr lang="es-MX" sz="2902" dirty="0"/>
              <a:t>activo circulante (-) inventario. </a:t>
            </a:r>
          </a:p>
          <a:p>
            <a:pPr algn="just"/>
            <a:endParaRPr lang="es-MX" sz="2902" dirty="0"/>
          </a:p>
          <a:p>
            <a:pPr algn="just"/>
            <a:endParaRPr lang="es-MX" sz="2902" dirty="0"/>
          </a:p>
          <a:p>
            <a:pPr algn="just"/>
            <a:r>
              <a:rPr lang="es-MX" sz="2902" dirty="0"/>
              <a:t>Los inventarios son por lo general, el menos liquido de los activos circulantes en una entidad, por lo que representan los activos más susceptibles de generar pérdidas en caso de presentarse una liquidación. Por lo anterior, resulta valioso medir la capacidad de la empresa para cubrir sus obligaciones a corto plazo sin tomar en cuenta los inventarios. </a:t>
            </a:r>
            <a:endParaRPr lang="en-US" sz="2902" dirty="0"/>
          </a:p>
        </p:txBody>
      </p:sp>
    </p:spTree>
    <p:extLst>
      <p:ext uri="{BB962C8B-B14F-4D97-AF65-F5344CB8AC3E}">
        <p14:creationId xmlns:p14="http://schemas.microsoft.com/office/powerpoint/2010/main" val="39395277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60847" y="1425151"/>
            <a:ext cx="11193913" cy="3106235"/>
          </a:xfrm>
          <a:prstGeom prst="rect">
            <a:avLst/>
          </a:prstGeom>
        </p:spPr>
        <p:txBody>
          <a:bodyPr wrap="square">
            <a:spAutoFit/>
          </a:bodyPr>
          <a:lstStyle/>
          <a:p>
            <a:pPr algn="just"/>
            <a:r>
              <a:rPr lang="es-MX" sz="3264" dirty="0"/>
              <a:t>Esta razón financiera determina la posibilidad de cubrir las deudas a corto plazo, sin la intervención de los inventarios por lo que ya se comento. En ocasiones se recomienda un índice de 1.0 o más, pero al igual que la razón anterior, la aceptabilidad de un índice depende del campo industrial o comercial en el que opera la empresa. </a:t>
            </a:r>
            <a:endParaRPr lang="en-US" sz="3264" dirty="0"/>
          </a:p>
        </p:txBody>
      </p:sp>
    </p:spTree>
    <p:extLst>
      <p:ext uri="{BB962C8B-B14F-4D97-AF65-F5344CB8AC3E}">
        <p14:creationId xmlns:p14="http://schemas.microsoft.com/office/powerpoint/2010/main" val="12507688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13633" y="1148759"/>
            <a:ext cx="10572029" cy="5172057"/>
          </a:xfrm>
          <a:prstGeom prst="rect">
            <a:avLst/>
          </a:prstGeom>
        </p:spPr>
        <p:txBody>
          <a:bodyPr wrap="square">
            <a:spAutoFit/>
          </a:bodyPr>
          <a:lstStyle/>
          <a:p>
            <a:pPr algn="just"/>
            <a:r>
              <a:rPr lang="es-MX" sz="2539" b="1" dirty="0">
                <a:solidFill>
                  <a:srgbClr val="0A0A0A"/>
                </a:solidFill>
                <a:latin typeface="-apple-system"/>
              </a:rPr>
              <a:t>Interpretación:</a:t>
            </a:r>
            <a:endParaRPr lang="es-MX" sz="2539" dirty="0">
              <a:solidFill>
                <a:srgbClr val="0A0A0A"/>
              </a:solidFill>
              <a:latin typeface="-apple-system"/>
            </a:endParaRPr>
          </a:p>
          <a:p>
            <a:pPr algn="just"/>
            <a:r>
              <a:rPr lang="es-MX" sz="2539" dirty="0">
                <a:solidFill>
                  <a:srgbClr val="0A0A0A"/>
                </a:solidFill>
                <a:latin typeface="-apple-system"/>
              </a:rPr>
              <a:t>Este índice busca determinar la solvencia, pero </a:t>
            </a:r>
            <a:r>
              <a:rPr lang="es-MX" sz="2539" b="1" dirty="0">
                <a:solidFill>
                  <a:srgbClr val="0A0A0A"/>
                </a:solidFill>
                <a:latin typeface="-apple-system"/>
              </a:rPr>
              <a:t>excluyendo los inventarios</a:t>
            </a:r>
            <a:r>
              <a:rPr lang="es-MX" sz="2539" dirty="0">
                <a:solidFill>
                  <a:srgbClr val="0A0A0A"/>
                </a:solidFill>
                <a:latin typeface="-apple-system"/>
              </a:rPr>
              <a:t>, para las empresas de servicios el valor entre este indicador y el de solvencia, existe una baja diferencia debido a la poca cantidad de inventarios que se maneja en las empresas de servicios.</a:t>
            </a:r>
          </a:p>
          <a:p>
            <a:pPr algn="just"/>
            <a:endParaRPr lang="es-MX" sz="2539" dirty="0">
              <a:solidFill>
                <a:srgbClr val="0A0A0A"/>
              </a:solidFill>
              <a:latin typeface="-apple-system"/>
            </a:endParaRPr>
          </a:p>
          <a:p>
            <a:pPr algn="just"/>
            <a:r>
              <a:rPr lang="es-MX" sz="2539" b="1" dirty="0">
                <a:solidFill>
                  <a:srgbClr val="0A0A0A"/>
                </a:solidFill>
                <a:latin typeface="-apple-system"/>
              </a:rPr>
              <a:t>Ejemplo de la prueba ácida:</a:t>
            </a:r>
            <a:endParaRPr lang="es-MX" sz="2539" dirty="0">
              <a:solidFill>
                <a:srgbClr val="0A0A0A"/>
              </a:solidFill>
              <a:latin typeface="-apple-system"/>
            </a:endParaRPr>
          </a:p>
          <a:p>
            <a:pPr algn="just">
              <a:buFont typeface="Arial" panose="020B0604020202020204" pitchFamily="34" charset="0"/>
              <a:buChar char="•"/>
            </a:pPr>
            <a:r>
              <a:rPr lang="es-MX" sz="2539" b="1" dirty="0">
                <a:solidFill>
                  <a:srgbClr val="0A0A0A"/>
                </a:solidFill>
                <a:latin typeface="-apple-system"/>
              </a:rPr>
              <a:t>Activo corriente</a:t>
            </a:r>
            <a:r>
              <a:rPr lang="es-MX" sz="2539" dirty="0">
                <a:solidFill>
                  <a:srgbClr val="0A0A0A"/>
                </a:solidFill>
                <a:latin typeface="-apple-system"/>
              </a:rPr>
              <a:t>: 5,000</a:t>
            </a:r>
          </a:p>
          <a:p>
            <a:pPr algn="just">
              <a:buFont typeface="Arial" panose="020B0604020202020204" pitchFamily="34" charset="0"/>
              <a:buChar char="•"/>
            </a:pPr>
            <a:r>
              <a:rPr lang="es-MX" sz="2539" b="1" dirty="0">
                <a:solidFill>
                  <a:srgbClr val="0A0A0A"/>
                </a:solidFill>
                <a:latin typeface="-apple-system"/>
              </a:rPr>
              <a:t>Inventarios</a:t>
            </a:r>
            <a:r>
              <a:rPr lang="es-MX" sz="2539" dirty="0">
                <a:solidFill>
                  <a:srgbClr val="0A0A0A"/>
                </a:solidFill>
                <a:latin typeface="-apple-system"/>
              </a:rPr>
              <a:t>: 3,000</a:t>
            </a:r>
          </a:p>
          <a:p>
            <a:pPr algn="just">
              <a:buFont typeface="Arial" panose="020B0604020202020204" pitchFamily="34" charset="0"/>
              <a:buChar char="•"/>
            </a:pPr>
            <a:r>
              <a:rPr lang="es-MX" sz="2539" b="1" dirty="0">
                <a:solidFill>
                  <a:srgbClr val="0A0A0A"/>
                </a:solidFill>
                <a:latin typeface="-apple-system"/>
              </a:rPr>
              <a:t>Pasivo corriente</a:t>
            </a:r>
            <a:r>
              <a:rPr lang="es-MX" sz="2539" dirty="0">
                <a:solidFill>
                  <a:srgbClr val="0A0A0A"/>
                </a:solidFill>
                <a:latin typeface="-apple-system"/>
              </a:rPr>
              <a:t>: 2,000</a:t>
            </a:r>
          </a:p>
          <a:p>
            <a:pPr algn="just">
              <a:buFont typeface="Arial" panose="020B0604020202020204" pitchFamily="34" charset="0"/>
              <a:buChar char="•"/>
            </a:pPr>
            <a:r>
              <a:rPr lang="es-MX" sz="2539" dirty="0">
                <a:solidFill>
                  <a:srgbClr val="0A0A0A"/>
                </a:solidFill>
                <a:latin typeface="-apple-system"/>
              </a:rPr>
              <a:t>(5,000 – 3,000) /2,000 = 1</a:t>
            </a:r>
          </a:p>
          <a:p>
            <a:pPr algn="just"/>
            <a:r>
              <a:rPr lang="es-MX" sz="2539" dirty="0">
                <a:solidFill>
                  <a:srgbClr val="0A0A0A"/>
                </a:solidFill>
                <a:latin typeface="-apple-system"/>
              </a:rPr>
              <a:t>Interpretación del ejemplo: Por cada peso que debe la empresa tiene 100 para cubrirlos, sin disponer del inventario.</a:t>
            </a:r>
          </a:p>
        </p:txBody>
      </p:sp>
    </p:spTree>
    <p:extLst>
      <p:ext uri="{BB962C8B-B14F-4D97-AF65-F5344CB8AC3E}">
        <p14:creationId xmlns:p14="http://schemas.microsoft.com/office/powerpoint/2010/main" val="27837698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37239" y="665071"/>
            <a:ext cx="11055718" cy="5115503"/>
          </a:xfrm>
          <a:prstGeom prst="rect">
            <a:avLst/>
          </a:prstGeom>
        </p:spPr>
        <p:txBody>
          <a:bodyPr wrap="square">
            <a:spAutoFit/>
          </a:bodyPr>
          <a:lstStyle/>
          <a:p>
            <a:pPr algn="just"/>
            <a:r>
              <a:rPr lang="es-MX" sz="3264" dirty="0"/>
              <a:t>4.- Razón pago inmediato = </a:t>
            </a:r>
            <a:r>
              <a:rPr lang="es-MX" sz="3264" u="sng" dirty="0"/>
              <a:t>Activo disponible. </a:t>
            </a:r>
          </a:p>
          <a:p>
            <a:pPr algn="just"/>
            <a:r>
              <a:rPr lang="es-MX" sz="3264" dirty="0"/>
              <a:t>                                           Pasivo a corto plazo </a:t>
            </a:r>
          </a:p>
          <a:p>
            <a:pPr algn="just"/>
            <a:endParaRPr lang="es-MX" sz="3264" dirty="0"/>
          </a:p>
          <a:p>
            <a:pPr algn="just"/>
            <a:r>
              <a:rPr lang="es-MX" sz="3264" dirty="0"/>
              <a:t>Activo disponible = activo circulante (-) inventario (-) cuentas por cobrar. </a:t>
            </a:r>
          </a:p>
          <a:p>
            <a:pPr algn="just"/>
            <a:endParaRPr lang="es-MX" sz="3264" dirty="0"/>
          </a:p>
          <a:p>
            <a:pPr algn="just"/>
            <a:r>
              <a:rPr lang="es-MX" sz="3264" dirty="0"/>
              <a:t>Esta razón financiera determina la posibilidad de cubrir las deudas a corto plazo (de inmediato, hasta 90 días), pues considera únicamente activos que representan efectivo y no es necesaria su conversión a efectivo. </a:t>
            </a:r>
            <a:endParaRPr lang="en-US" sz="3264" dirty="0"/>
          </a:p>
        </p:txBody>
      </p:sp>
    </p:spTree>
    <p:extLst>
      <p:ext uri="{BB962C8B-B14F-4D97-AF65-F5344CB8AC3E}">
        <p14:creationId xmlns:p14="http://schemas.microsoft.com/office/powerpoint/2010/main" val="1417659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775436" y="1356053"/>
            <a:ext cx="10779324" cy="3441327"/>
          </a:xfrm>
          <a:prstGeom prst="rect">
            <a:avLst/>
          </a:prstGeom>
        </p:spPr>
        <p:txBody>
          <a:bodyPr wrap="square">
            <a:spAutoFit/>
          </a:bodyPr>
          <a:lstStyle/>
          <a:p>
            <a:pPr algn="just"/>
            <a:r>
              <a:rPr lang="es-MX" sz="3627" dirty="0"/>
              <a:t>Veamos el siguiente caso para poder entender la liquidez en la empresa, se presentan 3 empresas con diferentes importes en las cuentas que integran el activo circulante, pero con igual importe total. Determina los índices de liquidez y menciona cuál de ellas tiene mayor liquidez, y explica el por qué? </a:t>
            </a:r>
            <a:endParaRPr lang="en-US" sz="3627" dirty="0"/>
          </a:p>
        </p:txBody>
      </p:sp>
    </p:spTree>
    <p:extLst>
      <p:ext uri="{BB962C8B-B14F-4D97-AF65-F5344CB8AC3E}">
        <p14:creationId xmlns:p14="http://schemas.microsoft.com/office/powerpoint/2010/main" val="41621144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913632" y="1344632"/>
            <a:ext cx="11367133" cy="4571905"/>
          </a:xfrm>
          <a:prstGeom prst="rect">
            <a:avLst/>
          </a:prstGeom>
        </p:spPr>
      </p:pic>
    </p:spTree>
    <p:extLst>
      <p:ext uri="{BB962C8B-B14F-4D97-AF65-F5344CB8AC3E}">
        <p14:creationId xmlns:p14="http://schemas.microsoft.com/office/powerpoint/2010/main" val="18620448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74765" y="701988"/>
            <a:ext cx="11340143" cy="5878532"/>
          </a:xfrm>
          <a:prstGeom prst="rect">
            <a:avLst/>
          </a:prstGeom>
        </p:spPr>
        <p:txBody>
          <a:bodyPr wrap="square">
            <a:spAutoFit/>
          </a:bodyPr>
          <a:lstStyle/>
          <a:p>
            <a:pPr algn="just"/>
            <a:endParaRPr lang="es-MX" sz="2400" dirty="0"/>
          </a:p>
          <a:p>
            <a:pPr algn="just"/>
            <a:r>
              <a:rPr lang="es-MX" sz="3200" dirty="0" smtClean="0"/>
              <a:t>Las </a:t>
            </a:r>
            <a:r>
              <a:rPr lang="es-MX" sz="3200" dirty="0"/>
              <a:t>razones de actividad se emplean para medir la velocidad a la que diversas cuentas se convierten en ventas o en efectivo, y su objetivo es evaluar la recuperación de la cartera, los pagos a proveedores y el movimiento y niveles de los inventarios. Muestran la eficiencia de la operación de la empresa</a:t>
            </a:r>
          </a:p>
          <a:p>
            <a:pPr algn="just"/>
            <a:endParaRPr lang="es-MX" sz="3200" dirty="0"/>
          </a:p>
          <a:p>
            <a:pPr algn="just"/>
            <a:r>
              <a:rPr lang="es-MX" sz="3200" dirty="0"/>
              <a:t>Eficiencia operativa: se refiere al grado de actividad con que la entidad mantiene niveles de operación adecuados.  Sirve al usuario general para evaluar los niveles de producción o rendimiento de recursos a ser generados por los activos empleados por la entidad.  Incluye razones financiera, tales como:</a:t>
            </a:r>
          </a:p>
        </p:txBody>
      </p:sp>
      <p:sp>
        <p:nvSpPr>
          <p:cNvPr id="5" name="CuadroTexto 4"/>
          <p:cNvSpPr txBox="1"/>
          <p:nvPr/>
        </p:nvSpPr>
        <p:spPr>
          <a:xfrm>
            <a:off x="1096489" y="198714"/>
            <a:ext cx="9235440" cy="646331"/>
          </a:xfrm>
          <a:prstGeom prst="rect">
            <a:avLst/>
          </a:prstGeom>
          <a:noFill/>
        </p:spPr>
        <p:txBody>
          <a:bodyPr wrap="square" rtlCol="0">
            <a:spAutoFit/>
          </a:bodyPr>
          <a:lstStyle/>
          <a:p>
            <a:pPr algn="ctr"/>
            <a:r>
              <a:rPr lang="es-MX" sz="3600" b="1" i="1" dirty="0"/>
              <a:t>Razones de </a:t>
            </a:r>
            <a:r>
              <a:rPr lang="es-MX" sz="3600" b="1" i="1" dirty="0" smtClean="0"/>
              <a:t>Actividad</a:t>
            </a:r>
            <a:endParaRPr lang="es-MX" sz="3600" b="1" i="1" dirty="0"/>
          </a:p>
        </p:txBody>
      </p:sp>
    </p:spTree>
    <p:extLst>
      <p:ext uri="{BB962C8B-B14F-4D97-AF65-F5344CB8AC3E}">
        <p14:creationId xmlns:p14="http://schemas.microsoft.com/office/powerpoint/2010/main" val="19142177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37240" y="526874"/>
            <a:ext cx="10917521" cy="5004896"/>
          </a:xfrm>
          <a:prstGeom prst="rect">
            <a:avLst/>
          </a:prstGeom>
        </p:spPr>
        <p:txBody>
          <a:bodyPr wrap="square">
            <a:spAutoFit/>
          </a:bodyPr>
          <a:lstStyle/>
          <a:p>
            <a:pPr algn="just"/>
            <a:r>
              <a:rPr lang="es-MX" sz="2902" dirty="0"/>
              <a:t>Razones Financieras: En un mundo globalizado como el que vivimos, no podemos dejar de compararnos, y para eso debemos medirnos con la competencia, con el sector comercial al que pertenecemos, o sencillamente con períodos pasados, para ello es indispensable utilizar indicadores financieros que nos informen sobre: </a:t>
            </a:r>
          </a:p>
          <a:p>
            <a:pPr algn="just"/>
            <a:r>
              <a:rPr lang="es-MX" sz="2902" dirty="0"/>
              <a:t>•Liquidez</a:t>
            </a:r>
          </a:p>
          <a:p>
            <a:pPr algn="just"/>
            <a:r>
              <a:rPr lang="es-MX" sz="2902" dirty="0"/>
              <a:t>•Endeudamiento</a:t>
            </a:r>
          </a:p>
          <a:p>
            <a:pPr algn="just"/>
            <a:r>
              <a:rPr lang="es-MX" sz="2902" dirty="0"/>
              <a:t>•Rentabilidad</a:t>
            </a:r>
          </a:p>
          <a:p>
            <a:pPr algn="just"/>
            <a:r>
              <a:rPr lang="es-MX" sz="2902" dirty="0"/>
              <a:t>•Productividad</a:t>
            </a:r>
          </a:p>
          <a:p>
            <a:pPr algn="just"/>
            <a:r>
              <a:rPr lang="es-MX" sz="2902" dirty="0"/>
              <a:t>•Crecimiento </a:t>
            </a:r>
          </a:p>
          <a:p>
            <a:pPr algn="just"/>
            <a:r>
              <a:rPr lang="es-MX" sz="2902" dirty="0"/>
              <a:t>•Actividad del negocio.</a:t>
            </a:r>
            <a:endParaRPr lang="en-US" sz="2902" dirty="0"/>
          </a:p>
        </p:txBody>
      </p:sp>
    </p:spTree>
    <p:extLst>
      <p:ext uri="{BB962C8B-B14F-4D97-AF65-F5344CB8AC3E}">
        <p14:creationId xmlns:p14="http://schemas.microsoft.com/office/powerpoint/2010/main" val="35814480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731520" y="1305342"/>
            <a:ext cx="10306594" cy="4462760"/>
          </a:xfrm>
          <a:prstGeom prst="rect">
            <a:avLst/>
          </a:prstGeom>
        </p:spPr>
        <p:txBody>
          <a:bodyPr wrap="square">
            <a:spAutoFit/>
          </a:bodyPr>
          <a:lstStyle/>
          <a:p>
            <a:pPr algn="just"/>
            <a:endParaRPr lang="es-MX" sz="2400" dirty="0"/>
          </a:p>
          <a:p>
            <a:pPr algn="just"/>
            <a:r>
              <a:rPr lang="es-MX" sz="2400" dirty="0"/>
              <a:t>1.- Rotación de Cartera	=	</a:t>
            </a:r>
            <a:r>
              <a:rPr lang="es-MX" sz="2400" u="sng" dirty="0"/>
              <a:t>Ventas Netas a Crédito_</a:t>
            </a:r>
          </a:p>
          <a:p>
            <a:pPr algn="just"/>
            <a:r>
              <a:rPr lang="es-MX" sz="2400" dirty="0" smtClean="0"/>
              <a:t>                                                             Cuentas </a:t>
            </a:r>
            <a:r>
              <a:rPr lang="es-MX" sz="2400" dirty="0"/>
              <a:t>por Cobrar a Clientes</a:t>
            </a:r>
          </a:p>
          <a:p>
            <a:pPr algn="just"/>
            <a:endParaRPr lang="es-MX" sz="2400" dirty="0"/>
          </a:p>
          <a:p>
            <a:pPr algn="just"/>
            <a:r>
              <a:rPr lang="es-MX" sz="2400" dirty="0"/>
              <a:t>Cuentas por cobrar netas = Cuentas por Cobrar (-) Cuentas Incobrables</a:t>
            </a:r>
          </a:p>
          <a:p>
            <a:pPr algn="just"/>
            <a:endParaRPr lang="es-MX" sz="2400" dirty="0"/>
          </a:p>
          <a:p>
            <a:pPr algn="just"/>
            <a:r>
              <a:rPr lang="es-MX" sz="2000" dirty="0" smtClean="0"/>
              <a:t>Ventas </a:t>
            </a:r>
            <a:r>
              <a:rPr lang="es-MX" sz="2000" dirty="0"/>
              <a:t>netas a </a:t>
            </a:r>
            <a:r>
              <a:rPr lang="es-MX" sz="2000" dirty="0" smtClean="0"/>
              <a:t>crédito= </a:t>
            </a:r>
            <a:r>
              <a:rPr lang="es-MX" sz="2000" dirty="0"/>
              <a:t>Ventas </a:t>
            </a:r>
            <a:r>
              <a:rPr lang="es-MX" sz="2000" dirty="0" smtClean="0"/>
              <a:t>Totales -Devoluciones </a:t>
            </a:r>
            <a:r>
              <a:rPr lang="es-MX" sz="2000" dirty="0"/>
              <a:t>y </a:t>
            </a:r>
            <a:r>
              <a:rPr lang="es-MX" sz="2000" dirty="0" smtClean="0"/>
              <a:t>rebajas- </a:t>
            </a:r>
            <a:r>
              <a:rPr lang="es-MX" sz="2000" dirty="0"/>
              <a:t>Descuento por pronto pago</a:t>
            </a:r>
          </a:p>
          <a:p>
            <a:pPr algn="just"/>
            <a:r>
              <a:rPr lang="es-MX" sz="2400" dirty="0"/>
              <a:t> </a:t>
            </a:r>
          </a:p>
          <a:p>
            <a:pPr algn="just"/>
            <a:endParaRPr lang="es-MX" sz="2400" dirty="0"/>
          </a:p>
          <a:p>
            <a:pPr algn="just"/>
            <a:r>
              <a:rPr lang="es-MX" sz="2400" dirty="0"/>
              <a:t>Muestra la política de crédito que tiene la empresa, en cuanto al plazo que otorga a sus clientes para cubrir el importe de sus facturas.</a:t>
            </a:r>
          </a:p>
          <a:p>
            <a:pPr algn="just"/>
            <a:endParaRPr lang="es-MX" sz="2400" dirty="0"/>
          </a:p>
        </p:txBody>
      </p:sp>
      <p:sp>
        <p:nvSpPr>
          <p:cNvPr id="4" name="CuadroTexto 3"/>
          <p:cNvSpPr txBox="1"/>
          <p:nvPr/>
        </p:nvSpPr>
        <p:spPr>
          <a:xfrm>
            <a:off x="1110343" y="378823"/>
            <a:ext cx="9235440" cy="584775"/>
          </a:xfrm>
          <a:prstGeom prst="rect">
            <a:avLst/>
          </a:prstGeom>
          <a:noFill/>
        </p:spPr>
        <p:txBody>
          <a:bodyPr wrap="square" rtlCol="0">
            <a:spAutoFit/>
          </a:bodyPr>
          <a:lstStyle/>
          <a:p>
            <a:pPr algn="ctr"/>
            <a:r>
              <a:rPr lang="es-MX" sz="3200" b="1" dirty="0"/>
              <a:t>Razones de </a:t>
            </a:r>
            <a:r>
              <a:rPr lang="es-MX" sz="3200" b="1" dirty="0" smtClean="0"/>
              <a:t>Actividad</a:t>
            </a:r>
            <a:endParaRPr lang="es-MX" sz="3200" b="1" dirty="0"/>
          </a:p>
        </p:txBody>
      </p:sp>
    </p:spTree>
    <p:extLst>
      <p:ext uri="{BB962C8B-B14F-4D97-AF65-F5344CB8AC3E}">
        <p14:creationId xmlns:p14="http://schemas.microsoft.com/office/powerpoint/2010/main" val="49793109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26571" y="1331468"/>
            <a:ext cx="11364686" cy="5262979"/>
          </a:xfrm>
          <a:prstGeom prst="rect">
            <a:avLst/>
          </a:prstGeom>
        </p:spPr>
        <p:txBody>
          <a:bodyPr wrap="square">
            <a:spAutoFit/>
          </a:bodyPr>
          <a:lstStyle/>
          <a:p>
            <a:pPr algn="just"/>
            <a:endParaRPr lang="es-MX" sz="2400" dirty="0"/>
          </a:p>
          <a:p>
            <a:pPr algn="just"/>
            <a:r>
              <a:rPr lang="es-ES" sz="3600" dirty="0"/>
              <a:t>Una </a:t>
            </a:r>
            <a:r>
              <a:rPr lang="es-ES" sz="3600" dirty="0">
                <a:solidFill>
                  <a:srgbClr val="FF0000"/>
                </a:solidFill>
              </a:rPr>
              <a:t>rotación alta </a:t>
            </a:r>
            <a:r>
              <a:rPr lang="es-ES" sz="3600" dirty="0"/>
              <a:t>indica una política de cobro severa, esto puede implicar perdida de mercado. Se otorga poco plazo a los clientes para el pago de sus compras.  En ocasiones, es síntoma de una depuración de los clientes</a:t>
            </a:r>
            <a:r>
              <a:rPr lang="es-ES" sz="3600" dirty="0" smtClean="0"/>
              <a:t>.</a:t>
            </a:r>
          </a:p>
          <a:p>
            <a:pPr algn="just"/>
            <a:endParaRPr lang="es-ES" sz="3600" dirty="0" smtClean="0"/>
          </a:p>
          <a:p>
            <a:pPr algn="just"/>
            <a:r>
              <a:rPr lang="es-MX" sz="3600" dirty="0">
                <a:solidFill>
                  <a:srgbClr val="FF0000"/>
                </a:solidFill>
              </a:rPr>
              <a:t>Rotación baja </a:t>
            </a:r>
            <a:r>
              <a:rPr lang="es-MX" sz="3600" dirty="0"/>
              <a:t>indica morosidad de los clientes, y en consecuencia problemas en la recuperación de la cartera.</a:t>
            </a:r>
          </a:p>
          <a:p>
            <a:pPr algn="just"/>
            <a:endParaRPr lang="es-MX" sz="3600" dirty="0"/>
          </a:p>
          <a:p>
            <a:pPr algn="just"/>
            <a:endParaRPr lang="es-MX" sz="2400" dirty="0"/>
          </a:p>
        </p:txBody>
      </p:sp>
      <p:sp>
        <p:nvSpPr>
          <p:cNvPr id="4" name="CuadroTexto 3"/>
          <p:cNvSpPr txBox="1"/>
          <p:nvPr/>
        </p:nvSpPr>
        <p:spPr>
          <a:xfrm>
            <a:off x="1110343" y="378823"/>
            <a:ext cx="9235440" cy="707886"/>
          </a:xfrm>
          <a:prstGeom prst="rect">
            <a:avLst/>
          </a:prstGeom>
          <a:noFill/>
        </p:spPr>
        <p:txBody>
          <a:bodyPr wrap="square" rtlCol="0">
            <a:spAutoFit/>
          </a:bodyPr>
          <a:lstStyle/>
          <a:p>
            <a:pPr algn="ctr"/>
            <a:r>
              <a:rPr lang="es-MX" sz="4000" b="1" dirty="0"/>
              <a:t>Razones de </a:t>
            </a:r>
            <a:r>
              <a:rPr lang="es-MX" sz="4000" b="1" dirty="0" smtClean="0"/>
              <a:t>Actividad</a:t>
            </a:r>
            <a:endParaRPr lang="es-MX" sz="4000" b="1" dirty="0"/>
          </a:p>
        </p:txBody>
      </p:sp>
    </p:spTree>
    <p:extLst>
      <p:ext uri="{BB962C8B-B14F-4D97-AF65-F5344CB8AC3E}">
        <p14:creationId xmlns:p14="http://schemas.microsoft.com/office/powerpoint/2010/main" val="11228673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0846" y="130523"/>
            <a:ext cx="10881360" cy="6494085"/>
          </a:xfrm>
          <a:prstGeom prst="rect">
            <a:avLst/>
          </a:prstGeom>
        </p:spPr>
        <p:txBody>
          <a:bodyPr wrap="square">
            <a:spAutoFit/>
          </a:bodyPr>
          <a:lstStyle/>
          <a:p>
            <a:pPr algn="just"/>
            <a:endParaRPr lang="es-MX" sz="2400" dirty="0"/>
          </a:p>
          <a:p>
            <a:pPr algn="just"/>
            <a:r>
              <a:rPr lang="es-MX" sz="2800" dirty="0"/>
              <a:t>2.- Plazo Promedio de	 Cartera </a:t>
            </a:r>
            <a:r>
              <a:rPr lang="es-MX" sz="2800" dirty="0" smtClean="0"/>
              <a:t>=</a:t>
            </a:r>
            <a:r>
              <a:rPr lang="es-MX" sz="2800" dirty="0"/>
              <a:t>	</a:t>
            </a:r>
            <a:r>
              <a:rPr lang="es-MX" sz="2800" u="sng" dirty="0"/>
              <a:t>		360 Días	 	</a:t>
            </a:r>
            <a:endParaRPr lang="es-MX" sz="2800" u="sng" dirty="0" smtClean="0"/>
          </a:p>
          <a:p>
            <a:pPr algn="just"/>
            <a:r>
              <a:rPr lang="es-MX" sz="2800" dirty="0" smtClean="0"/>
              <a:t>                                                                        Rotación </a:t>
            </a:r>
            <a:r>
              <a:rPr lang="es-MX" sz="2800" dirty="0"/>
              <a:t>de Cuentas por Cobrar</a:t>
            </a:r>
          </a:p>
          <a:p>
            <a:pPr algn="just"/>
            <a:endParaRPr lang="es-MX" sz="2800" dirty="0"/>
          </a:p>
          <a:p>
            <a:pPr algn="just"/>
            <a:r>
              <a:rPr lang="es-MX" sz="2800" dirty="0"/>
              <a:t>2 bis.- Plazo Promedio </a:t>
            </a:r>
            <a:r>
              <a:rPr lang="es-MX" sz="2800" dirty="0" smtClean="0"/>
              <a:t>de Cartera=</a:t>
            </a:r>
            <a:r>
              <a:rPr lang="es-MX" sz="2800" dirty="0"/>
              <a:t>	</a:t>
            </a:r>
            <a:r>
              <a:rPr lang="es-MX" sz="2800" u="sng" dirty="0"/>
              <a:t>Cuentas por Cobrar a Clientes</a:t>
            </a:r>
            <a:r>
              <a:rPr lang="es-MX" sz="2800" dirty="0"/>
              <a:t>	(360)</a:t>
            </a:r>
          </a:p>
          <a:p>
            <a:pPr algn="just"/>
            <a:r>
              <a:rPr lang="es-MX" sz="2800" dirty="0"/>
              <a:t>	</a:t>
            </a:r>
            <a:r>
              <a:rPr lang="es-MX" sz="2800" dirty="0" smtClean="0"/>
              <a:t>                                                            Ventas </a:t>
            </a:r>
            <a:r>
              <a:rPr lang="es-MX" sz="2800" dirty="0"/>
              <a:t>Netas a </a:t>
            </a:r>
            <a:r>
              <a:rPr lang="es-MX" sz="2800" dirty="0" smtClean="0"/>
              <a:t>Crédito</a:t>
            </a:r>
            <a:endParaRPr lang="es-MX" sz="2800" dirty="0"/>
          </a:p>
          <a:p>
            <a:pPr algn="just"/>
            <a:endParaRPr lang="es-MX" sz="2800" dirty="0"/>
          </a:p>
          <a:p>
            <a:pPr algn="just"/>
            <a:r>
              <a:rPr lang="es-MX" sz="2800" dirty="0" smtClean="0"/>
              <a:t>Indica </a:t>
            </a:r>
            <a:r>
              <a:rPr lang="es-MX" sz="2800" dirty="0"/>
              <a:t>el número de días promedio en que cobramos lo que se vendió a crédito en un periodo de un año; el número de días de ventas que queda pendiente de cobro.  Esta razón es complemento de la anterior</a:t>
            </a:r>
            <a:r>
              <a:rPr lang="es-MX" sz="2800" dirty="0" smtClean="0"/>
              <a:t>.</a:t>
            </a:r>
          </a:p>
          <a:p>
            <a:pPr algn="just"/>
            <a:endParaRPr lang="es-MX" sz="2800" dirty="0" smtClean="0"/>
          </a:p>
          <a:p>
            <a:pPr algn="just"/>
            <a:r>
              <a:rPr lang="es-ES" sz="2800" dirty="0"/>
              <a:t>El periodo de cobranza promedio o, duración media de las cuentas por cobrar, es útil para evaluar las políticas de crédito y cobranza.</a:t>
            </a:r>
            <a:endParaRPr lang="es-MX" sz="2800" dirty="0"/>
          </a:p>
          <a:p>
            <a:pPr algn="just"/>
            <a:endParaRPr lang="es-MX" sz="2800" dirty="0"/>
          </a:p>
        </p:txBody>
      </p:sp>
    </p:spTree>
    <p:extLst>
      <p:ext uri="{BB962C8B-B14F-4D97-AF65-F5344CB8AC3E}">
        <p14:creationId xmlns:p14="http://schemas.microsoft.com/office/powerpoint/2010/main" val="31561203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5942" y="730742"/>
            <a:ext cx="11625944" cy="3970318"/>
          </a:xfrm>
          <a:prstGeom prst="rect">
            <a:avLst/>
          </a:prstGeom>
        </p:spPr>
        <p:txBody>
          <a:bodyPr wrap="square">
            <a:spAutoFit/>
          </a:bodyPr>
          <a:lstStyle/>
          <a:p>
            <a:pPr algn="just"/>
            <a:r>
              <a:rPr lang="es-MX" sz="2800" dirty="0"/>
              <a:t>3.-	Rotación de </a:t>
            </a:r>
            <a:r>
              <a:rPr lang="es-MX" sz="2800" dirty="0" smtClean="0"/>
              <a:t>Cuentas </a:t>
            </a:r>
            <a:r>
              <a:rPr lang="es-MX" sz="2800" dirty="0"/>
              <a:t>por Pagar </a:t>
            </a:r>
            <a:r>
              <a:rPr lang="es-MX" sz="2800" dirty="0" smtClean="0"/>
              <a:t>=</a:t>
            </a:r>
            <a:r>
              <a:rPr lang="es-MX" sz="2800" dirty="0"/>
              <a:t>	</a:t>
            </a:r>
            <a:r>
              <a:rPr lang="es-MX" sz="2800" u="sng" dirty="0"/>
              <a:t>	 Compras Netas a Crédito	</a:t>
            </a:r>
          </a:p>
          <a:p>
            <a:pPr algn="just"/>
            <a:r>
              <a:rPr lang="es-MX" sz="2800" dirty="0"/>
              <a:t>			</a:t>
            </a:r>
            <a:r>
              <a:rPr lang="es-MX" sz="2800" dirty="0" smtClean="0"/>
              <a:t>                                               Cuentas </a:t>
            </a:r>
            <a:r>
              <a:rPr lang="es-MX" sz="2800" dirty="0"/>
              <a:t>por Pagar a Proveedores</a:t>
            </a:r>
          </a:p>
          <a:p>
            <a:pPr algn="just"/>
            <a:endParaRPr lang="es-MX" sz="2800" dirty="0"/>
          </a:p>
          <a:p>
            <a:pPr algn="just"/>
            <a:endParaRPr lang="es-MX" sz="2800" dirty="0"/>
          </a:p>
          <a:p>
            <a:pPr algn="just"/>
            <a:r>
              <a:rPr lang="es-MX" sz="2800" dirty="0"/>
              <a:t>Indica el número de veces que circulan las cuentas por pagar a proveedores en relación a las compras netas a crédito, durante un periodo determinado.  </a:t>
            </a:r>
            <a:endParaRPr lang="es-MX" sz="2800" dirty="0" smtClean="0"/>
          </a:p>
          <a:p>
            <a:pPr algn="just"/>
            <a:endParaRPr lang="es-MX" sz="2800" dirty="0"/>
          </a:p>
          <a:p>
            <a:pPr algn="just"/>
            <a:r>
              <a:rPr lang="es-MX" sz="2800" dirty="0" smtClean="0"/>
              <a:t>Muestra </a:t>
            </a:r>
            <a:r>
              <a:rPr lang="es-MX" sz="2800" dirty="0"/>
              <a:t>la política de pagos que tiene la empresa, en cuanto al plazo que le otorgan sus proveedores para cubrir el importe de sus facturas.</a:t>
            </a:r>
          </a:p>
        </p:txBody>
      </p:sp>
    </p:spTree>
    <p:extLst>
      <p:ext uri="{BB962C8B-B14F-4D97-AF65-F5344CB8AC3E}">
        <p14:creationId xmlns:p14="http://schemas.microsoft.com/office/powerpoint/2010/main" val="262386110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43345" y="433844"/>
            <a:ext cx="11499273" cy="5632311"/>
          </a:xfrm>
          <a:prstGeom prst="rect">
            <a:avLst/>
          </a:prstGeom>
        </p:spPr>
        <p:txBody>
          <a:bodyPr wrap="square">
            <a:spAutoFit/>
          </a:bodyPr>
          <a:lstStyle/>
          <a:p>
            <a:pPr algn="just"/>
            <a:r>
              <a:rPr lang="es-MX" sz="3600" dirty="0">
                <a:solidFill>
                  <a:srgbClr val="FF0000"/>
                </a:solidFill>
              </a:rPr>
              <a:t>Una razón alta </a:t>
            </a:r>
            <a:r>
              <a:rPr lang="es-MX" sz="3600" dirty="0"/>
              <a:t>indica que no se utiliza el financiamiento de los proveedores o bien, se paga antes del vencimiento de las facturas.</a:t>
            </a:r>
          </a:p>
          <a:p>
            <a:pPr algn="just"/>
            <a:endParaRPr lang="es-MX" sz="3600" dirty="0"/>
          </a:p>
          <a:p>
            <a:pPr algn="just"/>
            <a:r>
              <a:rPr lang="es-MX" sz="3600" dirty="0">
                <a:solidFill>
                  <a:srgbClr val="FF0000"/>
                </a:solidFill>
              </a:rPr>
              <a:t>Una razón baja </a:t>
            </a:r>
            <a:r>
              <a:rPr lang="es-MX" sz="3600" dirty="0"/>
              <a:t>es síntoma de que la empresa se atrasa en sus pagos.	Se corre el riesgo de perder crédito, obligándola a operar en efectivo.</a:t>
            </a:r>
          </a:p>
          <a:p>
            <a:pPr algn="just"/>
            <a:endParaRPr lang="es-MX" sz="3600" dirty="0"/>
          </a:p>
          <a:p>
            <a:pPr algn="just"/>
            <a:r>
              <a:rPr lang="es-MX" sz="3600" dirty="0"/>
              <a:t>Una política de crédito razonable sería pagar a proveedores diez días después de recuperar las cuentas de clientes.</a:t>
            </a:r>
          </a:p>
        </p:txBody>
      </p:sp>
    </p:spTree>
    <p:extLst>
      <p:ext uri="{BB962C8B-B14F-4D97-AF65-F5344CB8AC3E}">
        <p14:creationId xmlns:p14="http://schemas.microsoft.com/office/powerpoint/2010/main" val="744879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51114" y="532015"/>
            <a:ext cx="11508377" cy="4832092"/>
          </a:xfrm>
          <a:prstGeom prst="rect">
            <a:avLst/>
          </a:prstGeom>
        </p:spPr>
        <p:txBody>
          <a:bodyPr wrap="square">
            <a:spAutoFit/>
          </a:bodyPr>
          <a:lstStyle/>
          <a:p>
            <a:pPr algn="just"/>
            <a:r>
              <a:rPr lang="es-MX" sz="2800" dirty="0"/>
              <a:t>4.-	Plazo Promedio de	Pagos	</a:t>
            </a:r>
            <a:r>
              <a:rPr lang="es-MX" sz="2800" dirty="0" smtClean="0"/>
              <a:t>=          </a:t>
            </a:r>
            <a:r>
              <a:rPr lang="es-MX" sz="2800" u="sng" dirty="0"/>
              <a:t>	360 Días	</a:t>
            </a:r>
          </a:p>
          <a:p>
            <a:pPr algn="just"/>
            <a:r>
              <a:rPr lang="es-MX" sz="2800" dirty="0"/>
              <a:t>		</a:t>
            </a:r>
            <a:r>
              <a:rPr lang="es-MX" sz="2800" dirty="0" smtClean="0"/>
              <a:t>                                       Rotación </a:t>
            </a:r>
            <a:r>
              <a:rPr lang="es-MX" sz="2800" dirty="0"/>
              <a:t>de Cuentas por Pagar</a:t>
            </a:r>
          </a:p>
          <a:p>
            <a:pPr algn="just"/>
            <a:endParaRPr lang="es-MX" sz="2800" dirty="0"/>
          </a:p>
          <a:p>
            <a:pPr algn="just"/>
            <a:endParaRPr lang="es-MX" sz="2800" dirty="0"/>
          </a:p>
          <a:p>
            <a:pPr algn="just"/>
            <a:r>
              <a:rPr lang="es-MX" sz="2800" dirty="0"/>
              <a:t>4 bis.- Plazo Promedio </a:t>
            </a:r>
            <a:r>
              <a:rPr lang="es-MX" sz="2800" dirty="0" smtClean="0"/>
              <a:t>de </a:t>
            </a:r>
            <a:r>
              <a:rPr lang="es-MX" sz="2800" dirty="0"/>
              <a:t>Pagos	</a:t>
            </a:r>
            <a:r>
              <a:rPr lang="es-MX" sz="2800" dirty="0" smtClean="0"/>
              <a:t>=</a:t>
            </a:r>
            <a:r>
              <a:rPr lang="es-MX" sz="2800" u="sng" dirty="0" smtClean="0"/>
              <a:t>Cuentas </a:t>
            </a:r>
            <a:r>
              <a:rPr lang="es-MX" sz="2800" u="sng" dirty="0"/>
              <a:t>por Pagar a Proveedores</a:t>
            </a:r>
            <a:r>
              <a:rPr lang="es-MX" sz="2800" dirty="0"/>
              <a:t>	(360)</a:t>
            </a:r>
          </a:p>
          <a:p>
            <a:pPr algn="just"/>
            <a:r>
              <a:rPr lang="es-MX" sz="2800" dirty="0"/>
              <a:t>	</a:t>
            </a:r>
            <a:r>
              <a:rPr lang="es-MX" sz="2800" dirty="0" smtClean="0"/>
              <a:t>                                                      Compras </a:t>
            </a:r>
            <a:r>
              <a:rPr lang="es-MX" sz="2800" dirty="0"/>
              <a:t>Netas a Crédito	</a:t>
            </a:r>
          </a:p>
          <a:p>
            <a:pPr algn="just"/>
            <a:endParaRPr lang="es-MX" sz="2800" dirty="0"/>
          </a:p>
          <a:p>
            <a:pPr algn="just"/>
            <a:endParaRPr lang="es-MX" sz="2800" dirty="0"/>
          </a:p>
          <a:p>
            <a:pPr algn="just"/>
            <a:r>
              <a:rPr lang="es-MX" sz="2800" dirty="0"/>
              <a:t>Indica el número de días promedio pagamos a nuestros proveedores (cuentas por pagar), durante un periodo de un año.  Esta razón es complemento de la anterior.</a:t>
            </a:r>
          </a:p>
        </p:txBody>
      </p:sp>
    </p:spTree>
    <p:extLst>
      <p:ext uri="{BB962C8B-B14F-4D97-AF65-F5344CB8AC3E}">
        <p14:creationId xmlns:p14="http://schemas.microsoft.com/office/powerpoint/2010/main" val="389818712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5578" y="992777"/>
            <a:ext cx="11116492" cy="4401205"/>
          </a:xfrm>
          <a:prstGeom prst="rect">
            <a:avLst/>
          </a:prstGeom>
        </p:spPr>
        <p:txBody>
          <a:bodyPr wrap="square">
            <a:spAutoFit/>
          </a:bodyPr>
          <a:lstStyle/>
          <a:p>
            <a:r>
              <a:rPr lang="es-MX" sz="2800" dirty="0"/>
              <a:t>5.-	Rotación </a:t>
            </a:r>
            <a:r>
              <a:rPr lang="es-MX" sz="2800" dirty="0" smtClean="0"/>
              <a:t>de </a:t>
            </a:r>
            <a:r>
              <a:rPr lang="es-MX" sz="2800" dirty="0"/>
              <a:t>Inventarios	</a:t>
            </a:r>
            <a:r>
              <a:rPr lang="es-MX" sz="2800" dirty="0" smtClean="0"/>
              <a:t>=</a:t>
            </a:r>
            <a:r>
              <a:rPr lang="es-MX" sz="2800" dirty="0"/>
              <a:t>	</a:t>
            </a:r>
            <a:r>
              <a:rPr lang="es-MX" sz="2800" u="sng" dirty="0"/>
              <a:t>Costo de lo Vendido</a:t>
            </a:r>
          </a:p>
          <a:p>
            <a:r>
              <a:rPr lang="es-MX" sz="2800" dirty="0"/>
              <a:t>		</a:t>
            </a:r>
            <a:r>
              <a:rPr lang="es-MX" sz="2800" dirty="0" smtClean="0"/>
              <a:t>                                              Inventario </a:t>
            </a:r>
            <a:r>
              <a:rPr lang="es-MX" sz="2800" dirty="0"/>
              <a:t>Promedio</a:t>
            </a:r>
          </a:p>
          <a:p>
            <a:endParaRPr lang="es-MX" sz="2800" dirty="0"/>
          </a:p>
          <a:p>
            <a:r>
              <a:rPr lang="es-MX" sz="2800" dirty="0"/>
              <a:t>Inventario Promedio	=	</a:t>
            </a:r>
            <a:r>
              <a:rPr lang="es-MX" sz="2800" u="sng" dirty="0"/>
              <a:t>Inventario Inicial + Inventario Final</a:t>
            </a:r>
          </a:p>
          <a:p>
            <a:r>
              <a:rPr lang="es-MX" sz="2800" dirty="0" smtClean="0"/>
              <a:t>                                                                                        2</a:t>
            </a:r>
          </a:p>
          <a:p>
            <a:endParaRPr lang="es-MX" sz="2800" dirty="0"/>
          </a:p>
          <a:p>
            <a:pPr algn="just"/>
            <a:r>
              <a:rPr lang="es-ES" sz="2800" dirty="0"/>
              <a:t>Indica el número de veces que se desplaza el "inventario promedio" al mercado en un periodo determinado.  Muestra la velocidad de desplazamiento de los inventarios al mercado.</a:t>
            </a:r>
            <a:endParaRPr lang="es-MX" sz="2800" dirty="0"/>
          </a:p>
          <a:p>
            <a:pPr algn="just"/>
            <a:endParaRPr lang="es-MX" sz="2800" dirty="0"/>
          </a:p>
        </p:txBody>
      </p:sp>
    </p:spTree>
    <p:extLst>
      <p:ext uri="{BB962C8B-B14F-4D97-AF65-F5344CB8AC3E}">
        <p14:creationId xmlns:p14="http://schemas.microsoft.com/office/powerpoint/2010/main" val="22752532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5393" y="862149"/>
            <a:ext cx="10646229" cy="5078313"/>
          </a:xfrm>
          <a:prstGeom prst="rect">
            <a:avLst/>
          </a:prstGeom>
        </p:spPr>
        <p:txBody>
          <a:bodyPr wrap="square">
            <a:spAutoFit/>
          </a:bodyPr>
          <a:lstStyle/>
          <a:p>
            <a:pPr algn="just"/>
            <a:r>
              <a:rPr lang="es-MX" sz="3600" dirty="0">
                <a:solidFill>
                  <a:srgbClr val="FF0000"/>
                </a:solidFill>
              </a:rPr>
              <a:t>Una razón alta </a:t>
            </a:r>
            <a:r>
              <a:rPr lang="es-MX" sz="3600" dirty="0"/>
              <a:t>indica que la empresa podría quedar sin inventarios, repercutiendo en ventas y en consecuencia en la utilidad.  La industria podría quedar sin materia prima y no habría producción, ni </a:t>
            </a:r>
            <a:r>
              <a:rPr lang="es-MX" sz="3600" dirty="0" smtClean="0"/>
              <a:t>ventas. Habría </a:t>
            </a:r>
            <a:r>
              <a:rPr lang="es-MX" sz="3600" dirty="0"/>
              <a:t>que considerar las reservas de inventarios.</a:t>
            </a:r>
          </a:p>
          <a:p>
            <a:pPr algn="just"/>
            <a:endParaRPr lang="es-MX" sz="3600" dirty="0"/>
          </a:p>
          <a:p>
            <a:pPr algn="just"/>
            <a:r>
              <a:rPr lang="es-MX" sz="3600" dirty="0">
                <a:solidFill>
                  <a:srgbClr val="FF0000"/>
                </a:solidFill>
              </a:rPr>
              <a:t>Una razón baja </a:t>
            </a:r>
            <a:r>
              <a:rPr lang="es-MX" sz="3600" dirty="0"/>
              <a:t>indica la existencia de inventarios obsoletos, mismos que repercuten en las ventas y en las utilidades.  Se debe considerar el costo de oportunidad.</a:t>
            </a:r>
          </a:p>
        </p:txBody>
      </p:sp>
    </p:spTree>
    <p:extLst>
      <p:ext uri="{BB962C8B-B14F-4D97-AF65-F5344CB8AC3E}">
        <p14:creationId xmlns:p14="http://schemas.microsoft.com/office/powerpoint/2010/main" val="26527091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31074" y="561703"/>
            <a:ext cx="10998926" cy="5632311"/>
          </a:xfrm>
          <a:prstGeom prst="rect">
            <a:avLst/>
          </a:prstGeom>
        </p:spPr>
        <p:txBody>
          <a:bodyPr wrap="square">
            <a:spAutoFit/>
          </a:bodyPr>
          <a:lstStyle/>
          <a:p>
            <a:pPr algn="just"/>
            <a:r>
              <a:rPr lang="es-MX" sz="2400" dirty="0"/>
              <a:t>6.- Plazo </a:t>
            </a:r>
            <a:r>
              <a:rPr lang="es-MX" sz="2400" dirty="0" smtClean="0"/>
              <a:t>Promedio de Inventario</a:t>
            </a:r>
            <a:r>
              <a:rPr lang="es-MX" sz="2400" dirty="0"/>
              <a:t>	=		</a:t>
            </a:r>
            <a:r>
              <a:rPr lang="es-MX" sz="2400" u="sng" dirty="0"/>
              <a:t>	360 Días	 </a:t>
            </a:r>
            <a:endParaRPr lang="es-MX" sz="2400" u="sng" dirty="0" smtClean="0"/>
          </a:p>
          <a:p>
            <a:pPr algn="just"/>
            <a:r>
              <a:rPr lang="es-MX" sz="2400" dirty="0"/>
              <a:t>			</a:t>
            </a:r>
            <a:r>
              <a:rPr lang="es-MX" sz="2400" dirty="0" smtClean="0"/>
              <a:t>                                                       Rotación de Inventarios</a:t>
            </a:r>
          </a:p>
          <a:p>
            <a:pPr algn="just"/>
            <a:endParaRPr lang="es-MX" sz="2400" dirty="0"/>
          </a:p>
          <a:p>
            <a:pPr algn="just"/>
            <a:endParaRPr lang="es-MX" sz="2400" dirty="0"/>
          </a:p>
          <a:p>
            <a:pPr algn="just"/>
            <a:r>
              <a:rPr lang="es-MX" sz="2400" dirty="0"/>
              <a:t>6 bis.- Plazo </a:t>
            </a:r>
            <a:r>
              <a:rPr lang="es-MX" sz="2400" dirty="0" smtClean="0"/>
              <a:t>Promedio </a:t>
            </a:r>
            <a:r>
              <a:rPr lang="es-MX" sz="2400" dirty="0"/>
              <a:t>de Inventarios </a:t>
            </a:r>
            <a:r>
              <a:rPr lang="es-MX" sz="2400" dirty="0" smtClean="0"/>
              <a:t>=</a:t>
            </a:r>
            <a:r>
              <a:rPr lang="es-MX" sz="2400" dirty="0"/>
              <a:t>	</a:t>
            </a:r>
            <a:r>
              <a:rPr lang="es-MX" sz="2400" u="sng" dirty="0"/>
              <a:t>Inventario Promedio	</a:t>
            </a:r>
            <a:r>
              <a:rPr lang="es-MX" sz="2400" dirty="0"/>
              <a:t>	(360) 		 </a:t>
            </a:r>
            <a:r>
              <a:rPr lang="es-MX" sz="2400" dirty="0" smtClean="0"/>
              <a:t>                                                                    Costo </a:t>
            </a:r>
            <a:r>
              <a:rPr lang="es-MX" sz="2400" dirty="0"/>
              <a:t>de lo Vendido</a:t>
            </a:r>
          </a:p>
          <a:p>
            <a:pPr algn="just"/>
            <a:endParaRPr lang="es-MX" sz="2400" dirty="0"/>
          </a:p>
          <a:p>
            <a:pPr algn="just"/>
            <a:r>
              <a:rPr lang="es-MX" sz="2400" dirty="0"/>
              <a:t>Indica cada cuantos días en promedio estamos vendiendo el "inventario promedio" en el periodo de un año. Muestra el número de días que se puede satisfacer al mercado con las existencias actuales</a:t>
            </a:r>
            <a:r>
              <a:rPr lang="es-MX" sz="2400" dirty="0" smtClean="0"/>
              <a:t>.</a:t>
            </a:r>
          </a:p>
          <a:p>
            <a:pPr algn="just"/>
            <a:endParaRPr lang="es-MX" sz="2400" dirty="0"/>
          </a:p>
          <a:p>
            <a:pPr algn="just"/>
            <a:r>
              <a:rPr lang="es-MX" sz="2400" dirty="0">
                <a:solidFill>
                  <a:srgbClr val="FF0000"/>
                </a:solidFill>
              </a:rPr>
              <a:t>Una razón alta </a:t>
            </a:r>
            <a:r>
              <a:rPr lang="es-MX" sz="2400" dirty="0"/>
              <a:t>indica posible obsolescencia de mercancías o lento movimiento de los inventarios</a:t>
            </a:r>
            <a:r>
              <a:rPr lang="es-MX" sz="2400" dirty="0" smtClean="0"/>
              <a:t>.</a:t>
            </a:r>
          </a:p>
          <a:p>
            <a:pPr algn="just"/>
            <a:r>
              <a:rPr lang="es-MX" sz="2400" dirty="0">
                <a:solidFill>
                  <a:srgbClr val="FF0000"/>
                </a:solidFill>
              </a:rPr>
              <a:t>Una razón baja</a:t>
            </a:r>
            <a:r>
              <a:rPr lang="es-MX" sz="2400" dirty="0"/>
              <a:t>: se corre el riesgo de perder ventas y en consecuencia mercado, por no contar con márgenes de seguridad en los inventarios. (Reservas de inventario).</a:t>
            </a:r>
          </a:p>
        </p:txBody>
      </p:sp>
    </p:spTree>
    <p:extLst>
      <p:ext uri="{BB962C8B-B14F-4D97-AF65-F5344CB8AC3E}">
        <p14:creationId xmlns:p14="http://schemas.microsoft.com/office/powerpoint/2010/main" val="245141526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9043" y="181383"/>
            <a:ext cx="10710226" cy="6344686"/>
          </a:xfrm>
          <a:prstGeom prst="rect">
            <a:avLst/>
          </a:prstGeom>
        </p:spPr>
        <p:txBody>
          <a:bodyPr wrap="square">
            <a:spAutoFit/>
          </a:bodyPr>
          <a:lstStyle/>
          <a:p>
            <a:pPr algn="just"/>
            <a:r>
              <a:rPr lang="es-MX" sz="2902" dirty="0"/>
              <a:t>El objetivo de esta herramienta es la de comprender a través de ella, </a:t>
            </a:r>
            <a:r>
              <a:rPr lang="es-MX" sz="2902" dirty="0">
                <a:solidFill>
                  <a:srgbClr val="FF0000"/>
                </a:solidFill>
              </a:rPr>
              <a:t>la situación de la empresa o conocer los problemas </a:t>
            </a:r>
            <a:r>
              <a:rPr lang="es-MX" sz="2902" dirty="0"/>
              <a:t>que tiene la empresa y después </a:t>
            </a:r>
            <a:r>
              <a:rPr lang="es-MX" sz="2902" dirty="0">
                <a:solidFill>
                  <a:srgbClr val="FF0000"/>
                </a:solidFill>
              </a:rPr>
              <a:t>compararlos</a:t>
            </a:r>
            <a:r>
              <a:rPr lang="es-MX" sz="2902" dirty="0"/>
              <a:t> con algún programa que diseñe la gerencia o estándar establecido y obtener como resultado un dictamen de la situación financiera. </a:t>
            </a:r>
          </a:p>
          <a:p>
            <a:pPr algn="just"/>
            <a:endParaRPr lang="es-MX" sz="2902" dirty="0"/>
          </a:p>
          <a:p>
            <a:pPr algn="just"/>
            <a:r>
              <a:rPr lang="es-MX" sz="2902" dirty="0"/>
              <a:t>Es importante que los resultados de este análisis se comparen con un estándar o patrón, en primer lugar que las razones de una empresa sean similares al tamaño, al giro o a los mismos servicios que se presten. </a:t>
            </a:r>
          </a:p>
          <a:p>
            <a:pPr algn="just"/>
            <a:endParaRPr lang="es-MX" sz="2902" dirty="0"/>
          </a:p>
          <a:p>
            <a:pPr algn="just"/>
            <a:r>
              <a:rPr lang="es-MX" sz="2902" dirty="0"/>
              <a:t>El uso de las Razones Financieras requiere de una correcta aplicación e interpretación para que den resultados de lo contrario las razones no tuvieran sentido aplicarlas. </a:t>
            </a:r>
            <a:endParaRPr lang="en-US" sz="2902" dirty="0"/>
          </a:p>
        </p:txBody>
      </p:sp>
    </p:spTree>
    <p:extLst>
      <p:ext uri="{BB962C8B-B14F-4D97-AF65-F5344CB8AC3E}">
        <p14:creationId xmlns:p14="http://schemas.microsoft.com/office/powerpoint/2010/main" val="2298947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37240" y="595973"/>
            <a:ext cx="10917521" cy="5004896"/>
          </a:xfrm>
          <a:prstGeom prst="rect">
            <a:avLst/>
          </a:prstGeom>
        </p:spPr>
        <p:txBody>
          <a:bodyPr wrap="square">
            <a:spAutoFit/>
          </a:bodyPr>
          <a:lstStyle/>
          <a:p>
            <a:pPr algn="just"/>
            <a:r>
              <a:rPr lang="es-MX" sz="2902" dirty="0"/>
              <a:t>Cuando interpretamos los datos de los estados financieros debemos hacer comparaciones entre las partidas relacionadas entre sí, en los mismos estados en una fecha o periodo dados</a:t>
            </a:r>
          </a:p>
          <a:p>
            <a:pPr algn="just"/>
            <a:endParaRPr lang="es-MX" sz="2902" dirty="0"/>
          </a:p>
          <a:p>
            <a:pPr algn="just"/>
            <a:r>
              <a:rPr lang="es-MX" sz="2902" dirty="0"/>
              <a:t>También los datos de índole financiera y de operación de una compañía deben ser comparados con otras semejantes de otras compañías o con estadísticas que hayan sido preparadas para toda la industria que reciben generalmente el nombre de </a:t>
            </a:r>
            <a:r>
              <a:rPr lang="es-MX" sz="2902" dirty="0">
                <a:solidFill>
                  <a:srgbClr val="FF0000"/>
                </a:solidFill>
              </a:rPr>
              <a:t>tasas, tendencias y porcentajes </a:t>
            </a:r>
            <a:r>
              <a:rPr lang="es-MX" sz="2902" dirty="0"/>
              <a:t>estándares que son representados los resultados financieros de un grupo representativo de compañías que forma </a:t>
            </a:r>
            <a:r>
              <a:rPr lang="es-MX" sz="2902" dirty="0" err="1"/>
              <a:t>nun</a:t>
            </a:r>
            <a:r>
              <a:rPr lang="es-MX" sz="2902" dirty="0"/>
              <a:t> cierto tipo de industria, ya que las tasas de las diferentes industrias varían</a:t>
            </a:r>
            <a:endParaRPr lang="en-US" sz="2902" dirty="0"/>
          </a:p>
        </p:txBody>
      </p:sp>
    </p:spTree>
    <p:extLst>
      <p:ext uri="{BB962C8B-B14F-4D97-AF65-F5344CB8AC3E}">
        <p14:creationId xmlns:p14="http://schemas.microsoft.com/office/powerpoint/2010/main" val="9610984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9043" y="665070"/>
            <a:ext cx="11055717" cy="5004896"/>
          </a:xfrm>
          <a:prstGeom prst="rect">
            <a:avLst/>
          </a:prstGeom>
        </p:spPr>
        <p:txBody>
          <a:bodyPr wrap="square">
            <a:spAutoFit/>
          </a:bodyPr>
          <a:lstStyle/>
          <a:p>
            <a:pPr algn="just"/>
            <a:r>
              <a:rPr lang="es-MX" sz="2902" dirty="0"/>
              <a:t>El análisis de razones no es simplemente el cálculo de una razón específica; lo más importante es la interpretación del valor de la razón. </a:t>
            </a:r>
          </a:p>
          <a:p>
            <a:pPr algn="just"/>
            <a:endParaRPr lang="es-MX" sz="2902" dirty="0"/>
          </a:p>
          <a:p>
            <a:pPr algn="just"/>
            <a:r>
              <a:rPr lang="es-MX" sz="2902" dirty="0"/>
              <a:t>Se requiere de una base significativa de comparación para responder a preguntas como: “¿es demasiado alta o baja?” y “¿es buena o mala?”. </a:t>
            </a:r>
          </a:p>
          <a:p>
            <a:pPr algn="just"/>
            <a:endParaRPr lang="es-MX" sz="2902" dirty="0"/>
          </a:p>
          <a:p>
            <a:pPr algn="just"/>
            <a:r>
              <a:rPr lang="es-MX" sz="2902" dirty="0"/>
              <a:t>Existen dos tipos de comparaciones de razones: el análisis de muestra representativa y el análisis de series temporales. Las razones financieras son relaciones entre dos o más conceptos (rubros o renglones) que integran los estados financieros, estas se pueden clasificar desde muy diversos puntos de vista. </a:t>
            </a:r>
            <a:endParaRPr lang="en-US" sz="2902" dirty="0"/>
          </a:p>
        </p:txBody>
      </p:sp>
    </p:spTree>
    <p:extLst>
      <p:ext uri="{BB962C8B-B14F-4D97-AF65-F5344CB8AC3E}">
        <p14:creationId xmlns:p14="http://schemas.microsoft.com/office/powerpoint/2010/main" val="39926997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6338" y="526874"/>
            <a:ext cx="10779324" cy="5115824"/>
          </a:xfrm>
          <a:prstGeom prst="rect">
            <a:avLst/>
          </a:prstGeom>
        </p:spPr>
        <p:txBody>
          <a:bodyPr wrap="square">
            <a:spAutoFit/>
          </a:bodyPr>
          <a:lstStyle/>
          <a:p>
            <a:pPr algn="just"/>
            <a:r>
              <a:rPr lang="es-MX" sz="3627" dirty="0"/>
              <a:t>Razones a corto plazo: </a:t>
            </a:r>
          </a:p>
          <a:p>
            <a:pPr algn="just"/>
            <a:endParaRPr lang="es-MX" sz="3627" dirty="0"/>
          </a:p>
          <a:p>
            <a:pPr algn="just"/>
            <a:endParaRPr lang="es-MX" sz="3627" dirty="0"/>
          </a:p>
          <a:p>
            <a:pPr algn="just"/>
            <a:r>
              <a:rPr lang="es-MX" sz="3627" dirty="0"/>
              <a:t>Estas razones tratan de analizar aspectos tales como la </a:t>
            </a:r>
            <a:r>
              <a:rPr lang="es-MX" sz="3627" dirty="0">
                <a:solidFill>
                  <a:srgbClr val="FF0000"/>
                </a:solidFill>
              </a:rPr>
              <a:t>capacidad de pago </a:t>
            </a:r>
            <a:r>
              <a:rPr lang="es-MX" sz="3627" dirty="0"/>
              <a:t>a corto plazo, la </a:t>
            </a:r>
            <a:r>
              <a:rPr lang="es-MX" sz="3627" dirty="0">
                <a:solidFill>
                  <a:srgbClr val="FF0000"/>
                </a:solidFill>
              </a:rPr>
              <a:t>recuperación de la cartera de clientes</a:t>
            </a:r>
            <a:r>
              <a:rPr lang="es-MX" sz="3627" dirty="0"/>
              <a:t>, la rotación de los inventarios, la frecuencia con que la empresa </a:t>
            </a:r>
            <a:r>
              <a:rPr lang="es-MX" sz="3627" dirty="0">
                <a:solidFill>
                  <a:srgbClr val="FF0000"/>
                </a:solidFill>
              </a:rPr>
              <a:t>paga</a:t>
            </a:r>
            <a:r>
              <a:rPr lang="es-MX" sz="3627" dirty="0"/>
              <a:t> sus compromisos a los </a:t>
            </a:r>
            <a:r>
              <a:rPr lang="es-MX" sz="3627" dirty="0">
                <a:solidFill>
                  <a:srgbClr val="FF0000"/>
                </a:solidFill>
              </a:rPr>
              <a:t>proveedores,</a:t>
            </a:r>
            <a:r>
              <a:rPr lang="es-MX" sz="3627" dirty="0"/>
              <a:t> la </a:t>
            </a:r>
            <a:r>
              <a:rPr lang="es-MX" sz="3627" dirty="0">
                <a:solidFill>
                  <a:srgbClr val="FF0000"/>
                </a:solidFill>
              </a:rPr>
              <a:t>rentabilidad </a:t>
            </a:r>
            <a:r>
              <a:rPr lang="es-MX" sz="3627" dirty="0"/>
              <a:t>del capital de trabajo, etc.</a:t>
            </a:r>
            <a:endParaRPr lang="en-US" sz="3627" dirty="0"/>
          </a:p>
        </p:txBody>
      </p:sp>
    </p:spTree>
    <p:extLst>
      <p:ext uri="{BB962C8B-B14F-4D97-AF65-F5344CB8AC3E}">
        <p14:creationId xmlns:p14="http://schemas.microsoft.com/office/powerpoint/2010/main" val="787038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9043" y="526874"/>
            <a:ext cx="10779324" cy="4781374"/>
          </a:xfrm>
          <a:prstGeom prst="rect">
            <a:avLst/>
          </a:prstGeom>
        </p:spPr>
        <p:txBody>
          <a:bodyPr wrap="square">
            <a:spAutoFit/>
          </a:bodyPr>
          <a:lstStyle/>
          <a:p>
            <a:pPr algn="just"/>
            <a:r>
              <a:rPr lang="es-MX" sz="4353" dirty="0"/>
              <a:t>Razones de liquidez: </a:t>
            </a:r>
          </a:p>
          <a:p>
            <a:pPr algn="just"/>
            <a:endParaRPr lang="es-MX" sz="4353" dirty="0"/>
          </a:p>
          <a:p>
            <a:pPr algn="just"/>
            <a:r>
              <a:rPr lang="es-MX" sz="4353" dirty="0"/>
              <a:t>La finalidad de este grupo es analizar la </a:t>
            </a:r>
            <a:r>
              <a:rPr lang="es-MX" sz="4353" dirty="0">
                <a:solidFill>
                  <a:srgbClr val="FF0000"/>
                </a:solidFill>
              </a:rPr>
              <a:t>capacidad de pago </a:t>
            </a:r>
            <a:r>
              <a:rPr lang="es-MX" sz="4353" dirty="0"/>
              <a:t>de la empresa en el </a:t>
            </a:r>
            <a:r>
              <a:rPr lang="es-MX" sz="4353" dirty="0">
                <a:solidFill>
                  <a:srgbClr val="FF0000"/>
                </a:solidFill>
              </a:rPr>
              <a:t>corto plazo </a:t>
            </a:r>
            <a:r>
              <a:rPr lang="es-MX" sz="4353" dirty="0"/>
              <a:t>y los niveles del circulante. </a:t>
            </a:r>
          </a:p>
          <a:p>
            <a:pPr algn="just"/>
            <a:endParaRPr lang="es-MX" sz="4353" dirty="0"/>
          </a:p>
          <a:p>
            <a:pPr algn="just"/>
            <a:r>
              <a:rPr lang="en-US" sz="4353" dirty="0" err="1"/>
              <a:t>Liquidez</a:t>
            </a:r>
            <a:r>
              <a:rPr lang="en-US" sz="4353" dirty="0"/>
              <a:t>: </a:t>
            </a:r>
            <a:r>
              <a:rPr lang="en-US" sz="4353" dirty="0" err="1"/>
              <a:t>capacidad</a:t>
            </a:r>
            <a:r>
              <a:rPr lang="en-US" sz="4353" dirty="0"/>
              <a:t> de </a:t>
            </a:r>
            <a:r>
              <a:rPr lang="en-US" sz="4353" dirty="0" err="1"/>
              <a:t>pago</a:t>
            </a:r>
            <a:r>
              <a:rPr lang="en-US" sz="4353" dirty="0"/>
              <a:t> a </a:t>
            </a:r>
            <a:r>
              <a:rPr lang="en-US" sz="4353" dirty="0" err="1"/>
              <a:t>corto</a:t>
            </a:r>
            <a:r>
              <a:rPr lang="en-US" sz="4353" dirty="0"/>
              <a:t> </a:t>
            </a:r>
            <a:r>
              <a:rPr lang="en-US" sz="4353" dirty="0" err="1"/>
              <a:t>plazo</a:t>
            </a:r>
            <a:r>
              <a:rPr lang="en-US" sz="4353" dirty="0"/>
              <a:t>. </a:t>
            </a:r>
          </a:p>
        </p:txBody>
      </p:sp>
    </p:spTree>
    <p:extLst>
      <p:ext uri="{BB962C8B-B14F-4D97-AF65-F5344CB8AC3E}">
        <p14:creationId xmlns:p14="http://schemas.microsoft.com/office/powerpoint/2010/main" val="9838297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75436" y="181384"/>
            <a:ext cx="10779325" cy="6232155"/>
          </a:xfrm>
          <a:prstGeom prst="rect">
            <a:avLst/>
          </a:prstGeom>
        </p:spPr>
        <p:txBody>
          <a:bodyPr wrap="square">
            <a:spAutoFit/>
          </a:bodyPr>
          <a:lstStyle/>
          <a:p>
            <a:pPr algn="just"/>
            <a:r>
              <a:rPr lang="en-US" sz="3627" dirty="0"/>
              <a:t>A </a:t>
            </a:r>
            <a:r>
              <a:rPr lang="en-US" sz="3627" dirty="0" err="1"/>
              <a:t>corto</a:t>
            </a:r>
            <a:r>
              <a:rPr lang="en-US" sz="3627" dirty="0"/>
              <a:t> </a:t>
            </a:r>
            <a:r>
              <a:rPr lang="en-US" sz="3627" dirty="0" err="1"/>
              <a:t>plazo</a:t>
            </a:r>
            <a:r>
              <a:rPr lang="en-US" sz="3627" dirty="0"/>
              <a:t> </a:t>
            </a:r>
          </a:p>
          <a:p>
            <a:pPr algn="just"/>
            <a:endParaRPr lang="en-US" sz="3627" dirty="0"/>
          </a:p>
          <a:p>
            <a:pPr algn="just"/>
            <a:r>
              <a:rPr lang="en-US" sz="3627" dirty="0"/>
              <a:t>•De </a:t>
            </a:r>
            <a:r>
              <a:rPr lang="en-US" sz="3627" dirty="0" err="1"/>
              <a:t>liquidez</a:t>
            </a:r>
            <a:r>
              <a:rPr lang="en-US" sz="3627" dirty="0"/>
              <a:t> </a:t>
            </a:r>
          </a:p>
          <a:p>
            <a:pPr algn="just"/>
            <a:r>
              <a:rPr lang="en-US" sz="3627" dirty="0"/>
              <a:t>•De </a:t>
            </a:r>
            <a:r>
              <a:rPr lang="en-US" sz="3627" dirty="0" err="1"/>
              <a:t>actividad</a:t>
            </a:r>
            <a:r>
              <a:rPr lang="en-US" sz="3627" dirty="0"/>
              <a:t> </a:t>
            </a:r>
            <a:r>
              <a:rPr lang="en-US" sz="3627" dirty="0" err="1"/>
              <a:t>operativa</a:t>
            </a:r>
            <a:r>
              <a:rPr lang="en-US" sz="3627" dirty="0"/>
              <a:t> </a:t>
            </a:r>
          </a:p>
          <a:p>
            <a:pPr algn="just"/>
            <a:r>
              <a:rPr lang="en-US" sz="3627" dirty="0"/>
              <a:t>•De </a:t>
            </a:r>
            <a:r>
              <a:rPr lang="en-US" sz="3627" dirty="0" err="1"/>
              <a:t>rendimiento</a:t>
            </a:r>
            <a:r>
              <a:rPr lang="en-US" sz="3627" dirty="0"/>
              <a:t>. </a:t>
            </a:r>
          </a:p>
          <a:p>
            <a:pPr algn="just"/>
            <a:endParaRPr lang="en-US" sz="3627" dirty="0"/>
          </a:p>
          <a:p>
            <a:pPr algn="just"/>
            <a:r>
              <a:rPr lang="en-US" sz="3627" dirty="0"/>
              <a:t>A largo </a:t>
            </a:r>
            <a:r>
              <a:rPr lang="en-US" sz="3627" dirty="0" err="1"/>
              <a:t>plazo</a:t>
            </a:r>
            <a:r>
              <a:rPr lang="en-US" sz="3627" dirty="0"/>
              <a:t> </a:t>
            </a:r>
          </a:p>
          <a:p>
            <a:pPr algn="just"/>
            <a:endParaRPr lang="en-US" sz="3627" dirty="0"/>
          </a:p>
          <a:p>
            <a:pPr algn="just"/>
            <a:r>
              <a:rPr lang="en-US" sz="3627" dirty="0"/>
              <a:t>•De </a:t>
            </a:r>
            <a:r>
              <a:rPr lang="en-US" sz="3627" dirty="0" err="1"/>
              <a:t>Apalancamiento</a:t>
            </a:r>
            <a:r>
              <a:rPr lang="en-US" sz="3627" dirty="0"/>
              <a:t> o </a:t>
            </a:r>
            <a:r>
              <a:rPr lang="en-US" sz="3627" dirty="0" err="1"/>
              <a:t>Solvencia</a:t>
            </a:r>
            <a:r>
              <a:rPr lang="en-US" sz="3627" dirty="0"/>
              <a:t> </a:t>
            </a:r>
          </a:p>
          <a:p>
            <a:pPr algn="just"/>
            <a:r>
              <a:rPr lang="en-US" sz="3627" dirty="0"/>
              <a:t>•De </a:t>
            </a:r>
            <a:r>
              <a:rPr lang="en-US" sz="3627" dirty="0" err="1"/>
              <a:t>productividad</a:t>
            </a:r>
            <a:r>
              <a:rPr lang="en-US" sz="3627" dirty="0"/>
              <a:t> </a:t>
            </a:r>
          </a:p>
          <a:p>
            <a:pPr algn="just"/>
            <a:r>
              <a:rPr lang="en-US" sz="3627" dirty="0"/>
              <a:t>•De </a:t>
            </a:r>
            <a:r>
              <a:rPr lang="en-US" sz="3627" dirty="0" err="1"/>
              <a:t>crecimiento</a:t>
            </a:r>
            <a:r>
              <a:rPr lang="en-US" sz="3627" dirty="0"/>
              <a:t> </a:t>
            </a:r>
          </a:p>
        </p:txBody>
      </p:sp>
    </p:spTree>
    <p:extLst>
      <p:ext uri="{BB962C8B-B14F-4D97-AF65-F5344CB8AC3E}">
        <p14:creationId xmlns:p14="http://schemas.microsoft.com/office/powerpoint/2010/main" val="18818748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2139</Words>
  <Application>Microsoft Office PowerPoint</Application>
  <PresentationFormat>Panorámica</PresentationFormat>
  <Paragraphs>201</Paragraphs>
  <Slides>38</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38</vt:i4>
      </vt:variant>
    </vt:vector>
  </HeadingPairs>
  <TitlesOfParts>
    <vt:vector size="43" baseType="lpstr">
      <vt:lpstr>-apple-system</vt: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Caballero Pérez Gabriela</dc:creator>
  <cp:lastModifiedBy>Caballero Pérez Gabriela</cp:lastModifiedBy>
  <cp:revision>2</cp:revision>
  <dcterms:created xsi:type="dcterms:W3CDTF">2024-09-19T16:59:20Z</dcterms:created>
  <dcterms:modified xsi:type="dcterms:W3CDTF">2024-09-19T17:12:18Z</dcterms:modified>
</cp:coreProperties>
</file>