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4630400" cy="8229600"/>
  <p:notesSz cx="8229600" cy="14630400"/>
  <p:embeddedFontLst>
    <p:embeddedFont>
      <p:font typeface="Instrument Sans Medium"/>
      <p:regular r:id="rId16"/>
    </p:embeddedFont>
    <p:embeddedFont>
      <p:font typeface="Instrument Sans Medium"/>
      <p:regular r:id="rId17"/>
    </p:embeddedFont>
    <p:embeddedFont>
      <p:font typeface="Instrument Sans Medium"/>
      <p:regular r:id="rId18"/>
    </p:embeddedFont>
    <p:embeddedFont>
      <p:font typeface="Instrument Sans Medium"/>
      <p:regular r:id="rId19"/>
    </p:embeddedFont>
    <p:embeddedFont>
      <p:font typeface="Inter"/>
      <p:regular r:id="rId20"/>
    </p:embeddedFont>
    <p:embeddedFont>
      <p:font typeface="Inter"/>
      <p:regular r:id="rId21"/>
    </p:embeddedFont>
    <p:embeddedFont>
      <p:font typeface="Inter"/>
      <p:regular r:id="rId22"/>
    </p:embeddedFont>
    <p:embeddedFont>
      <p:font typeface="Inter"/>
      <p:regular r:id="rId2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openxmlformats.org/officeDocument/2006/relationships/font" Target="fonts/font1.fntdata"/><Relationship Id="rId17" Type="http://schemas.openxmlformats.org/officeDocument/2006/relationships/font" Target="fonts/font2.fntdata"/><Relationship Id="rId18" Type="http://schemas.openxmlformats.org/officeDocument/2006/relationships/font" Target="fonts/font3.fntdata"/><Relationship Id="rId19" Type="http://schemas.openxmlformats.org/officeDocument/2006/relationships/font" Target="fonts/font4.fntdata"/><Relationship Id="rId20" Type="http://schemas.openxmlformats.org/officeDocument/2006/relationships/font" Target="fonts/font5.fntdata"/><Relationship Id="rId21" Type="http://schemas.openxmlformats.org/officeDocument/2006/relationships/font" Target="fonts/font6.fntdata"/><Relationship Id="rId22" Type="http://schemas.openxmlformats.org/officeDocument/2006/relationships/font" Target="fonts/font7.fntdata"/><Relationship Id="rId23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1621393"/>
            <a:ext cx="7031593" cy="114823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3790" y="310979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Explorando la Época Prehispánica de México</a:t>
            </a: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793790" y="486751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Bienvenidos a un viaje a través del tiempo, donde exploraremos las fascinantes civilizaciones que florecieron en México antes de la llegada de los españoles.</a:t>
            </a:r>
            <a:endParaRPr lang="en-US" sz="1750" dirty="0"/>
          </a:p>
        </p:txBody>
      </p:sp>
      <p:sp>
        <p:nvSpPr>
          <p:cNvPr id="6" name="Shape 2"/>
          <p:cNvSpPr/>
          <p:nvPr/>
        </p:nvSpPr>
        <p:spPr>
          <a:xfrm>
            <a:off x="793790" y="622827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6235898"/>
            <a:ext cx="347663" cy="34766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270040" y="6211372"/>
            <a:ext cx="496633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C7CDD6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Maria Guadalupe Toledo Hurtado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96510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Introducción a la Época Prehispánica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Un Mundo Antiguo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época prehispánica abarca un período de miles de años, desde el desarrollo de las primeras culturas hasta la conquista española.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Culturas Mayas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Este período estuvo marcado por el florecimiento de grandes civilizaciones, incluyendo los Mayas, Aztecas y Zapotecas.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57627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1281" y="3143012"/>
            <a:ext cx="9449038" cy="644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050"/>
              </a:lnSpc>
              <a:buNone/>
            </a:pPr>
            <a:r>
              <a:rPr lang="en-US" sz="40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Principales Civilizaciones Prehispánicas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1281" y="4096226"/>
            <a:ext cx="6490930" cy="1517213"/>
          </a:xfrm>
          <a:prstGeom prst="roundRect">
            <a:avLst>
              <a:gd name="adj" fmla="val 2038"/>
            </a:avLst>
          </a:prstGeom>
          <a:solidFill>
            <a:srgbClr val="434348"/>
          </a:solidFill>
          <a:ln/>
        </p:spPr>
      </p:sp>
      <p:sp>
        <p:nvSpPr>
          <p:cNvPr id="5" name="Text 2"/>
          <p:cNvSpPr/>
          <p:nvPr/>
        </p:nvSpPr>
        <p:spPr>
          <a:xfrm>
            <a:off x="927378" y="4302323"/>
            <a:ext cx="2576274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Olmecas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927378" y="4747974"/>
            <a:ext cx="6078736" cy="659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Considerados la "cultura madre" de Mesoamérica, con influencias que se extendieron a otras civilizaciones.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418308" y="4096226"/>
            <a:ext cx="6490930" cy="1517213"/>
          </a:xfrm>
          <a:prstGeom prst="roundRect">
            <a:avLst>
              <a:gd name="adj" fmla="val 2038"/>
            </a:avLst>
          </a:prstGeom>
          <a:solidFill>
            <a:srgbClr val="434348"/>
          </a:solidFill>
          <a:ln/>
        </p:spPr>
      </p:sp>
      <p:sp>
        <p:nvSpPr>
          <p:cNvPr id="8" name="Text 5"/>
          <p:cNvSpPr/>
          <p:nvPr/>
        </p:nvSpPr>
        <p:spPr>
          <a:xfrm>
            <a:off x="7624405" y="4302323"/>
            <a:ext cx="2576274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Mayas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7624405" y="4747974"/>
            <a:ext cx="6078736" cy="659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Conocidos por su desarrollo en astronomía, matemáticas y arte, dejaron un legado de pirámides y templos.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21281" y="5819537"/>
            <a:ext cx="6490930" cy="1846898"/>
          </a:xfrm>
          <a:prstGeom prst="roundRect">
            <a:avLst>
              <a:gd name="adj" fmla="val 1674"/>
            </a:avLst>
          </a:prstGeom>
          <a:solidFill>
            <a:srgbClr val="434348"/>
          </a:solidFill>
          <a:ln/>
        </p:spPr>
      </p:sp>
      <p:sp>
        <p:nvSpPr>
          <p:cNvPr id="11" name="Text 8"/>
          <p:cNvSpPr/>
          <p:nvPr/>
        </p:nvSpPr>
        <p:spPr>
          <a:xfrm>
            <a:off x="927378" y="6025634"/>
            <a:ext cx="2576274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Aztecas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27378" y="6471285"/>
            <a:ext cx="6078736" cy="989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 imperio se extendió por gran parte de México, construyendo grandes ciudades y realizando importantes sacrificios religiosos.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418308" y="5819537"/>
            <a:ext cx="6490930" cy="1846898"/>
          </a:xfrm>
          <a:prstGeom prst="roundRect">
            <a:avLst>
              <a:gd name="adj" fmla="val 1674"/>
            </a:avLst>
          </a:prstGeom>
          <a:solidFill>
            <a:srgbClr val="434348"/>
          </a:solidFill>
          <a:ln/>
        </p:spPr>
      </p:sp>
      <p:sp>
        <p:nvSpPr>
          <p:cNvPr id="14" name="Text 11"/>
          <p:cNvSpPr/>
          <p:nvPr/>
        </p:nvSpPr>
        <p:spPr>
          <a:xfrm>
            <a:off x="7624405" y="6025634"/>
            <a:ext cx="2576274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Zapotecas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7624405" y="6471285"/>
            <a:ext cx="6078736" cy="659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Reconocidos por su arquitectura, escultura y escritura, con una rica historia y tradiciones.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6797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Desarrollo de la Agricultura y las Ciudades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362569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4194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Agricultura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4909899"/>
            <a:ext cx="360807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agricultura fue fundamental para el desarrollo de estas civilizaciones, con el maíz como cultivo central.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421" y="362569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8421" y="44194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Ciudades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28421" y="4909899"/>
            <a:ext cx="360818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desarrollo agrícola permitió el crecimiento de ciudades complejas, con centros religiosos y de comercio.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5846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Avances Tecnológicos y Artísticos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605111" y="2816185"/>
            <a:ext cx="30480" cy="4354830"/>
          </a:xfrm>
          <a:prstGeom prst="roundRect">
            <a:avLst>
              <a:gd name="adj" fmla="val 111628"/>
            </a:avLst>
          </a:prstGeom>
          <a:solidFill>
            <a:srgbClr val="5C5C61"/>
          </a:solidFill>
          <a:ln/>
        </p:spPr>
      </p:sp>
      <p:sp>
        <p:nvSpPr>
          <p:cNvPr id="5" name="Shape 2"/>
          <p:cNvSpPr/>
          <p:nvPr/>
        </p:nvSpPr>
        <p:spPr>
          <a:xfrm>
            <a:off x="6845022" y="3311247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5C5C61"/>
          </a:solidFill>
          <a:ln/>
        </p:spPr>
      </p:sp>
      <p:sp>
        <p:nvSpPr>
          <p:cNvPr id="6" name="Shape 3"/>
          <p:cNvSpPr/>
          <p:nvPr/>
        </p:nvSpPr>
        <p:spPr>
          <a:xfrm>
            <a:off x="6365200" y="307133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34348"/>
          </a:solidFill>
          <a:ln/>
        </p:spPr>
      </p:sp>
      <p:sp>
        <p:nvSpPr>
          <p:cNvPr id="7" name="Text 4"/>
          <p:cNvSpPr/>
          <p:nvPr/>
        </p:nvSpPr>
        <p:spPr>
          <a:xfrm>
            <a:off x="6554153" y="3156347"/>
            <a:ext cx="13239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867888" y="3042999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Desarrollo de calendarios complejos, basados en la observación astronómica.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6845022" y="4717494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5C5C61"/>
          </a:solidFill>
          <a:ln/>
        </p:spPr>
      </p:sp>
      <p:sp>
        <p:nvSpPr>
          <p:cNvPr id="10" name="Shape 7"/>
          <p:cNvSpPr/>
          <p:nvPr/>
        </p:nvSpPr>
        <p:spPr>
          <a:xfrm>
            <a:off x="6365200" y="447758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34348"/>
          </a:solidFill>
          <a:ln/>
        </p:spPr>
      </p:sp>
      <p:sp>
        <p:nvSpPr>
          <p:cNvPr id="11" name="Text 8"/>
          <p:cNvSpPr/>
          <p:nvPr/>
        </p:nvSpPr>
        <p:spPr>
          <a:xfrm>
            <a:off x="6526530" y="4562594"/>
            <a:ext cx="18752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9"/>
          <p:cNvSpPr/>
          <p:nvPr/>
        </p:nvSpPr>
        <p:spPr>
          <a:xfrm>
            <a:off x="7867888" y="4449247"/>
            <a:ext cx="596872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Creación de sistemas de escritura, como los jeroglíficos mayas, para registrar su historia y conocimiento.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845022" y="6486644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5C5C61"/>
          </a:solidFill>
          <a:ln/>
        </p:spPr>
      </p:sp>
      <p:sp>
        <p:nvSpPr>
          <p:cNvPr id="14" name="Shape 11"/>
          <p:cNvSpPr/>
          <p:nvPr/>
        </p:nvSpPr>
        <p:spPr>
          <a:xfrm>
            <a:off x="6365200" y="624673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34348"/>
          </a:solidFill>
          <a:ln/>
        </p:spPr>
      </p:sp>
      <p:sp>
        <p:nvSpPr>
          <p:cNvPr id="15" name="Text 12"/>
          <p:cNvSpPr/>
          <p:nvPr/>
        </p:nvSpPr>
        <p:spPr>
          <a:xfrm>
            <a:off x="6522125" y="6331744"/>
            <a:ext cx="19633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6" name="Text 13"/>
          <p:cNvSpPr/>
          <p:nvPr/>
        </p:nvSpPr>
        <p:spPr>
          <a:xfrm>
            <a:off x="7867888" y="6218396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Desarrollo de la alfarería, la orfebrería, la escultura y la arquitectura, demostrando su maestría artística.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68561"/>
            <a:ext cx="60689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Religión y Cosmovisión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1917502"/>
            <a:ext cx="1134070" cy="18145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144316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Creían en un mundo con diferentes niveles, habitados por dioses y espíritus.</a:t>
            </a:r>
            <a:endParaRPr lang="en-US" sz="1750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732014"/>
            <a:ext cx="1134070" cy="1814513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268022" y="3958828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Las deidades tenían diferentes funciones y atributos, como el Sol, la Luna, el maíz y la lluvia.</a:t>
            </a:r>
            <a:endParaRPr lang="en-US" sz="1750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546527"/>
            <a:ext cx="1134070" cy="1814513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2268022" y="5773341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rituales religiosos eran importantes para asegurar una buena cosecha y mantener el equilibrio del mundo.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76723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Organización Social y Política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9190" y="2959179"/>
            <a:ext cx="11025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5428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Nobleza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033236"/>
            <a:ext cx="76408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Gobernaban y dirigían la sociedad, con acceso a recursos y privilegios.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5C5C61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76211" y="4469249"/>
            <a:ext cx="15621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0878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Sacerdotes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578310"/>
            <a:ext cx="717649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Eran responsables de los rituales religiosos y la interpretación de los dioses.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5C5C61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72520" y="6195774"/>
            <a:ext cx="16359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8144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Comunes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304836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Realizaban el trabajo agrícola, artesanal y comercial, manteniendo la estructura social.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15472"/>
            <a:ext cx="88743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Impacto de la Conquista Española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077879"/>
            <a:ext cx="2173724" cy="1669852"/>
          </a:xfrm>
          <a:prstGeom prst="roundRect">
            <a:avLst>
              <a:gd name="adj" fmla="val 2038"/>
            </a:avLst>
          </a:prstGeom>
          <a:solidFill>
            <a:srgbClr val="434348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2686050"/>
            <a:ext cx="11025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304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Conquista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2795111"/>
            <a:ext cx="1041546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llegada de los españoles marcó un punto de inflexión, con la caída de imperios y la imposición de una nueva cultura.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732490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5C5C61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3861078"/>
            <a:ext cx="4347567" cy="1669852"/>
          </a:xfrm>
          <a:prstGeom prst="roundRect">
            <a:avLst>
              <a:gd name="adj" fmla="val 2038"/>
            </a:avLst>
          </a:prstGeom>
          <a:solidFill>
            <a:srgbClr val="434348"/>
          </a:solidFill>
          <a:ln/>
        </p:spPr>
      </p:sp>
      <p:sp>
        <p:nvSpPr>
          <p:cNvPr id="9" name="Text 7"/>
          <p:cNvSpPr/>
          <p:nvPr/>
        </p:nvSpPr>
        <p:spPr>
          <a:xfrm>
            <a:off x="1020604" y="4469249"/>
            <a:ext cx="15621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40878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Pérdida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578310"/>
            <a:ext cx="82416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 perdieron tradiciones, lenguas y conocimientos, dejando un legado de violencia y explotación.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515689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5C5C61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644277"/>
            <a:ext cx="6521410" cy="1669852"/>
          </a:xfrm>
          <a:prstGeom prst="roundRect">
            <a:avLst>
              <a:gd name="adj" fmla="val 2038"/>
            </a:avLst>
          </a:prstGeom>
          <a:solidFill>
            <a:srgbClr val="434348"/>
          </a:solidFill>
          <a:ln/>
        </p:spPr>
      </p:sp>
      <p:sp>
        <p:nvSpPr>
          <p:cNvPr id="14" name="Text 12"/>
          <p:cNvSpPr/>
          <p:nvPr/>
        </p:nvSpPr>
        <p:spPr>
          <a:xfrm>
            <a:off x="1020604" y="6252448"/>
            <a:ext cx="16359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58710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Transformación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6361509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mundo prehispánico se fusionó con la cultura española, dando origen a la cultura mexicana actual.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644985"/>
            <a:ext cx="852737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EFD5FA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Conclusión y Reflexiones Finales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69392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época prehispánica es un periodo rico en historia, cultura y conocimiento, que nos invita a reflexionar sobre la diversidad y el legado de México.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2025-01-28T16:18:31Z</dcterms:created>
  <dcterms:modified xsi:type="dcterms:W3CDTF">2025-01-28T16:18:31Z</dcterms:modified>
</cp:coreProperties>
</file>