
<file path=[Content_Types].xml><?xml version="1.0" encoding="utf-8"?>
<Types xmlns="http://schemas.openxmlformats.org/package/2006/content-types">
  <Default Extension="fntdata" ContentType="application/x-fontdata"/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notesMasterIdLst>
    <p:notesMasterId r:id="rId11"/>
  </p:notesMasterIdLst>
  <p:sldSz cx="14630400" cy="8229600"/>
  <p:notesSz cx="8229600" cy="14630400"/>
  <p:embeddedFontLst>
    <p:embeddedFont>
      <p:font typeface="Lora"/>
      <p:regular r:id="rId16"/>
    </p:embeddedFont>
    <p:embeddedFont>
      <p:font typeface="Lora"/>
      <p:regular r:id="rId17"/>
    </p:embeddedFont>
    <p:embeddedFont>
      <p:font typeface="Lora"/>
      <p:regular r:id="rId18"/>
    </p:embeddedFont>
    <p:embeddedFont>
      <p:font typeface="Lora"/>
      <p:regular r:id="rId19"/>
    </p:embeddedFont>
  </p:embeddedFon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notesMaster" Target="notesMasters/notesMaster1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6" Type="http://schemas.openxmlformats.org/officeDocument/2006/relationships/font" Target="fonts/font1.fntdata"/><Relationship Id="rId17" Type="http://schemas.openxmlformats.org/officeDocument/2006/relationships/font" Target="fonts/font2.fntdata"/><Relationship Id="rId18" Type="http://schemas.openxmlformats.org/officeDocument/2006/relationships/font" Target="fonts/font3.fntdata"/><Relationship Id="rId19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10-1.png"/><Relationship Id="rId3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2-1.png"/><Relationship Id="rId3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3-1.png"/><Relationship Id="rId3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4-1.png"/><Relationship Id="rId3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5-1.png"/><Relationship Id="rId3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6-1.png"/><Relationship Id="rId3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7-1.png"/><Relationship Id="rId3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8-1.png"/><Relationship Id="rId3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9-1.png"/><Relationship Id="rId3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2E4C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EF5E7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2E4C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EF5E7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2E4C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EF5E7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2E4C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EF5E7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2E4C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EF5E7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2E4C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EF5E7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2E4C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EF5E7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2E4C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EF5E7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2E4C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EF5E7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4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5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6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9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0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837724" y="2856190"/>
            <a:ext cx="5632490" cy="704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5500"/>
              </a:lnSpc>
              <a:buNone/>
            </a:pPr>
            <a:r>
              <a:rPr lang="en-US" sz="4400" dirty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México en el Siglo XX</a:t>
            </a:r>
            <a:endParaRPr lang="en-US" sz="4400" dirty="0"/>
          </a:p>
        </p:txBody>
      </p:sp>
      <p:sp>
        <p:nvSpPr>
          <p:cNvPr id="4" name="Text 1"/>
          <p:cNvSpPr/>
          <p:nvPr/>
        </p:nvSpPr>
        <p:spPr>
          <a:xfrm>
            <a:off x="837724" y="3919180"/>
            <a:ext cx="7468553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3000"/>
              </a:lnSpc>
              <a:buNone/>
            </a:pPr>
            <a:r>
              <a:rPr lang="en-US" sz="185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Un siglo de transformaciones profundas que dieron forma a México, desde la revolución hasta la modernización.</a:t>
            </a:r>
            <a:endParaRPr lang="en-US" sz="1850" dirty="0"/>
          </a:p>
        </p:txBody>
      </p:sp>
      <p:sp>
        <p:nvSpPr>
          <p:cNvPr id="5" name="Shape 2"/>
          <p:cNvSpPr/>
          <p:nvPr/>
        </p:nvSpPr>
        <p:spPr>
          <a:xfrm>
            <a:off x="837724" y="4972288"/>
            <a:ext cx="382905" cy="382905"/>
          </a:xfrm>
          <a:prstGeom prst="roundRect">
            <a:avLst>
              <a:gd name="adj" fmla="val 23878209"/>
            </a:avLst>
          </a:prstGeom>
          <a:noFill/>
          <a:ln w="7620">
            <a:solidFill>
              <a:srgbClr val="FFFFFF"/>
            </a:solidFill>
            <a:prstDash val="solid"/>
          </a:ln>
        </p:spPr>
      </p:sp>
      <p:pic>
        <p:nvPicPr>
          <p:cNvPr id="6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344" y="4979908"/>
            <a:ext cx="367665" cy="367665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1340287" y="4954429"/>
            <a:ext cx="4719280" cy="4188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3250"/>
              </a:lnSpc>
              <a:buNone/>
            </a:pPr>
            <a:r>
              <a:rPr lang="en-US" sz="2350" b="1" dirty="0">
                <a:solidFill>
                  <a:srgbClr val="3A3630"/>
                </a:solidFill>
                <a:latin typeface="Source Sans Pro Bold" pitchFamily="34" charset="0"/>
                <a:ea typeface="Source Sans Pro Bold" pitchFamily="34" charset="-122"/>
                <a:cs typeface="Source Sans Pro Bold" pitchFamily="34" charset="-120"/>
              </a:rPr>
              <a:t>by Maria Guadalupe Toledo Hurtado</a:t>
            </a:r>
            <a:endParaRPr lang="en-US" sz="23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37724" y="2677239"/>
            <a:ext cx="8532614" cy="704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5500"/>
              </a:lnSpc>
              <a:buNone/>
            </a:pPr>
            <a:r>
              <a:rPr lang="en-US" sz="4400" dirty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Revolución Mexicana (1910-1920)</a:t>
            </a:r>
            <a:endParaRPr lang="en-US" sz="4400" dirty="0"/>
          </a:p>
        </p:txBody>
      </p:sp>
      <p:sp>
        <p:nvSpPr>
          <p:cNvPr id="3" name="Text 1"/>
          <p:cNvSpPr/>
          <p:nvPr/>
        </p:nvSpPr>
        <p:spPr>
          <a:xfrm>
            <a:off x="837724" y="3979545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Causa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837724" y="4570809"/>
            <a:ext cx="6185535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3000"/>
              </a:lnSpc>
              <a:buNone/>
            </a:pPr>
            <a:r>
              <a:rPr lang="en-US" sz="185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La desigualdad social y la dictadura de Porfirio Díaz desencadenaron el conflicto.</a:t>
            </a:r>
            <a:endParaRPr lang="en-US" sz="1850" dirty="0"/>
          </a:p>
        </p:txBody>
      </p:sp>
      <p:sp>
        <p:nvSpPr>
          <p:cNvPr id="5" name="Text 3"/>
          <p:cNvSpPr/>
          <p:nvPr/>
        </p:nvSpPr>
        <p:spPr>
          <a:xfrm>
            <a:off x="7614761" y="3979545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Consecuencias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7614761" y="4570809"/>
            <a:ext cx="6185535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3000"/>
              </a:lnSpc>
              <a:buNone/>
            </a:pPr>
            <a:r>
              <a:rPr lang="en-US" sz="185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La revolución logró derrocar al régimen, pero también generó una lucha por el poder.</a:t>
            </a:r>
            <a:endParaRPr lang="en-US" sz="18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299216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837724" y="3961924"/>
            <a:ext cx="12954952" cy="14080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5500"/>
              </a:lnSpc>
              <a:buNone/>
            </a:pPr>
            <a:r>
              <a:rPr lang="en-US" sz="4400" dirty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Consolidación del Estado Revolucionario (1920-1940)</a:t>
            </a:r>
            <a:endParaRPr lang="en-US" sz="4400" dirty="0"/>
          </a:p>
        </p:txBody>
      </p:sp>
      <p:sp>
        <p:nvSpPr>
          <p:cNvPr id="4" name="Shape 1"/>
          <p:cNvSpPr/>
          <p:nvPr/>
        </p:nvSpPr>
        <p:spPr>
          <a:xfrm>
            <a:off x="837724" y="5998131"/>
            <a:ext cx="418862" cy="418862"/>
          </a:xfrm>
          <a:prstGeom prst="roundRect">
            <a:avLst>
              <a:gd name="adj" fmla="val 8573"/>
            </a:avLst>
          </a:prstGeom>
          <a:solidFill>
            <a:srgbClr val="F3E7D4"/>
          </a:solidFill>
          <a:ln/>
        </p:spPr>
      </p:sp>
      <p:sp>
        <p:nvSpPr>
          <p:cNvPr id="5" name="Text 2"/>
          <p:cNvSpPr/>
          <p:nvPr/>
        </p:nvSpPr>
        <p:spPr>
          <a:xfrm>
            <a:off x="1495901" y="5998131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Estabilidad Política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1495901" y="6493669"/>
            <a:ext cx="5699641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3000"/>
              </a:lnSpc>
              <a:buNone/>
            </a:pPr>
            <a:r>
              <a:rPr lang="en-US" sz="185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El Partido Revolucionario Institucional (PRI) logró imponer su hegemonía.</a:t>
            </a:r>
            <a:endParaRPr lang="en-US" sz="1850" dirty="0"/>
          </a:p>
        </p:txBody>
      </p:sp>
      <p:sp>
        <p:nvSpPr>
          <p:cNvPr id="7" name="Shape 4"/>
          <p:cNvSpPr/>
          <p:nvPr/>
        </p:nvSpPr>
        <p:spPr>
          <a:xfrm>
            <a:off x="7434858" y="5998131"/>
            <a:ext cx="418862" cy="418862"/>
          </a:xfrm>
          <a:prstGeom prst="roundRect">
            <a:avLst>
              <a:gd name="adj" fmla="val 8573"/>
            </a:avLst>
          </a:prstGeom>
          <a:solidFill>
            <a:srgbClr val="F3E7D4"/>
          </a:solidFill>
          <a:ln/>
        </p:spPr>
      </p:sp>
      <p:sp>
        <p:nvSpPr>
          <p:cNvPr id="8" name="Text 5"/>
          <p:cNvSpPr/>
          <p:nvPr/>
        </p:nvSpPr>
        <p:spPr>
          <a:xfrm>
            <a:off x="8093035" y="5998131"/>
            <a:ext cx="2903339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Desarrollo Económico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8093035" y="6493669"/>
            <a:ext cx="5699641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3000"/>
              </a:lnSpc>
              <a:buNone/>
            </a:pPr>
            <a:r>
              <a:rPr lang="en-US" sz="185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Se impulsó la industria nacional y se consolidó el Estado como actor clave.</a:t>
            </a:r>
            <a:endParaRPr lang="en-US" sz="18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71141" y="797600"/>
            <a:ext cx="7574518" cy="131873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5150"/>
              </a:lnSpc>
              <a:buNone/>
            </a:pPr>
            <a:r>
              <a:rPr lang="en-US" sz="4150" dirty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Desarrollo Estabilizador (1940-1970)</a:t>
            </a:r>
            <a:endParaRPr lang="en-US" sz="4150" dirty="0"/>
          </a:p>
        </p:txBody>
      </p:sp>
      <p:sp>
        <p:nvSpPr>
          <p:cNvPr id="4" name="Shape 1"/>
          <p:cNvSpPr/>
          <p:nvPr/>
        </p:nvSpPr>
        <p:spPr>
          <a:xfrm>
            <a:off x="6592133" y="2452568"/>
            <a:ext cx="30480" cy="4979313"/>
          </a:xfrm>
          <a:prstGeom prst="roundRect">
            <a:avLst>
              <a:gd name="adj" fmla="val 110347"/>
            </a:avLst>
          </a:prstGeom>
          <a:solidFill>
            <a:srgbClr val="D9CDBA"/>
          </a:solidFill>
          <a:ln/>
        </p:spPr>
      </p:sp>
      <p:sp>
        <p:nvSpPr>
          <p:cNvPr id="5" name="Shape 2"/>
          <p:cNvSpPr/>
          <p:nvPr/>
        </p:nvSpPr>
        <p:spPr>
          <a:xfrm>
            <a:off x="6829127" y="2941677"/>
            <a:ext cx="784741" cy="30480"/>
          </a:xfrm>
          <a:prstGeom prst="roundRect">
            <a:avLst>
              <a:gd name="adj" fmla="val 110347"/>
            </a:avLst>
          </a:prstGeom>
          <a:solidFill>
            <a:srgbClr val="D9CDBA"/>
          </a:solidFill>
          <a:ln/>
        </p:spPr>
      </p:sp>
      <p:sp>
        <p:nvSpPr>
          <p:cNvPr id="6" name="Shape 3"/>
          <p:cNvSpPr/>
          <p:nvPr/>
        </p:nvSpPr>
        <p:spPr>
          <a:xfrm>
            <a:off x="6355140" y="2704743"/>
            <a:ext cx="504468" cy="504468"/>
          </a:xfrm>
          <a:prstGeom prst="roundRect">
            <a:avLst>
              <a:gd name="adj" fmla="val 6667"/>
            </a:avLst>
          </a:prstGeom>
          <a:solidFill>
            <a:srgbClr val="F3E7D4"/>
          </a:solidFill>
          <a:ln/>
        </p:spPr>
      </p:sp>
      <p:sp>
        <p:nvSpPr>
          <p:cNvPr id="7" name="Text 4"/>
          <p:cNvSpPr/>
          <p:nvPr/>
        </p:nvSpPr>
        <p:spPr>
          <a:xfrm>
            <a:off x="6549688" y="2798683"/>
            <a:ext cx="115253" cy="31658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450"/>
              </a:lnSpc>
              <a:buNone/>
            </a:pPr>
            <a:r>
              <a:rPr lang="en-US" sz="2450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1</a:t>
            </a:r>
            <a:endParaRPr lang="en-US" sz="2450" dirty="0"/>
          </a:p>
        </p:txBody>
      </p:sp>
      <p:sp>
        <p:nvSpPr>
          <p:cNvPr id="8" name="Text 5"/>
          <p:cNvSpPr/>
          <p:nvPr/>
        </p:nvSpPr>
        <p:spPr>
          <a:xfrm>
            <a:off x="7840504" y="2676763"/>
            <a:ext cx="2637830" cy="3298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550"/>
              </a:lnSpc>
              <a:buNone/>
            </a:pPr>
            <a:r>
              <a:rPr lang="en-US" sz="2050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Industrialización</a:t>
            </a:r>
            <a:endParaRPr lang="en-US" sz="2050" dirty="0"/>
          </a:p>
        </p:txBody>
      </p:sp>
      <p:sp>
        <p:nvSpPr>
          <p:cNvPr id="9" name="Text 6"/>
          <p:cNvSpPr/>
          <p:nvPr/>
        </p:nvSpPr>
        <p:spPr>
          <a:xfrm>
            <a:off x="7840504" y="3140988"/>
            <a:ext cx="6005155" cy="35861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00"/>
              </a:lnSpc>
              <a:buNone/>
            </a:pPr>
            <a:r>
              <a:rPr lang="en-US" sz="175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Se invirtió en infraestructura y se fomentó la industria pesada.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6829127" y="4437102"/>
            <a:ext cx="784741" cy="30480"/>
          </a:xfrm>
          <a:prstGeom prst="roundRect">
            <a:avLst>
              <a:gd name="adj" fmla="val 110347"/>
            </a:avLst>
          </a:prstGeom>
          <a:solidFill>
            <a:srgbClr val="D9CDBA"/>
          </a:solidFill>
          <a:ln/>
        </p:spPr>
      </p:sp>
      <p:sp>
        <p:nvSpPr>
          <p:cNvPr id="11" name="Shape 8"/>
          <p:cNvSpPr/>
          <p:nvPr/>
        </p:nvSpPr>
        <p:spPr>
          <a:xfrm>
            <a:off x="6355140" y="4200168"/>
            <a:ext cx="504468" cy="504468"/>
          </a:xfrm>
          <a:prstGeom prst="roundRect">
            <a:avLst>
              <a:gd name="adj" fmla="val 6667"/>
            </a:avLst>
          </a:prstGeom>
          <a:solidFill>
            <a:srgbClr val="F3E7D4"/>
          </a:solidFill>
          <a:ln/>
        </p:spPr>
      </p:sp>
      <p:sp>
        <p:nvSpPr>
          <p:cNvPr id="12" name="Text 9"/>
          <p:cNvSpPr/>
          <p:nvPr/>
        </p:nvSpPr>
        <p:spPr>
          <a:xfrm>
            <a:off x="6522303" y="4294108"/>
            <a:ext cx="170021" cy="31658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450"/>
              </a:lnSpc>
              <a:buNone/>
            </a:pPr>
            <a:r>
              <a:rPr lang="en-US" sz="2450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2</a:t>
            </a:r>
            <a:endParaRPr lang="en-US" sz="2450" dirty="0"/>
          </a:p>
        </p:txBody>
      </p:sp>
      <p:sp>
        <p:nvSpPr>
          <p:cNvPr id="13" name="Text 10"/>
          <p:cNvSpPr/>
          <p:nvPr/>
        </p:nvSpPr>
        <p:spPr>
          <a:xfrm>
            <a:off x="7840504" y="4172188"/>
            <a:ext cx="2963823" cy="3298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550"/>
              </a:lnSpc>
              <a:buNone/>
            </a:pPr>
            <a:r>
              <a:rPr lang="en-US" sz="2050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Crecimiento Económico</a:t>
            </a:r>
            <a:endParaRPr lang="en-US" sz="2050" dirty="0"/>
          </a:p>
        </p:txBody>
      </p:sp>
      <p:sp>
        <p:nvSpPr>
          <p:cNvPr id="14" name="Text 11"/>
          <p:cNvSpPr/>
          <p:nvPr/>
        </p:nvSpPr>
        <p:spPr>
          <a:xfrm>
            <a:off x="7840504" y="4636413"/>
            <a:ext cx="6005155" cy="7172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00"/>
              </a:lnSpc>
              <a:buNone/>
            </a:pPr>
            <a:r>
              <a:rPr lang="en-US" sz="175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México experimentó una fase de estabilidad y prosperidad sin precedentes.</a:t>
            </a:r>
            <a:endParaRPr lang="en-US" sz="1750" dirty="0"/>
          </a:p>
        </p:txBody>
      </p:sp>
      <p:sp>
        <p:nvSpPr>
          <p:cNvPr id="15" name="Shape 12"/>
          <p:cNvSpPr/>
          <p:nvPr/>
        </p:nvSpPr>
        <p:spPr>
          <a:xfrm>
            <a:off x="6829127" y="6291143"/>
            <a:ext cx="784741" cy="30480"/>
          </a:xfrm>
          <a:prstGeom prst="roundRect">
            <a:avLst>
              <a:gd name="adj" fmla="val 110347"/>
            </a:avLst>
          </a:prstGeom>
          <a:solidFill>
            <a:srgbClr val="D9CDBA"/>
          </a:solidFill>
          <a:ln/>
        </p:spPr>
      </p:sp>
      <p:sp>
        <p:nvSpPr>
          <p:cNvPr id="16" name="Shape 13"/>
          <p:cNvSpPr/>
          <p:nvPr/>
        </p:nvSpPr>
        <p:spPr>
          <a:xfrm>
            <a:off x="6355140" y="6054209"/>
            <a:ext cx="504468" cy="504468"/>
          </a:xfrm>
          <a:prstGeom prst="roundRect">
            <a:avLst>
              <a:gd name="adj" fmla="val 6667"/>
            </a:avLst>
          </a:prstGeom>
          <a:solidFill>
            <a:srgbClr val="F3E7D4"/>
          </a:solidFill>
          <a:ln/>
        </p:spPr>
      </p:sp>
      <p:sp>
        <p:nvSpPr>
          <p:cNvPr id="17" name="Text 14"/>
          <p:cNvSpPr/>
          <p:nvPr/>
        </p:nvSpPr>
        <p:spPr>
          <a:xfrm>
            <a:off x="6519208" y="6148149"/>
            <a:ext cx="176332" cy="31658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450"/>
              </a:lnSpc>
              <a:buNone/>
            </a:pPr>
            <a:r>
              <a:rPr lang="en-US" sz="2450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3</a:t>
            </a:r>
            <a:endParaRPr lang="en-US" sz="2450" dirty="0"/>
          </a:p>
        </p:txBody>
      </p:sp>
      <p:sp>
        <p:nvSpPr>
          <p:cNvPr id="18" name="Text 15"/>
          <p:cNvSpPr/>
          <p:nvPr/>
        </p:nvSpPr>
        <p:spPr>
          <a:xfrm>
            <a:off x="7840504" y="6026229"/>
            <a:ext cx="3712488" cy="3298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550"/>
              </a:lnSpc>
              <a:buNone/>
            </a:pPr>
            <a:r>
              <a:rPr lang="en-US" sz="2050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Crecimiento de la Clase Media</a:t>
            </a:r>
            <a:endParaRPr lang="en-US" sz="2050" dirty="0"/>
          </a:p>
        </p:txBody>
      </p:sp>
      <p:sp>
        <p:nvSpPr>
          <p:cNvPr id="19" name="Text 16"/>
          <p:cNvSpPr/>
          <p:nvPr/>
        </p:nvSpPr>
        <p:spPr>
          <a:xfrm>
            <a:off x="7840504" y="6490454"/>
            <a:ext cx="6005155" cy="7172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00"/>
              </a:lnSpc>
              <a:buNone/>
            </a:pPr>
            <a:r>
              <a:rPr lang="en-US" sz="175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El desarrollo económico generó nuevas oportunidades y elevó el nivel de vida.</a:t>
            </a:r>
            <a:endParaRPr lang="en-US" sz="17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80693" y="614720"/>
            <a:ext cx="7582614" cy="13120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5150"/>
              </a:lnSpc>
              <a:buNone/>
            </a:pPr>
            <a:r>
              <a:rPr lang="en-US" sz="4100" dirty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Crisis Económica y Política (1970-1980)</a:t>
            </a:r>
            <a:endParaRPr lang="en-US" sz="4100" dirty="0"/>
          </a:p>
        </p:txBody>
      </p:sp>
      <p:pic>
        <p:nvPicPr>
          <p:cNvPr id="4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693" y="2261354"/>
            <a:ext cx="1115258" cy="1784509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2230517" y="2484358"/>
            <a:ext cx="2624257" cy="328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550"/>
              </a:lnSpc>
              <a:buNone/>
            </a:pPr>
            <a:r>
              <a:rPr lang="en-US" sz="2050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Crisis Energética</a:t>
            </a:r>
            <a:endParaRPr lang="en-US" sz="2050" dirty="0"/>
          </a:p>
        </p:txBody>
      </p:sp>
      <p:sp>
        <p:nvSpPr>
          <p:cNvPr id="6" name="Text 2"/>
          <p:cNvSpPr/>
          <p:nvPr/>
        </p:nvSpPr>
        <p:spPr>
          <a:xfrm>
            <a:off x="2230517" y="2946202"/>
            <a:ext cx="6132790" cy="356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00"/>
              </a:lnSpc>
              <a:buNone/>
            </a:pPr>
            <a:r>
              <a:rPr lang="en-US" sz="175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El alza de los precios del petróleo impactó la economía mexicana.</a:t>
            </a:r>
            <a:endParaRPr lang="en-US" sz="1750" dirty="0"/>
          </a:p>
        </p:txBody>
      </p:sp>
      <p:pic>
        <p:nvPicPr>
          <p:cNvPr id="7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693" y="4045863"/>
            <a:ext cx="1115258" cy="1784509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2230517" y="4268867"/>
            <a:ext cx="2624257" cy="328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550"/>
              </a:lnSpc>
              <a:buNone/>
            </a:pPr>
            <a:r>
              <a:rPr lang="en-US" sz="2050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Devaluación</a:t>
            </a:r>
            <a:endParaRPr lang="en-US" sz="2050" dirty="0"/>
          </a:p>
        </p:txBody>
      </p:sp>
      <p:sp>
        <p:nvSpPr>
          <p:cNvPr id="9" name="Text 4"/>
          <p:cNvSpPr/>
          <p:nvPr/>
        </p:nvSpPr>
        <p:spPr>
          <a:xfrm>
            <a:off x="2230517" y="4730710"/>
            <a:ext cx="6132790" cy="7138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00"/>
              </a:lnSpc>
              <a:buNone/>
            </a:pPr>
            <a:r>
              <a:rPr lang="en-US" sz="175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El peso mexicano se devaluó significativamente, generando inflación.</a:t>
            </a:r>
            <a:endParaRPr lang="en-US" sz="1750" dirty="0"/>
          </a:p>
        </p:txBody>
      </p:sp>
      <p:pic>
        <p:nvPicPr>
          <p:cNvPr id="10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693" y="5830372"/>
            <a:ext cx="1115258" cy="1784509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2230517" y="6053376"/>
            <a:ext cx="2624257" cy="328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550"/>
              </a:lnSpc>
              <a:buNone/>
            </a:pPr>
            <a:r>
              <a:rPr lang="en-US" sz="2050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Crisis Política</a:t>
            </a:r>
            <a:endParaRPr lang="en-US" sz="2050" dirty="0"/>
          </a:p>
        </p:txBody>
      </p:sp>
      <p:sp>
        <p:nvSpPr>
          <p:cNvPr id="12" name="Text 6"/>
          <p:cNvSpPr/>
          <p:nvPr/>
        </p:nvSpPr>
        <p:spPr>
          <a:xfrm>
            <a:off x="2230517" y="6515219"/>
            <a:ext cx="6132790" cy="7138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00"/>
              </a:lnSpc>
              <a:buNone/>
            </a:pPr>
            <a:r>
              <a:rPr lang="en-US" sz="175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El gobierno enfrentó protestas y movimientos sociales por la crisis.</a:t>
            </a:r>
            <a:endParaRPr lang="en-US" sz="17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07125" y="634127"/>
            <a:ext cx="13016151" cy="13565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5300"/>
              </a:lnSpc>
              <a:buNone/>
            </a:pPr>
            <a:r>
              <a:rPr lang="en-US" sz="4250" dirty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Reformas Económicas y Transición Política (1980-2000)</a:t>
            </a:r>
            <a:endParaRPr lang="en-US" sz="4250" dirty="0"/>
          </a:p>
        </p:txBody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87278" y="2451973"/>
            <a:ext cx="2147649" cy="1676638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4008477" y="3276481"/>
            <a:ext cx="105013" cy="46112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3600"/>
              </a:lnSpc>
              <a:buNone/>
            </a:pPr>
            <a:r>
              <a:rPr lang="en-US" sz="2250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1</a:t>
            </a:r>
            <a:endParaRPr lang="en-US" sz="2250" dirty="0"/>
          </a:p>
        </p:txBody>
      </p:sp>
      <p:sp>
        <p:nvSpPr>
          <p:cNvPr id="5" name="Text 2"/>
          <p:cNvSpPr/>
          <p:nvPr/>
        </p:nvSpPr>
        <p:spPr>
          <a:xfrm>
            <a:off x="5365552" y="2867025"/>
            <a:ext cx="2713196" cy="3390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650"/>
              </a:lnSpc>
              <a:buNone/>
            </a:pPr>
            <a:r>
              <a:rPr lang="en-US" sz="2100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Neoliberalismo</a:t>
            </a:r>
            <a:endParaRPr lang="en-US" sz="2100" dirty="0"/>
          </a:p>
        </p:txBody>
      </p:sp>
      <p:sp>
        <p:nvSpPr>
          <p:cNvPr id="6" name="Text 3"/>
          <p:cNvSpPr/>
          <p:nvPr/>
        </p:nvSpPr>
        <p:spPr>
          <a:xfrm>
            <a:off x="5365552" y="3344466"/>
            <a:ext cx="5811083" cy="36897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900"/>
              </a:lnSpc>
              <a:buNone/>
            </a:pPr>
            <a:r>
              <a:rPr lang="en-US" sz="180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Se implementaron políticas de libre mercado y privatización.</a:t>
            </a:r>
            <a:endParaRPr lang="en-US" sz="1800" dirty="0"/>
          </a:p>
        </p:txBody>
      </p:sp>
      <p:sp>
        <p:nvSpPr>
          <p:cNvPr id="7" name="Shape 4"/>
          <p:cNvSpPr/>
          <p:nvPr/>
        </p:nvSpPr>
        <p:spPr>
          <a:xfrm>
            <a:off x="5192554" y="4142184"/>
            <a:ext cx="8573095" cy="15240"/>
          </a:xfrm>
          <a:prstGeom prst="roundRect">
            <a:avLst>
              <a:gd name="adj" fmla="val 226994"/>
            </a:avLst>
          </a:prstGeom>
          <a:solidFill>
            <a:srgbClr val="D9CDBA"/>
          </a:solidFill>
          <a:ln/>
        </p:spPr>
      </p:sp>
      <p:pic>
        <p:nvPicPr>
          <p:cNvPr id="8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3453" y="4186238"/>
            <a:ext cx="4295299" cy="1676638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3983593" y="4793933"/>
            <a:ext cx="154900" cy="46112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3600"/>
              </a:lnSpc>
              <a:buNone/>
            </a:pPr>
            <a:r>
              <a:rPr lang="en-US" sz="2250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2</a:t>
            </a:r>
            <a:endParaRPr lang="en-US" sz="2250" dirty="0"/>
          </a:p>
        </p:txBody>
      </p:sp>
      <p:sp>
        <p:nvSpPr>
          <p:cNvPr id="10" name="Text 6"/>
          <p:cNvSpPr/>
          <p:nvPr/>
        </p:nvSpPr>
        <p:spPr>
          <a:xfrm>
            <a:off x="6439376" y="4416862"/>
            <a:ext cx="3019544" cy="3390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650"/>
              </a:lnSpc>
              <a:buNone/>
            </a:pPr>
            <a:r>
              <a:rPr lang="en-US" sz="2100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Transición Democrática</a:t>
            </a:r>
            <a:endParaRPr lang="en-US" sz="2100" dirty="0"/>
          </a:p>
        </p:txBody>
      </p:sp>
      <p:sp>
        <p:nvSpPr>
          <p:cNvPr id="11" name="Text 7"/>
          <p:cNvSpPr/>
          <p:nvPr/>
        </p:nvSpPr>
        <p:spPr>
          <a:xfrm>
            <a:off x="6439376" y="4894302"/>
            <a:ext cx="7153275" cy="7379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900"/>
              </a:lnSpc>
              <a:buNone/>
            </a:pPr>
            <a:r>
              <a:rPr lang="en-US" sz="180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Se introdujeron reformas electorales que permitieron la alternancia en el poder.</a:t>
            </a:r>
            <a:endParaRPr lang="en-US" sz="1800" dirty="0"/>
          </a:p>
        </p:txBody>
      </p:sp>
      <p:sp>
        <p:nvSpPr>
          <p:cNvPr id="12" name="Shape 8"/>
          <p:cNvSpPr/>
          <p:nvPr/>
        </p:nvSpPr>
        <p:spPr>
          <a:xfrm>
            <a:off x="6266378" y="5876449"/>
            <a:ext cx="7499271" cy="15240"/>
          </a:xfrm>
          <a:prstGeom prst="roundRect">
            <a:avLst>
              <a:gd name="adj" fmla="val 226994"/>
            </a:avLst>
          </a:prstGeom>
          <a:solidFill>
            <a:srgbClr val="D9CDBA"/>
          </a:solidFill>
          <a:ln/>
        </p:spPr>
      </p:sp>
      <p:pic>
        <p:nvPicPr>
          <p:cNvPr id="13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629" y="5920502"/>
            <a:ext cx="6442948" cy="1676638"/>
          </a:xfrm>
          <a:prstGeom prst="rect">
            <a:avLst/>
          </a:prstGeom>
        </p:spPr>
      </p:pic>
      <p:sp>
        <p:nvSpPr>
          <p:cNvPr id="14" name="Text 9"/>
          <p:cNvSpPr/>
          <p:nvPr/>
        </p:nvSpPr>
        <p:spPr>
          <a:xfrm>
            <a:off x="3980736" y="6528197"/>
            <a:ext cx="160615" cy="46112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3600"/>
              </a:lnSpc>
              <a:buNone/>
            </a:pPr>
            <a:r>
              <a:rPr lang="en-US" sz="2250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3</a:t>
            </a:r>
            <a:endParaRPr lang="en-US" sz="2250" dirty="0"/>
          </a:p>
        </p:txBody>
      </p:sp>
      <p:sp>
        <p:nvSpPr>
          <p:cNvPr id="15" name="Text 10"/>
          <p:cNvSpPr/>
          <p:nvPr/>
        </p:nvSpPr>
        <p:spPr>
          <a:xfrm>
            <a:off x="7513201" y="6151126"/>
            <a:ext cx="2713196" cy="3390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650"/>
              </a:lnSpc>
              <a:buNone/>
            </a:pPr>
            <a:r>
              <a:rPr lang="en-US" sz="2100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Globalización</a:t>
            </a:r>
            <a:endParaRPr lang="en-US" sz="2100" dirty="0"/>
          </a:p>
        </p:txBody>
      </p:sp>
      <p:sp>
        <p:nvSpPr>
          <p:cNvPr id="16" name="Text 11"/>
          <p:cNvSpPr/>
          <p:nvPr/>
        </p:nvSpPr>
        <p:spPr>
          <a:xfrm>
            <a:off x="7513201" y="6628567"/>
            <a:ext cx="6079450" cy="7379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900"/>
              </a:lnSpc>
              <a:buNone/>
            </a:pPr>
            <a:r>
              <a:rPr lang="en-US" sz="180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México se integró a la economía global, con oportunidades y desafíos.</a:t>
            </a:r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37724" y="1367909"/>
            <a:ext cx="5818703" cy="704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5500"/>
              </a:lnSpc>
              <a:buNone/>
            </a:pPr>
            <a:r>
              <a:rPr lang="en-US" sz="4400" dirty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México en el Siglo XXI</a:t>
            </a:r>
            <a:endParaRPr lang="en-US" sz="4400" dirty="0"/>
          </a:p>
        </p:txBody>
      </p:sp>
      <p:sp>
        <p:nvSpPr>
          <p:cNvPr id="3" name="Shape 1"/>
          <p:cNvSpPr/>
          <p:nvPr/>
        </p:nvSpPr>
        <p:spPr>
          <a:xfrm>
            <a:off x="837724" y="2550676"/>
            <a:ext cx="2159079" cy="1357193"/>
          </a:xfrm>
          <a:prstGeom prst="roundRect">
            <a:avLst>
              <a:gd name="adj" fmla="val 2646"/>
            </a:avLst>
          </a:prstGeom>
          <a:solidFill>
            <a:srgbClr val="F3E7D4"/>
          </a:solidFill>
          <a:ln/>
        </p:spPr>
      </p:sp>
      <p:sp>
        <p:nvSpPr>
          <p:cNvPr id="4" name="Text 2"/>
          <p:cNvSpPr/>
          <p:nvPr/>
        </p:nvSpPr>
        <p:spPr>
          <a:xfrm>
            <a:off x="1077039" y="2989898"/>
            <a:ext cx="108942" cy="47863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3750"/>
              </a:lnSpc>
              <a:buNone/>
            </a:pPr>
            <a:r>
              <a:rPr lang="en-US" sz="2350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1</a:t>
            </a:r>
            <a:endParaRPr lang="en-US" sz="2350" dirty="0"/>
          </a:p>
        </p:txBody>
      </p:sp>
      <p:sp>
        <p:nvSpPr>
          <p:cNvPr id="5" name="Text 3"/>
          <p:cNvSpPr/>
          <p:nvPr/>
        </p:nvSpPr>
        <p:spPr>
          <a:xfrm>
            <a:off x="3236119" y="2789992"/>
            <a:ext cx="3251478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Democracia Consolidada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3236119" y="3285530"/>
            <a:ext cx="6135648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3000"/>
              </a:lnSpc>
              <a:buNone/>
            </a:pPr>
            <a:r>
              <a:rPr lang="en-US" sz="185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México ha experimentado una transición hacia la democracia.</a:t>
            </a:r>
            <a:endParaRPr lang="en-US" sz="1850" dirty="0"/>
          </a:p>
        </p:txBody>
      </p:sp>
      <p:sp>
        <p:nvSpPr>
          <p:cNvPr id="7" name="Shape 5"/>
          <p:cNvSpPr/>
          <p:nvPr/>
        </p:nvSpPr>
        <p:spPr>
          <a:xfrm>
            <a:off x="3116461" y="3892629"/>
            <a:ext cx="10556558" cy="15240"/>
          </a:xfrm>
          <a:prstGeom prst="roundRect">
            <a:avLst>
              <a:gd name="adj" fmla="val 235611"/>
            </a:avLst>
          </a:prstGeom>
          <a:solidFill>
            <a:srgbClr val="D9CDBA"/>
          </a:solidFill>
          <a:ln/>
        </p:spPr>
      </p:sp>
      <p:sp>
        <p:nvSpPr>
          <p:cNvPr id="8" name="Shape 6"/>
          <p:cNvSpPr/>
          <p:nvPr/>
        </p:nvSpPr>
        <p:spPr>
          <a:xfrm>
            <a:off x="837724" y="4027527"/>
            <a:ext cx="4318278" cy="1357193"/>
          </a:xfrm>
          <a:prstGeom prst="roundRect">
            <a:avLst>
              <a:gd name="adj" fmla="val 2646"/>
            </a:avLst>
          </a:prstGeom>
          <a:solidFill>
            <a:srgbClr val="F3E7D4"/>
          </a:solidFill>
          <a:ln/>
        </p:spPr>
      </p:sp>
      <p:sp>
        <p:nvSpPr>
          <p:cNvPr id="9" name="Text 7"/>
          <p:cNvSpPr/>
          <p:nvPr/>
        </p:nvSpPr>
        <p:spPr>
          <a:xfrm>
            <a:off x="1077039" y="4466749"/>
            <a:ext cx="160615" cy="47863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3750"/>
              </a:lnSpc>
              <a:buNone/>
            </a:pPr>
            <a:r>
              <a:rPr lang="en-US" sz="2350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2</a:t>
            </a:r>
            <a:endParaRPr lang="en-US" sz="2350" dirty="0"/>
          </a:p>
        </p:txBody>
      </p:sp>
      <p:sp>
        <p:nvSpPr>
          <p:cNvPr id="10" name="Text 8"/>
          <p:cNvSpPr/>
          <p:nvPr/>
        </p:nvSpPr>
        <p:spPr>
          <a:xfrm>
            <a:off x="5395317" y="4266843"/>
            <a:ext cx="2903339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Desafíos de Seguridad</a:t>
            </a:r>
            <a:endParaRPr lang="en-US" sz="2200" dirty="0"/>
          </a:p>
        </p:txBody>
      </p:sp>
      <p:sp>
        <p:nvSpPr>
          <p:cNvPr id="11" name="Text 9"/>
          <p:cNvSpPr/>
          <p:nvPr/>
        </p:nvSpPr>
        <p:spPr>
          <a:xfrm>
            <a:off x="5395317" y="4762381"/>
            <a:ext cx="6036112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3000"/>
              </a:lnSpc>
              <a:buNone/>
            </a:pPr>
            <a:r>
              <a:rPr lang="en-US" sz="185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El país enfrenta problemas de violencia y crimen organizado.</a:t>
            </a:r>
            <a:endParaRPr lang="en-US" sz="1850" dirty="0"/>
          </a:p>
        </p:txBody>
      </p:sp>
      <p:sp>
        <p:nvSpPr>
          <p:cNvPr id="12" name="Shape 10"/>
          <p:cNvSpPr/>
          <p:nvPr/>
        </p:nvSpPr>
        <p:spPr>
          <a:xfrm>
            <a:off x="5275659" y="5369481"/>
            <a:ext cx="8397359" cy="15240"/>
          </a:xfrm>
          <a:prstGeom prst="roundRect">
            <a:avLst>
              <a:gd name="adj" fmla="val 235611"/>
            </a:avLst>
          </a:prstGeom>
          <a:solidFill>
            <a:srgbClr val="D9CDBA"/>
          </a:solidFill>
          <a:ln/>
        </p:spPr>
      </p:sp>
      <p:sp>
        <p:nvSpPr>
          <p:cNvPr id="13" name="Shape 11"/>
          <p:cNvSpPr/>
          <p:nvPr/>
        </p:nvSpPr>
        <p:spPr>
          <a:xfrm>
            <a:off x="837724" y="5504378"/>
            <a:ext cx="6477476" cy="1357193"/>
          </a:xfrm>
          <a:prstGeom prst="roundRect">
            <a:avLst>
              <a:gd name="adj" fmla="val 2646"/>
            </a:avLst>
          </a:prstGeom>
          <a:solidFill>
            <a:srgbClr val="F3E7D4"/>
          </a:solidFill>
          <a:ln/>
        </p:spPr>
      </p:sp>
      <p:sp>
        <p:nvSpPr>
          <p:cNvPr id="14" name="Text 12"/>
          <p:cNvSpPr/>
          <p:nvPr/>
        </p:nvSpPr>
        <p:spPr>
          <a:xfrm>
            <a:off x="1077039" y="5943600"/>
            <a:ext cx="166688" cy="47863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3750"/>
              </a:lnSpc>
              <a:buNone/>
            </a:pPr>
            <a:r>
              <a:rPr lang="en-US" sz="2350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3</a:t>
            </a:r>
            <a:endParaRPr lang="en-US" sz="2350" dirty="0"/>
          </a:p>
        </p:txBody>
      </p:sp>
      <p:sp>
        <p:nvSpPr>
          <p:cNvPr id="15" name="Text 13"/>
          <p:cNvSpPr/>
          <p:nvPr/>
        </p:nvSpPr>
        <p:spPr>
          <a:xfrm>
            <a:off x="7554516" y="5743694"/>
            <a:ext cx="3802618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Oportunidades de Desarrollo</a:t>
            </a:r>
            <a:endParaRPr lang="en-US" sz="2200" dirty="0"/>
          </a:p>
        </p:txBody>
      </p:sp>
      <p:sp>
        <p:nvSpPr>
          <p:cNvPr id="16" name="Text 14"/>
          <p:cNvSpPr/>
          <p:nvPr/>
        </p:nvSpPr>
        <p:spPr>
          <a:xfrm>
            <a:off x="7554516" y="6239232"/>
            <a:ext cx="5565577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3000"/>
              </a:lnSpc>
              <a:buNone/>
            </a:pPr>
            <a:r>
              <a:rPr lang="en-US" sz="185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El siglo XXI presenta nuevas oportunidades para México.</a:t>
            </a:r>
            <a:endParaRPr lang="en-US" sz="18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30422" y="647819"/>
            <a:ext cx="7655957" cy="12503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4900"/>
              </a:lnSpc>
              <a:buNone/>
            </a:pPr>
            <a:r>
              <a:rPr lang="en-US" sz="3900" dirty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Actividades Económicas en el Siglo XX</a:t>
            </a:r>
            <a:endParaRPr lang="en-US" sz="3900" dirty="0"/>
          </a:p>
        </p:txBody>
      </p:sp>
      <p:sp>
        <p:nvSpPr>
          <p:cNvPr id="4" name="Text 1"/>
          <p:cNvSpPr/>
          <p:nvPr/>
        </p:nvSpPr>
        <p:spPr>
          <a:xfrm>
            <a:off x="6230422" y="2323267"/>
            <a:ext cx="3668554" cy="70139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5500"/>
              </a:lnSpc>
              <a:buNone/>
            </a:pPr>
            <a:r>
              <a:rPr lang="en-US" sz="5500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1</a:t>
            </a:r>
            <a:endParaRPr lang="en-US" sz="5500" dirty="0"/>
          </a:p>
        </p:txBody>
      </p:sp>
      <p:sp>
        <p:nvSpPr>
          <p:cNvPr id="5" name="Text 2"/>
          <p:cNvSpPr/>
          <p:nvPr/>
        </p:nvSpPr>
        <p:spPr>
          <a:xfrm>
            <a:off x="6814185" y="3290292"/>
            <a:ext cx="2500908" cy="3126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450"/>
              </a:lnSpc>
              <a:buNone/>
            </a:pPr>
            <a:r>
              <a:rPr lang="en-US" sz="1950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Agricultura</a:t>
            </a:r>
            <a:endParaRPr lang="en-US" sz="1950" dirty="0"/>
          </a:p>
        </p:txBody>
      </p:sp>
      <p:sp>
        <p:nvSpPr>
          <p:cNvPr id="6" name="Text 3"/>
          <p:cNvSpPr/>
          <p:nvPr/>
        </p:nvSpPr>
        <p:spPr>
          <a:xfrm>
            <a:off x="6230422" y="3730466"/>
            <a:ext cx="3668554" cy="10201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650"/>
              </a:lnSpc>
              <a:buNone/>
            </a:pPr>
            <a:r>
              <a:rPr lang="en-US" sz="165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La agricultura fue la principal actividad económica, con enfoque en el maíz y otros productos básicos.</a:t>
            </a:r>
            <a:endParaRPr lang="en-US" sz="1650" dirty="0"/>
          </a:p>
        </p:txBody>
      </p:sp>
      <p:sp>
        <p:nvSpPr>
          <p:cNvPr id="7" name="Text 4"/>
          <p:cNvSpPr/>
          <p:nvPr/>
        </p:nvSpPr>
        <p:spPr>
          <a:xfrm>
            <a:off x="10217825" y="2323267"/>
            <a:ext cx="3668554" cy="70139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5500"/>
              </a:lnSpc>
              <a:buNone/>
            </a:pPr>
            <a:r>
              <a:rPr lang="en-US" sz="5500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2</a:t>
            </a:r>
            <a:endParaRPr lang="en-US" sz="5500" dirty="0"/>
          </a:p>
        </p:txBody>
      </p:sp>
      <p:sp>
        <p:nvSpPr>
          <p:cNvPr id="8" name="Text 5"/>
          <p:cNvSpPr/>
          <p:nvPr/>
        </p:nvSpPr>
        <p:spPr>
          <a:xfrm>
            <a:off x="10801588" y="3290292"/>
            <a:ext cx="2500908" cy="3126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450"/>
              </a:lnSpc>
              <a:buNone/>
            </a:pPr>
            <a:r>
              <a:rPr lang="en-US" sz="1950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Minería</a:t>
            </a:r>
            <a:endParaRPr lang="en-US" sz="1950" dirty="0"/>
          </a:p>
        </p:txBody>
      </p:sp>
      <p:sp>
        <p:nvSpPr>
          <p:cNvPr id="9" name="Text 6"/>
          <p:cNvSpPr/>
          <p:nvPr/>
        </p:nvSpPr>
        <p:spPr>
          <a:xfrm>
            <a:off x="10217825" y="3730466"/>
            <a:ext cx="3668554" cy="68008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650"/>
              </a:lnSpc>
              <a:buNone/>
            </a:pPr>
            <a:r>
              <a:rPr lang="en-US" sz="165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La riqueza minera de México jugó un papel importante en la economía.</a:t>
            </a:r>
            <a:endParaRPr lang="en-US" sz="1650" dirty="0"/>
          </a:p>
        </p:txBody>
      </p:sp>
      <p:sp>
        <p:nvSpPr>
          <p:cNvPr id="10" name="Text 7"/>
          <p:cNvSpPr/>
          <p:nvPr/>
        </p:nvSpPr>
        <p:spPr>
          <a:xfrm>
            <a:off x="6230422" y="5494496"/>
            <a:ext cx="3668554" cy="70139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5500"/>
              </a:lnSpc>
              <a:buNone/>
            </a:pPr>
            <a:r>
              <a:rPr lang="en-US" sz="5500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3</a:t>
            </a:r>
            <a:endParaRPr lang="en-US" sz="5500" dirty="0"/>
          </a:p>
        </p:txBody>
      </p:sp>
      <p:sp>
        <p:nvSpPr>
          <p:cNvPr id="11" name="Text 8"/>
          <p:cNvSpPr/>
          <p:nvPr/>
        </p:nvSpPr>
        <p:spPr>
          <a:xfrm>
            <a:off x="6814185" y="6461522"/>
            <a:ext cx="2500908" cy="3126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450"/>
              </a:lnSpc>
              <a:buNone/>
            </a:pPr>
            <a:r>
              <a:rPr lang="en-US" sz="1950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Industria</a:t>
            </a:r>
            <a:endParaRPr lang="en-US" sz="1950" dirty="0"/>
          </a:p>
        </p:txBody>
      </p:sp>
      <p:sp>
        <p:nvSpPr>
          <p:cNvPr id="12" name="Text 9"/>
          <p:cNvSpPr/>
          <p:nvPr/>
        </p:nvSpPr>
        <p:spPr>
          <a:xfrm>
            <a:off x="6230422" y="6901696"/>
            <a:ext cx="3668554" cy="68008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650"/>
              </a:lnSpc>
              <a:buNone/>
            </a:pPr>
            <a:r>
              <a:rPr lang="en-US" sz="165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El desarrollo industrial comenzó a ganar fuerza, especialmente en el sector textil.</a:t>
            </a:r>
            <a:endParaRPr lang="en-US" sz="1650" dirty="0"/>
          </a:p>
        </p:txBody>
      </p:sp>
      <p:sp>
        <p:nvSpPr>
          <p:cNvPr id="13" name="Text 10"/>
          <p:cNvSpPr/>
          <p:nvPr/>
        </p:nvSpPr>
        <p:spPr>
          <a:xfrm>
            <a:off x="10217825" y="5494496"/>
            <a:ext cx="3668554" cy="70139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5500"/>
              </a:lnSpc>
              <a:buNone/>
            </a:pPr>
            <a:r>
              <a:rPr lang="en-US" sz="5500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4</a:t>
            </a:r>
            <a:endParaRPr lang="en-US" sz="5500" dirty="0"/>
          </a:p>
        </p:txBody>
      </p:sp>
      <p:sp>
        <p:nvSpPr>
          <p:cNvPr id="14" name="Text 11"/>
          <p:cNvSpPr/>
          <p:nvPr/>
        </p:nvSpPr>
        <p:spPr>
          <a:xfrm>
            <a:off x="10801588" y="6461522"/>
            <a:ext cx="2500908" cy="3126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450"/>
              </a:lnSpc>
              <a:buNone/>
            </a:pPr>
            <a:r>
              <a:rPr lang="en-US" sz="1950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Turismo</a:t>
            </a:r>
            <a:endParaRPr lang="en-US" sz="1950" dirty="0"/>
          </a:p>
        </p:txBody>
      </p:sp>
      <p:sp>
        <p:nvSpPr>
          <p:cNvPr id="15" name="Text 12"/>
          <p:cNvSpPr/>
          <p:nvPr/>
        </p:nvSpPr>
        <p:spPr>
          <a:xfrm>
            <a:off x="10217825" y="6901696"/>
            <a:ext cx="3668554" cy="68008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650"/>
              </a:lnSpc>
              <a:buNone/>
            </a:pPr>
            <a:r>
              <a:rPr lang="en-US" sz="165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El turismo se consolidó como una fuente importante de ingresos.</a:t>
            </a:r>
            <a:endParaRPr lang="en-US" sz="165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837724" y="2465189"/>
            <a:ext cx="7468553" cy="14080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5500"/>
              </a:lnSpc>
              <a:buNone/>
            </a:pPr>
            <a:r>
              <a:rPr lang="en-US" sz="4400" dirty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Conclusiones y Perspectivas a Futuro</a:t>
            </a:r>
            <a:endParaRPr lang="en-US" sz="4400" dirty="0"/>
          </a:p>
        </p:txBody>
      </p:sp>
      <p:sp>
        <p:nvSpPr>
          <p:cNvPr id="4" name="Text 1"/>
          <p:cNvSpPr/>
          <p:nvPr/>
        </p:nvSpPr>
        <p:spPr>
          <a:xfrm>
            <a:off x="837724" y="4232196"/>
            <a:ext cx="7468553" cy="15320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3000"/>
              </a:lnSpc>
              <a:buNone/>
            </a:pPr>
            <a:r>
              <a:rPr lang="en-US" sz="185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El siglo XX fue un período de grandes transformaciones en México. El país ha logrado un progreso significativo, pero también enfrenta desafíos que requieren atención. La sociedad mexicana ha demostrado resiliencia y capacidad de adaptación, lo que nos da esperanza para el futuro.</a:t>
            </a:r>
            <a:endParaRPr lang="en-US" sz="18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2025-02-04T17:03:12Z</dcterms:created>
  <dcterms:modified xsi:type="dcterms:W3CDTF">2025-02-04T17:03:12Z</dcterms:modified>
</cp:coreProperties>
</file>