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1447800"/>
            <a:ext cx="9156700" cy="757238"/>
            <a:chOff x="0" y="0"/>
            <a:chExt cx="5768" cy="477"/>
          </a:xfrm>
        </p:grpSpPr>
        <p:sp>
          <p:nvSpPr>
            <p:cNvPr id="32771" name="Freeform 3"/>
            <p:cNvSpPr>
              <a:spLocks/>
            </p:cNvSpPr>
            <p:nvPr/>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72" name="Freeform 4"/>
            <p:cNvSpPr>
              <a:spLocks/>
            </p:cNvSpPr>
            <p:nvPr/>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73" name="Freeform 5"/>
            <p:cNvSpPr>
              <a:spLocks/>
            </p:cNvSpPr>
            <p:nvPr/>
          </p:nvSpPr>
          <p:spPr bwMode="auto">
            <a:xfrm>
              <a:off x="56" y="0"/>
              <a:ext cx="708" cy="459"/>
            </a:xfrm>
            <a:custGeom>
              <a:avLst/>
              <a:gdLst>
                <a:gd name="T0" fmla="*/ 0 w 708"/>
                <a:gd name="T1" fmla="*/ 432 h 459"/>
                <a:gd name="T2" fmla="*/ 0 w 708"/>
                <a:gd name="T3" fmla="*/ 453 h 459"/>
                <a:gd name="T4" fmla="*/ 72 w 708"/>
                <a:gd name="T5" fmla="*/ 324 h 459"/>
                <a:gd name="T6" fmla="*/ 198 w 708"/>
                <a:gd name="T7" fmla="*/ 201 h 459"/>
                <a:gd name="T8" fmla="*/ 366 w 708"/>
                <a:gd name="T9" fmla="*/ 102 h 459"/>
                <a:gd name="T10" fmla="*/ 531 w 708"/>
                <a:gd name="T11" fmla="*/ 36 h 459"/>
                <a:gd name="T12" fmla="*/ 609 w 708"/>
                <a:gd name="T13" fmla="*/ 0 h 459"/>
                <a:gd name="T14" fmla="*/ 708 w 708"/>
                <a:gd name="T15" fmla="*/ 3 h 459"/>
                <a:gd name="T16" fmla="*/ 591 w 708"/>
                <a:gd name="T17" fmla="*/ 66 h 459"/>
                <a:gd name="T18" fmla="*/ 417 w 708"/>
                <a:gd name="T19" fmla="*/ 126 h 459"/>
                <a:gd name="T20" fmla="*/ 237 w 708"/>
                <a:gd name="T21" fmla="*/ 231 h 459"/>
                <a:gd name="T22" fmla="*/ 117 w 708"/>
                <a:gd name="T23" fmla="*/ 345 h 459"/>
                <a:gd name="T24" fmla="*/ 51 w 708"/>
                <a:gd name="T25" fmla="*/ 459 h 459"/>
                <a:gd name="T26" fmla="*/ 0 w 708"/>
                <a:gd name="T27" fmla="*/ 453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74" name="Freeform 6"/>
            <p:cNvSpPr>
              <a:spLocks/>
            </p:cNvSpPr>
            <p:nvPr/>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75" name="Freeform 7"/>
            <p:cNvSpPr>
              <a:spLocks/>
            </p:cNvSpPr>
            <p:nvPr/>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Lst>
              <a:ahLst/>
              <a:cxnLst>
                <a:cxn ang="0">
                  <a:pos x="T0" y="T1"/>
                </a:cxn>
                <a:cxn ang="0">
                  <a:pos x="T2" y="T3"/>
                </a:cxn>
                <a:cxn ang="0">
                  <a:pos x="T4" y="T5"/>
                </a:cxn>
                <a:cxn ang="0">
                  <a:pos x="T6" y="T7"/>
                </a:cxn>
                <a:cxn ang="0">
                  <a:pos x="T8" y="T9"/>
                </a:cxn>
                <a:cxn ang="0">
                  <a:pos x="T10" y="T11"/>
                </a:cxn>
                <a:cxn ang="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76" name="Freeform 8"/>
            <p:cNvSpPr>
              <a:spLocks/>
            </p:cNvSpPr>
            <p:nvPr/>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77" name="Freeform 9"/>
            <p:cNvSpPr>
              <a:spLocks/>
            </p:cNvSpPr>
            <p:nvPr/>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78" name="Freeform 10"/>
            <p:cNvSpPr>
              <a:spLocks/>
            </p:cNvSpPr>
            <p:nvPr/>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79" name="Freeform 11"/>
            <p:cNvSpPr>
              <a:spLocks/>
            </p:cNvSpPr>
            <p:nvPr/>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80" name="Freeform 12"/>
            <p:cNvSpPr>
              <a:spLocks/>
            </p:cNvSpPr>
            <p:nvPr/>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81" name="Freeform 13"/>
            <p:cNvSpPr>
              <a:spLocks/>
            </p:cNvSpPr>
            <p:nvPr/>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82" name="Freeform 14"/>
            <p:cNvSpPr>
              <a:spLocks/>
            </p:cNvSpPr>
            <p:nvPr/>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83" name="Freeform 15"/>
            <p:cNvSpPr>
              <a:spLocks/>
            </p:cNvSpPr>
            <p:nvPr/>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Lst>
              <a:ahLst/>
              <a:cxnLst>
                <a:cxn ang="0">
                  <a:pos x="T0" y="T1"/>
                </a:cxn>
                <a:cxn ang="0">
                  <a:pos x="T2" y="T3"/>
                </a:cxn>
                <a:cxn ang="0">
                  <a:pos x="T4" y="T5"/>
                </a:cxn>
                <a:cxn ang="0">
                  <a:pos x="T6" y="T7"/>
                </a:cxn>
                <a:cxn ang="0">
                  <a:pos x="T8" y="T9"/>
                </a:cxn>
                <a:cxn ang="0">
                  <a:pos x="T10" y="T11"/>
                </a:cxn>
                <a:cxn ang="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84" name="Freeform 16"/>
            <p:cNvSpPr>
              <a:spLocks/>
            </p:cNvSpPr>
            <p:nvPr/>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85" name="Freeform 17"/>
            <p:cNvSpPr>
              <a:spLocks/>
            </p:cNvSpPr>
            <p:nvPr/>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86" name="Freeform 18"/>
            <p:cNvSpPr>
              <a:spLocks/>
            </p:cNvSpPr>
            <p:nvPr/>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87" name="Freeform 19"/>
            <p:cNvSpPr>
              <a:spLocks/>
            </p:cNvSpPr>
            <p:nvPr/>
          </p:nvSpPr>
          <p:spPr bwMode="auto">
            <a:xfrm>
              <a:off x="3618" y="308"/>
              <a:ext cx="318" cy="158"/>
            </a:xfrm>
            <a:custGeom>
              <a:avLst/>
              <a:gdLst>
                <a:gd name="T0" fmla="*/ 0 w 318"/>
                <a:gd name="T1" fmla="*/ 158 h 158"/>
                <a:gd name="T2" fmla="*/ 12 w 318"/>
                <a:gd name="T3" fmla="*/ 137 h 158"/>
                <a:gd name="T4" fmla="*/ 162 w 318"/>
                <a:gd name="T5" fmla="*/ 71 h 158"/>
                <a:gd name="T6" fmla="*/ 249 w 318"/>
                <a:gd name="T7" fmla="*/ 20 h 158"/>
                <a:gd name="T8" fmla="*/ 285 w 318"/>
                <a:gd name="T9" fmla="*/ 2 h 158"/>
                <a:gd name="T10" fmla="*/ 309 w 318"/>
                <a:gd name="T11" fmla="*/ 11 h 158"/>
                <a:gd name="T12" fmla="*/ 303 w 318"/>
                <a:gd name="T13" fmla="*/ 47 h 158"/>
                <a:gd name="T14" fmla="*/ 219 w 318"/>
                <a:gd name="T15" fmla="*/ 89 h 158"/>
                <a:gd name="T16" fmla="*/ 108 w 318"/>
                <a:gd name="T17" fmla="*/ 140 h 158"/>
                <a:gd name="T18" fmla="*/ 57 w 318"/>
                <a:gd name="T19" fmla="*/ 152 h 158"/>
                <a:gd name="T20" fmla="*/ 0 w 318"/>
                <a:gd name="T2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88" name="Freeform 20"/>
            <p:cNvSpPr>
              <a:spLocks/>
            </p:cNvSpPr>
            <p:nvPr/>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89" name="Freeform 21"/>
            <p:cNvSpPr>
              <a:spLocks/>
            </p:cNvSpPr>
            <p:nvPr/>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90" name="Freeform 22"/>
            <p:cNvSpPr>
              <a:spLocks/>
            </p:cNvSpPr>
            <p:nvPr/>
          </p:nvSpPr>
          <p:spPr bwMode="auto">
            <a:xfrm>
              <a:off x="4689" y="186"/>
              <a:ext cx="537" cy="120"/>
            </a:xfrm>
            <a:custGeom>
              <a:avLst/>
              <a:gdLst>
                <a:gd name="T0" fmla="*/ 23 w 537"/>
                <a:gd name="T1" fmla="*/ 6 h 120"/>
                <a:gd name="T2" fmla="*/ 188 w 537"/>
                <a:gd name="T3" fmla="*/ 3 h 120"/>
                <a:gd name="T4" fmla="*/ 323 w 537"/>
                <a:gd name="T5" fmla="*/ 27 h 120"/>
                <a:gd name="T6" fmla="*/ 464 w 537"/>
                <a:gd name="T7" fmla="*/ 69 h 120"/>
                <a:gd name="T8" fmla="*/ 521 w 537"/>
                <a:gd name="T9" fmla="*/ 90 h 120"/>
                <a:gd name="T10" fmla="*/ 533 w 537"/>
                <a:gd name="T11" fmla="*/ 105 h 120"/>
                <a:gd name="T12" fmla="*/ 497 w 537"/>
                <a:gd name="T13" fmla="*/ 120 h 120"/>
                <a:gd name="T14" fmla="*/ 452 w 537"/>
                <a:gd name="T15" fmla="*/ 108 h 120"/>
                <a:gd name="T16" fmla="*/ 350 w 537"/>
                <a:gd name="T17" fmla="*/ 72 h 120"/>
                <a:gd name="T18" fmla="*/ 158 w 537"/>
                <a:gd name="T19" fmla="*/ 39 h 120"/>
                <a:gd name="T20" fmla="*/ 50 w 537"/>
                <a:gd name="T21" fmla="*/ 39 h 120"/>
                <a:gd name="T22" fmla="*/ 23 w 537"/>
                <a:gd name="T23"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91" name="Freeform 23"/>
            <p:cNvSpPr>
              <a:spLocks/>
            </p:cNvSpPr>
            <p:nvPr/>
          </p:nvSpPr>
          <p:spPr bwMode="auto">
            <a:xfrm>
              <a:off x="4968" y="312"/>
              <a:ext cx="800" cy="143"/>
            </a:xfrm>
            <a:custGeom>
              <a:avLst/>
              <a:gdLst>
                <a:gd name="T0" fmla="*/ 800 w 800"/>
                <a:gd name="T1" fmla="*/ 24 h 143"/>
                <a:gd name="T2" fmla="*/ 782 w 800"/>
                <a:gd name="T3" fmla="*/ 15 h 143"/>
                <a:gd name="T4" fmla="*/ 659 w 800"/>
                <a:gd name="T5" fmla="*/ 63 h 143"/>
                <a:gd name="T6" fmla="*/ 500 w 800"/>
                <a:gd name="T7" fmla="*/ 84 h 143"/>
                <a:gd name="T8" fmla="*/ 326 w 800"/>
                <a:gd name="T9" fmla="*/ 69 h 143"/>
                <a:gd name="T10" fmla="*/ 98 w 800"/>
                <a:gd name="T11" fmla="*/ 21 h 143"/>
                <a:gd name="T12" fmla="*/ 11 w 800"/>
                <a:gd name="T13" fmla="*/ 6 h 143"/>
                <a:gd name="T14" fmla="*/ 32 w 800"/>
                <a:gd name="T15" fmla="*/ 60 h 143"/>
                <a:gd name="T16" fmla="*/ 155 w 800"/>
                <a:gd name="T17" fmla="*/ 96 h 143"/>
                <a:gd name="T18" fmla="*/ 410 w 800"/>
                <a:gd name="T19" fmla="*/ 138 h 143"/>
                <a:gd name="T20" fmla="*/ 596 w 800"/>
                <a:gd name="T21" fmla="*/ 129 h 143"/>
                <a:gd name="T22" fmla="*/ 737 w 800"/>
                <a:gd name="T23" fmla="*/ 90 h 143"/>
                <a:gd name="T24" fmla="*/ 788 w 800"/>
                <a:gd name="T25" fmla="*/ 69 h 143"/>
                <a:gd name="T26" fmla="*/ 800 w 800"/>
                <a:gd name="T27" fmla="*/ 2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2792" name="Freeform 24"/>
            <p:cNvSpPr>
              <a:spLocks/>
            </p:cNvSpPr>
            <p:nvPr/>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grpSp>
      <p:sp>
        <p:nvSpPr>
          <p:cNvPr id="32797" name="Rectangle 29"/>
          <p:cNvSpPr>
            <a:spLocks noGrp="1" noChangeArrowheads="1"/>
          </p:cNvSpPr>
          <p:nvPr>
            <p:ph type="ctrTitle"/>
          </p:nvPr>
        </p:nvSpPr>
        <p:spPr>
          <a:xfrm>
            <a:off x="685800" y="2286000"/>
            <a:ext cx="7772400" cy="1143000"/>
          </a:xfrm>
        </p:spPr>
        <p:txBody>
          <a:bodyPr/>
          <a:lstStyle>
            <a:lvl1pPr>
              <a:defRPr/>
            </a:lvl1pPr>
          </a:lstStyle>
          <a:p>
            <a:pPr lvl="0"/>
            <a:r>
              <a:rPr lang="es-ES" noProof="0" smtClean="0"/>
              <a:t>Haga clic para modificar el estilo de título del patrón</a:t>
            </a:r>
          </a:p>
        </p:txBody>
      </p:sp>
      <p:sp>
        <p:nvSpPr>
          <p:cNvPr id="32798" name="Rectangle 30"/>
          <p:cNvSpPr>
            <a:spLocks noGrp="1" noChangeArrowheads="1"/>
          </p:cNvSpPr>
          <p:nvPr>
            <p:ph type="subTitle" idx="1"/>
          </p:nvPr>
        </p:nvSpPr>
        <p:spPr>
          <a:xfrm>
            <a:off x="1371600" y="4114800"/>
            <a:ext cx="6400800" cy="1752600"/>
          </a:xfrm>
        </p:spPr>
        <p:txBody>
          <a:bodyPr/>
          <a:lstStyle>
            <a:lvl1pPr marL="0" indent="0" algn="ctr">
              <a:buFontTx/>
              <a:buNone/>
              <a:defRPr/>
            </a:lvl1pPr>
          </a:lstStyle>
          <a:p>
            <a:pPr lvl="0"/>
            <a:r>
              <a:rPr lang="es-ES" noProof="0" smtClean="0"/>
              <a:t>Haga clic para modificar el estilo de subtítulo del patrón</a:t>
            </a:r>
          </a:p>
        </p:txBody>
      </p:sp>
      <p:sp>
        <p:nvSpPr>
          <p:cNvPr id="32799" name="Rectangle 31"/>
          <p:cNvSpPr>
            <a:spLocks noGrp="1" noChangeArrowheads="1"/>
          </p:cNvSpPr>
          <p:nvPr>
            <p:ph type="dt" sz="half" idx="2"/>
          </p:nvPr>
        </p:nvSpPr>
        <p:spPr>
          <a:xfrm>
            <a:off x="685800" y="6248400"/>
            <a:ext cx="1905000" cy="457200"/>
          </a:xfrm>
        </p:spPr>
        <p:txBody>
          <a:bodyPr/>
          <a:lstStyle>
            <a:lvl1pPr>
              <a:defRPr/>
            </a:lvl1pPr>
          </a:lstStyle>
          <a:p>
            <a:endParaRPr lang="es-ES"/>
          </a:p>
        </p:txBody>
      </p:sp>
      <p:sp>
        <p:nvSpPr>
          <p:cNvPr id="32800" name="Rectangle 32"/>
          <p:cNvSpPr>
            <a:spLocks noGrp="1" noChangeArrowheads="1"/>
          </p:cNvSpPr>
          <p:nvPr>
            <p:ph type="ftr" sz="quarter" idx="3"/>
          </p:nvPr>
        </p:nvSpPr>
        <p:spPr>
          <a:xfrm>
            <a:off x="3124200" y="6248400"/>
            <a:ext cx="2895600" cy="457200"/>
          </a:xfrm>
        </p:spPr>
        <p:txBody>
          <a:bodyPr/>
          <a:lstStyle>
            <a:lvl1pPr>
              <a:defRPr/>
            </a:lvl1pPr>
          </a:lstStyle>
          <a:p>
            <a:endParaRPr lang="es-ES"/>
          </a:p>
        </p:txBody>
      </p:sp>
      <p:sp>
        <p:nvSpPr>
          <p:cNvPr id="32801" name="Rectangle 33"/>
          <p:cNvSpPr>
            <a:spLocks noGrp="1" noChangeArrowheads="1"/>
          </p:cNvSpPr>
          <p:nvPr>
            <p:ph type="sldNum" sz="quarter" idx="4"/>
          </p:nvPr>
        </p:nvSpPr>
        <p:spPr>
          <a:xfrm>
            <a:off x="6553200" y="6248400"/>
            <a:ext cx="1905000" cy="457200"/>
          </a:xfrm>
        </p:spPr>
        <p:txBody>
          <a:bodyPr/>
          <a:lstStyle>
            <a:lvl1pPr>
              <a:defRPr/>
            </a:lvl1pPr>
          </a:lstStyle>
          <a:p>
            <a:fld id="{74984F48-290F-4AC7-A4F4-B1C84620F71D}"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39BA566-76E8-4C29-9B5A-9A825955309E}" type="slidenum">
              <a:rPr lang="es-ES"/>
              <a:pPr/>
              <a:t>‹Nº›</a:t>
            </a:fld>
            <a:endParaRPr lang="es-ES"/>
          </a:p>
        </p:txBody>
      </p:sp>
    </p:spTree>
    <p:extLst>
      <p:ext uri="{BB962C8B-B14F-4D97-AF65-F5344CB8AC3E}">
        <p14:creationId xmlns:p14="http://schemas.microsoft.com/office/powerpoint/2010/main" val="47297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762000"/>
            <a:ext cx="1943100" cy="54864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85800" y="7620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2409327-EBEA-40E4-BACB-028DD956646F}" type="slidenum">
              <a:rPr lang="es-ES"/>
              <a:pPr/>
              <a:t>‹Nº›</a:t>
            </a:fld>
            <a:endParaRPr lang="es-ES"/>
          </a:p>
        </p:txBody>
      </p:sp>
    </p:spTree>
    <p:extLst>
      <p:ext uri="{BB962C8B-B14F-4D97-AF65-F5344CB8AC3E}">
        <p14:creationId xmlns:p14="http://schemas.microsoft.com/office/powerpoint/2010/main" val="256135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05BF114-93EF-4713-A6C3-6E19F7FC189B}" type="slidenum">
              <a:rPr lang="es-ES"/>
              <a:pPr/>
              <a:t>‹Nº›</a:t>
            </a:fld>
            <a:endParaRPr lang="es-ES"/>
          </a:p>
        </p:txBody>
      </p:sp>
    </p:spTree>
    <p:extLst>
      <p:ext uri="{BB962C8B-B14F-4D97-AF65-F5344CB8AC3E}">
        <p14:creationId xmlns:p14="http://schemas.microsoft.com/office/powerpoint/2010/main" val="2906731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0AD2DC9-0B8A-4732-80B9-2C6352EA8916}" type="slidenum">
              <a:rPr lang="es-ES"/>
              <a:pPr/>
              <a:t>‹Nº›</a:t>
            </a:fld>
            <a:endParaRPr lang="es-ES"/>
          </a:p>
        </p:txBody>
      </p:sp>
    </p:spTree>
    <p:extLst>
      <p:ext uri="{BB962C8B-B14F-4D97-AF65-F5344CB8AC3E}">
        <p14:creationId xmlns:p14="http://schemas.microsoft.com/office/powerpoint/2010/main" val="247233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8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9D303431-FCD2-4EAE-A60D-65609A33D7A3}" type="slidenum">
              <a:rPr lang="es-ES"/>
              <a:pPr/>
              <a:t>‹Nº›</a:t>
            </a:fld>
            <a:endParaRPr lang="es-ES"/>
          </a:p>
        </p:txBody>
      </p:sp>
    </p:spTree>
    <p:extLst>
      <p:ext uri="{BB962C8B-B14F-4D97-AF65-F5344CB8AC3E}">
        <p14:creationId xmlns:p14="http://schemas.microsoft.com/office/powerpoint/2010/main" val="216229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C151073B-A213-4945-978D-5F5C98211996}" type="slidenum">
              <a:rPr lang="es-ES"/>
              <a:pPr/>
              <a:t>‹Nº›</a:t>
            </a:fld>
            <a:endParaRPr lang="es-ES"/>
          </a:p>
        </p:txBody>
      </p:sp>
    </p:spTree>
    <p:extLst>
      <p:ext uri="{BB962C8B-B14F-4D97-AF65-F5344CB8AC3E}">
        <p14:creationId xmlns:p14="http://schemas.microsoft.com/office/powerpoint/2010/main" val="1227044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F5FEDEA8-53FE-4FFB-BB6B-206C35B2F605}" type="slidenum">
              <a:rPr lang="es-ES"/>
              <a:pPr/>
              <a:t>‹Nº›</a:t>
            </a:fld>
            <a:endParaRPr lang="es-ES"/>
          </a:p>
        </p:txBody>
      </p:sp>
    </p:spTree>
    <p:extLst>
      <p:ext uri="{BB962C8B-B14F-4D97-AF65-F5344CB8AC3E}">
        <p14:creationId xmlns:p14="http://schemas.microsoft.com/office/powerpoint/2010/main" val="354054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FB4C316B-3351-43BF-AD3E-F83FD894D690}" type="slidenum">
              <a:rPr lang="es-ES"/>
              <a:pPr/>
              <a:t>‹Nº›</a:t>
            </a:fld>
            <a:endParaRPr lang="es-ES"/>
          </a:p>
        </p:txBody>
      </p:sp>
    </p:spTree>
    <p:extLst>
      <p:ext uri="{BB962C8B-B14F-4D97-AF65-F5344CB8AC3E}">
        <p14:creationId xmlns:p14="http://schemas.microsoft.com/office/powerpoint/2010/main" val="617301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29D8295-5162-4A15-89DB-184A0ECBA0FE}" type="slidenum">
              <a:rPr lang="es-ES"/>
              <a:pPr/>
              <a:t>‹Nº›</a:t>
            </a:fld>
            <a:endParaRPr lang="es-ES"/>
          </a:p>
        </p:txBody>
      </p:sp>
    </p:spTree>
    <p:extLst>
      <p:ext uri="{BB962C8B-B14F-4D97-AF65-F5344CB8AC3E}">
        <p14:creationId xmlns:p14="http://schemas.microsoft.com/office/powerpoint/2010/main" val="76121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F029080C-9D69-4966-8B4C-F85E1C8938E9}" type="slidenum">
              <a:rPr lang="es-ES"/>
              <a:pPr/>
              <a:t>‹Nº›</a:t>
            </a:fld>
            <a:endParaRPr lang="es-ES"/>
          </a:p>
        </p:txBody>
      </p:sp>
    </p:spTree>
    <p:extLst>
      <p:ext uri="{BB962C8B-B14F-4D97-AF65-F5344CB8AC3E}">
        <p14:creationId xmlns:p14="http://schemas.microsoft.com/office/powerpoint/2010/main" val="310775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58" name="Group 34"/>
          <p:cNvGrpSpPr>
            <a:grpSpLocks/>
          </p:cNvGrpSpPr>
          <p:nvPr/>
        </p:nvGrpSpPr>
        <p:grpSpPr bwMode="auto">
          <a:xfrm>
            <a:off x="0" y="0"/>
            <a:ext cx="9169400" cy="6615113"/>
            <a:chOff x="0" y="0"/>
            <a:chExt cx="5776" cy="4167"/>
          </a:xfrm>
        </p:grpSpPr>
        <p:grpSp>
          <p:nvGrpSpPr>
            <p:cNvPr id="1031" name="Group 7"/>
            <p:cNvGrpSpPr>
              <a:grpSpLocks/>
            </p:cNvGrpSpPr>
            <p:nvPr/>
          </p:nvGrpSpPr>
          <p:grpSpPr bwMode="auto">
            <a:xfrm>
              <a:off x="0" y="0"/>
              <a:ext cx="5768" cy="477"/>
              <a:chOff x="0" y="0"/>
              <a:chExt cx="5768" cy="477"/>
            </a:xfrm>
          </p:grpSpPr>
          <p:sp>
            <p:nvSpPr>
              <p:cNvPr id="1032" name="Freeform 8"/>
              <p:cNvSpPr>
                <a:spLocks/>
              </p:cNvSpPr>
              <p:nvPr/>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33" name="Freeform 9"/>
              <p:cNvSpPr>
                <a:spLocks/>
              </p:cNvSpPr>
              <p:nvPr/>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34" name="Freeform 10"/>
              <p:cNvSpPr>
                <a:spLocks/>
              </p:cNvSpPr>
              <p:nvPr/>
            </p:nvSpPr>
            <p:spPr bwMode="auto">
              <a:xfrm>
                <a:off x="56" y="0"/>
                <a:ext cx="708" cy="459"/>
              </a:xfrm>
              <a:custGeom>
                <a:avLst/>
                <a:gdLst>
                  <a:gd name="T0" fmla="*/ 0 w 708"/>
                  <a:gd name="T1" fmla="*/ 432 h 459"/>
                  <a:gd name="T2" fmla="*/ 0 w 708"/>
                  <a:gd name="T3" fmla="*/ 453 h 459"/>
                  <a:gd name="T4" fmla="*/ 72 w 708"/>
                  <a:gd name="T5" fmla="*/ 324 h 459"/>
                  <a:gd name="T6" fmla="*/ 198 w 708"/>
                  <a:gd name="T7" fmla="*/ 201 h 459"/>
                  <a:gd name="T8" fmla="*/ 366 w 708"/>
                  <a:gd name="T9" fmla="*/ 102 h 459"/>
                  <a:gd name="T10" fmla="*/ 531 w 708"/>
                  <a:gd name="T11" fmla="*/ 36 h 459"/>
                  <a:gd name="T12" fmla="*/ 609 w 708"/>
                  <a:gd name="T13" fmla="*/ 0 h 459"/>
                  <a:gd name="T14" fmla="*/ 708 w 708"/>
                  <a:gd name="T15" fmla="*/ 3 h 459"/>
                  <a:gd name="T16" fmla="*/ 591 w 708"/>
                  <a:gd name="T17" fmla="*/ 66 h 459"/>
                  <a:gd name="T18" fmla="*/ 417 w 708"/>
                  <a:gd name="T19" fmla="*/ 126 h 459"/>
                  <a:gd name="T20" fmla="*/ 237 w 708"/>
                  <a:gd name="T21" fmla="*/ 231 h 459"/>
                  <a:gd name="T22" fmla="*/ 117 w 708"/>
                  <a:gd name="T23" fmla="*/ 345 h 459"/>
                  <a:gd name="T24" fmla="*/ 51 w 708"/>
                  <a:gd name="T25" fmla="*/ 459 h 459"/>
                  <a:gd name="T26" fmla="*/ 0 w 708"/>
                  <a:gd name="T27" fmla="*/ 453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35" name="Freeform 11"/>
              <p:cNvSpPr>
                <a:spLocks/>
              </p:cNvSpPr>
              <p:nvPr/>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36" name="Freeform 12"/>
              <p:cNvSpPr>
                <a:spLocks/>
              </p:cNvSpPr>
              <p:nvPr/>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Lst>
                <a:ahLst/>
                <a:cxnLst>
                  <a:cxn ang="0">
                    <a:pos x="T0" y="T1"/>
                  </a:cxn>
                  <a:cxn ang="0">
                    <a:pos x="T2" y="T3"/>
                  </a:cxn>
                  <a:cxn ang="0">
                    <a:pos x="T4" y="T5"/>
                  </a:cxn>
                  <a:cxn ang="0">
                    <a:pos x="T6" y="T7"/>
                  </a:cxn>
                  <a:cxn ang="0">
                    <a:pos x="T8" y="T9"/>
                  </a:cxn>
                  <a:cxn ang="0">
                    <a:pos x="T10" y="T11"/>
                  </a:cxn>
                  <a:cxn ang="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37" name="Freeform 13"/>
              <p:cNvSpPr>
                <a:spLocks/>
              </p:cNvSpPr>
              <p:nvPr/>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38" name="Freeform 14"/>
              <p:cNvSpPr>
                <a:spLocks/>
              </p:cNvSpPr>
              <p:nvPr/>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39" name="Freeform 15"/>
              <p:cNvSpPr>
                <a:spLocks/>
              </p:cNvSpPr>
              <p:nvPr/>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40" name="Freeform 16"/>
              <p:cNvSpPr>
                <a:spLocks/>
              </p:cNvSpPr>
              <p:nvPr/>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41" name="Freeform 17"/>
              <p:cNvSpPr>
                <a:spLocks/>
              </p:cNvSpPr>
              <p:nvPr/>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42" name="Freeform 18"/>
              <p:cNvSpPr>
                <a:spLocks/>
              </p:cNvSpPr>
              <p:nvPr/>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43" name="Freeform 19"/>
              <p:cNvSpPr>
                <a:spLocks/>
              </p:cNvSpPr>
              <p:nvPr/>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44" name="Freeform 20"/>
              <p:cNvSpPr>
                <a:spLocks/>
              </p:cNvSpPr>
              <p:nvPr/>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Lst>
                <a:ahLst/>
                <a:cxnLst>
                  <a:cxn ang="0">
                    <a:pos x="T0" y="T1"/>
                  </a:cxn>
                  <a:cxn ang="0">
                    <a:pos x="T2" y="T3"/>
                  </a:cxn>
                  <a:cxn ang="0">
                    <a:pos x="T4" y="T5"/>
                  </a:cxn>
                  <a:cxn ang="0">
                    <a:pos x="T6" y="T7"/>
                  </a:cxn>
                  <a:cxn ang="0">
                    <a:pos x="T8" y="T9"/>
                  </a:cxn>
                  <a:cxn ang="0">
                    <a:pos x="T10" y="T11"/>
                  </a:cxn>
                  <a:cxn ang="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45" name="Freeform 21"/>
              <p:cNvSpPr>
                <a:spLocks/>
              </p:cNvSpPr>
              <p:nvPr/>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46" name="Freeform 22"/>
              <p:cNvSpPr>
                <a:spLocks/>
              </p:cNvSpPr>
              <p:nvPr/>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47" name="Freeform 23"/>
              <p:cNvSpPr>
                <a:spLocks/>
              </p:cNvSpPr>
              <p:nvPr/>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48" name="Freeform 24"/>
              <p:cNvSpPr>
                <a:spLocks/>
              </p:cNvSpPr>
              <p:nvPr/>
            </p:nvSpPr>
            <p:spPr bwMode="auto">
              <a:xfrm>
                <a:off x="3618" y="308"/>
                <a:ext cx="318" cy="158"/>
              </a:xfrm>
              <a:custGeom>
                <a:avLst/>
                <a:gdLst>
                  <a:gd name="T0" fmla="*/ 0 w 318"/>
                  <a:gd name="T1" fmla="*/ 158 h 158"/>
                  <a:gd name="T2" fmla="*/ 12 w 318"/>
                  <a:gd name="T3" fmla="*/ 137 h 158"/>
                  <a:gd name="T4" fmla="*/ 162 w 318"/>
                  <a:gd name="T5" fmla="*/ 71 h 158"/>
                  <a:gd name="T6" fmla="*/ 249 w 318"/>
                  <a:gd name="T7" fmla="*/ 20 h 158"/>
                  <a:gd name="T8" fmla="*/ 285 w 318"/>
                  <a:gd name="T9" fmla="*/ 2 h 158"/>
                  <a:gd name="T10" fmla="*/ 309 w 318"/>
                  <a:gd name="T11" fmla="*/ 11 h 158"/>
                  <a:gd name="T12" fmla="*/ 303 w 318"/>
                  <a:gd name="T13" fmla="*/ 47 h 158"/>
                  <a:gd name="T14" fmla="*/ 219 w 318"/>
                  <a:gd name="T15" fmla="*/ 89 h 158"/>
                  <a:gd name="T16" fmla="*/ 108 w 318"/>
                  <a:gd name="T17" fmla="*/ 140 h 158"/>
                  <a:gd name="T18" fmla="*/ 57 w 318"/>
                  <a:gd name="T19" fmla="*/ 152 h 158"/>
                  <a:gd name="T20" fmla="*/ 0 w 318"/>
                  <a:gd name="T2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49" name="Freeform 25"/>
              <p:cNvSpPr>
                <a:spLocks/>
              </p:cNvSpPr>
              <p:nvPr/>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50" name="Freeform 26"/>
              <p:cNvSpPr>
                <a:spLocks/>
              </p:cNvSpPr>
              <p:nvPr/>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51" name="Freeform 27"/>
              <p:cNvSpPr>
                <a:spLocks/>
              </p:cNvSpPr>
              <p:nvPr/>
            </p:nvSpPr>
            <p:spPr bwMode="auto">
              <a:xfrm>
                <a:off x="4689" y="186"/>
                <a:ext cx="537" cy="120"/>
              </a:xfrm>
              <a:custGeom>
                <a:avLst/>
                <a:gdLst>
                  <a:gd name="T0" fmla="*/ 23 w 537"/>
                  <a:gd name="T1" fmla="*/ 6 h 120"/>
                  <a:gd name="T2" fmla="*/ 188 w 537"/>
                  <a:gd name="T3" fmla="*/ 3 h 120"/>
                  <a:gd name="T4" fmla="*/ 323 w 537"/>
                  <a:gd name="T5" fmla="*/ 27 h 120"/>
                  <a:gd name="T6" fmla="*/ 464 w 537"/>
                  <a:gd name="T7" fmla="*/ 69 h 120"/>
                  <a:gd name="T8" fmla="*/ 521 w 537"/>
                  <a:gd name="T9" fmla="*/ 90 h 120"/>
                  <a:gd name="T10" fmla="*/ 533 w 537"/>
                  <a:gd name="T11" fmla="*/ 105 h 120"/>
                  <a:gd name="T12" fmla="*/ 497 w 537"/>
                  <a:gd name="T13" fmla="*/ 120 h 120"/>
                  <a:gd name="T14" fmla="*/ 452 w 537"/>
                  <a:gd name="T15" fmla="*/ 108 h 120"/>
                  <a:gd name="T16" fmla="*/ 350 w 537"/>
                  <a:gd name="T17" fmla="*/ 72 h 120"/>
                  <a:gd name="T18" fmla="*/ 158 w 537"/>
                  <a:gd name="T19" fmla="*/ 39 h 120"/>
                  <a:gd name="T20" fmla="*/ 50 w 537"/>
                  <a:gd name="T21" fmla="*/ 39 h 120"/>
                  <a:gd name="T22" fmla="*/ 23 w 537"/>
                  <a:gd name="T23"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52" name="Freeform 28"/>
              <p:cNvSpPr>
                <a:spLocks/>
              </p:cNvSpPr>
              <p:nvPr/>
            </p:nvSpPr>
            <p:spPr bwMode="auto">
              <a:xfrm>
                <a:off x="4968" y="312"/>
                <a:ext cx="800" cy="143"/>
              </a:xfrm>
              <a:custGeom>
                <a:avLst/>
                <a:gdLst>
                  <a:gd name="T0" fmla="*/ 800 w 800"/>
                  <a:gd name="T1" fmla="*/ 24 h 143"/>
                  <a:gd name="T2" fmla="*/ 782 w 800"/>
                  <a:gd name="T3" fmla="*/ 15 h 143"/>
                  <a:gd name="T4" fmla="*/ 659 w 800"/>
                  <a:gd name="T5" fmla="*/ 63 h 143"/>
                  <a:gd name="T6" fmla="*/ 500 w 800"/>
                  <a:gd name="T7" fmla="*/ 84 h 143"/>
                  <a:gd name="T8" fmla="*/ 326 w 800"/>
                  <a:gd name="T9" fmla="*/ 69 h 143"/>
                  <a:gd name="T10" fmla="*/ 98 w 800"/>
                  <a:gd name="T11" fmla="*/ 21 h 143"/>
                  <a:gd name="T12" fmla="*/ 11 w 800"/>
                  <a:gd name="T13" fmla="*/ 6 h 143"/>
                  <a:gd name="T14" fmla="*/ 32 w 800"/>
                  <a:gd name="T15" fmla="*/ 60 h 143"/>
                  <a:gd name="T16" fmla="*/ 155 w 800"/>
                  <a:gd name="T17" fmla="*/ 96 h 143"/>
                  <a:gd name="T18" fmla="*/ 410 w 800"/>
                  <a:gd name="T19" fmla="*/ 138 h 143"/>
                  <a:gd name="T20" fmla="*/ 596 w 800"/>
                  <a:gd name="T21" fmla="*/ 129 h 143"/>
                  <a:gd name="T22" fmla="*/ 737 w 800"/>
                  <a:gd name="T23" fmla="*/ 90 h 143"/>
                  <a:gd name="T24" fmla="*/ 788 w 800"/>
                  <a:gd name="T25" fmla="*/ 69 h 143"/>
                  <a:gd name="T26" fmla="*/ 800 w 800"/>
                  <a:gd name="T27" fmla="*/ 2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53" name="Freeform 29"/>
              <p:cNvSpPr>
                <a:spLocks/>
              </p:cNvSpPr>
              <p:nvPr/>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grpSp>
        <p:grpSp>
          <p:nvGrpSpPr>
            <p:cNvPr id="1054" name="Group 30"/>
            <p:cNvGrpSpPr>
              <a:grpSpLocks/>
            </p:cNvGrpSpPr>
            <p:nvPr/>
          </p:nvGrpSpPr>
          <p:grpSpPr bwMode="auto">
            <a:xfrm>
              <a:off x="0" y="4080"/>
              <a:ext cx="5776" cy="87"/>
              <a:chOff x="0" y="4185"/>
              <a:chExt cx="5776" cy="87"/>
            </a:xfrm>
          </p:grpSpPr>
          <p:sp>
            <p:nvSpPr>
              <p:cNvPr id="1055" name="Freeform 31"/>
              <p:cNvSpPr>
                <a:spLocks/>
              </p:cNvSpPr>
              <p:nvPr/>
            </p:nvSpPr>
            <p:spPr bwMode="auto">
              <a:xfrm>
                <a:off x="4041" y="4200"/>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56" name="Freeform 32"/>
              <p:cNvSpPr>
                <a:spLocks/>
              </p:cNvSpPr>
              <p:nvPr/>
            </p:nvSpPr>
            <p:spPr bwMode="auto">
              <a:xfrm>
                <a:off x="1727" y="4191"/>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057" name="Freeform 33"/>
              <p:cNvSpPr>
                <a:spLocks/>
              </p:cNvSpPr>
              <p:nvPr/>
            </p:nvSpPr>
            <p:spPr bwMode="auto">
              <a:xfrm>
                <a:off x="0" y="4185"/>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grpSp>
      </p:grpSp>
      <p:sp>
        <p:nvSpPr>
          <p:cNvPr id="1026" name="Rectangle 2"/>
          <p:cNvSpPr>
            <a:spLocks noGrp="1" noChangeArrowheads="1"/>
          </p:cNvSpPr>
          <p:nvPr>
            <p:ph type="title"/>
          </p:nvPr>
        </p:nvSpPr>
        <p:spPr bwMode="auto">
          <a:xfrm>
            <a:off x="685800" y="762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cs typeface="+mn-cs"/>
              </a:defRPr>
            </a:lvl1pPr>
          </a:lstStyle>
          <a:p>
            <a:endParaRPr lang="es-ES"/>
          </a:p>
        </p:txBody>
      </p:sp>
      <p:sp>
        <p:nvSpPr>
          <p:cNvPr id="1029" name="Rectangle 5"/>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cs typeface="+mn-cs"/>
              </a:defRPr>
            </a:lvl1pPr>
          </a:lstStyle>
          <a:p>
            <a:endParaRPr lang="es-E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cs typeface="+mn-cs"/>
              </a:defRPr>
            </a:lvl1pPr>
          </a:lstStyle>
          <a:p>
            <a:fld id="{D480B189-E289-45E7-84DB-11FF05F27BCE}"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ahoma" pitchFamily="34" charset="0"/>
          <a:cs typeface="Tahoma" pitchFamily="34" charset="0"/>
        </a:defRPr>
      </a:lvl2pPr>
      <a:lvl3pPr algn="ctr" rtl="0" eaLnBrk="1" fontAlgn="base" hangingPunct="1">
        <a:spcBef>
          <a:spcPct val="0"/>
        </a:spcBef>
        <a:spcAft>
          <a:spcPct val="0"/>
        </a:spcAft>
        <a:defRPr sz="4400">
          <a:solidFill>
            <a:schemeClr val="tx2"/>
          </a:solidFill>
          <a:latin typeface="Tahoma" pitchFamily="34" charset="0"/>
          <a:cs typeface="Tahoma" pitchFamily="34" charset="0"/>
        </a:defRPr>
      </a:lvl3pPr>
      <a:lvl4pPr algn="ctr" rtl="0" eaLnBrk="1" fontAlgn="base" hangingPunct="1">
        <a:spcBef>
          <a:spcPct val="0"/>
        </a:spcBef>
        <a:spcAft>
          <a:spcPct val="0"/>
        </a:spcAft>
        <a:defRPr sz="4400">
          <a:solidFill>
            <a:schemeClr val="tx2"/>
          </a:solidFill>
          <a:latin typeface="Tahoma" pitchFamily="34" charset="0"/>
          <a:cs typeface="Tahoma" pitchFamily="34" charset="0"/>
        </a:defRPr>
      </a:lvl4pPr>
      <a:lvl5pPr algn="ctr" rtl="0" eaLnBrk="1" fontAlgn="base" hangingPunct="1">
        <a:spcBef>
          <a:spcPct val="0"/>
        </a:spcBef>
        <a:spcAft>
          <a:spcPct val="0"/>
        </a:spcAft>
        <a:defRPr sz="4400">
          <a:solidFill>
            <a:schemeClr val="tx2"/>
          </a:solidFill>
          <a:latin typeface="Tahoma" pitchFamily="34" charset="0"/>
          <a:cs typeface="Tahoma" pitchFamily="34" charset="0"/>
        </a:defRPr>
      </a:lvl5pPr>
      <a:lvl6pPr marL="457200" algn="ctr" rtl="0" eaLnBrk="1" fontAlgn="base" hangingPunct="1">
        <a:spcBef>
          <a:spcPct val="0"/>
        </a:spcBef>
        <a:spcAft>
          <a:spcPct val="0"/>
        </a:spcAft>
        <a:defRPr sz="4400">
          <a:solidFill>
            <a:schemeClr val="tx2"/>
          </a:solidFill>
          <a:latin typeface="Tahoma" pitchFamily="34" charset="0"/>
          <a:cs typeface="Tahoma" pitchFamily="34" charset="0"/>
        </a:defRPr>
      </a:lvl6pPr>
      <a:lvl7pPr marL="914400" algn="ctr" rtl="0" eaLnBrk="1" fontAlgn="base" hangingPunct="1">
        <a:spcBef>
          <a:spcPct val="0"/>
        </a:spcBef>
        <a:spcAft>
          <a:spcPct val="0"/>
        </a:spcAft>
        <a:defRPr sz="4400">
          <a:solidFill>
            <a:schemeClr val="tx2"/>
          </a:solidFill>
          <a:latin typeface="Tahoma" pitchFamily="34" charset="0"/>
          <a:cs typeface="Tahoma" pitchFamily="34" charset="0"/>
        </a:defRPr>
      </a:lvl7pPr>
      <a:lvl8pPr marL="1371600" algn="ctr" rtl="0" eaLnBrk="1" fontAlgn="base" hangingPunct="1">
        <a:spcBef>
          <a:spcPct val="0"/>
        </a:spcBef>
        <a:spcAft>
          <a:spcPct val="0"/>
        </a:spcAft>
        <a:defRPr sz="4400">
          <a:solidFill>
            <a:schemeClr val="tx2"/>
          </a:solidFill>
          <a:latin typeface="Tahoma" pitchFamily="34" charset="0"/>
          <a:cs typeface="Tahoma" pitchFamily="34" charset="0"/>
        </a:defRPr>
      </a:lvl8pPr>
      <a:lvl9pPr marL="1828800" algn="ctr" rtl="0"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93750" indent="-3365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48875"/>
            <a:ext cx="8280920" cy="6955750"/>
          </a:xfrm>
          <a:prstGeom prst="rect">
            <a:avLst/>
          </a:prstGeom>
        </p:spPr>
        <p:txBody>
          <a:bodyPr wrap="square" anchor="ctr" anchorCtr="1">
            <a:spAutoFit/>
          </a:bodyPr>
          <a:lstStyle/>
          <a:p>
            <a:pPr algn="just"/>
            <a:r>
              <a:rPr lang="es-ES" dirty="0"/>
              <a:t> </a:t>
            </a:r>
            <a:endParaRPr lang="es-MX" sz="2400" dirty="0"/>
          </a:p>
          <a:p>
            <a:pPr lvl="1" algn="just"/>
            <a:r>
              <a:rPr lang="es-ES" dirty="0"/>
              <a:t>	</a:t>
            </a:r>
            <a:r>
              <a:rPr lang="es-ES" dirty="0" smtClean="0"/>
              <a:t>1.6 </a:t>
            </a:r>
            <a:r>
              <a:rPr lang="es-ES" b="1" dirty="0" smtClean="0"/>
              <a:t>CONCEPTO </a:t>
            </a:r>
            <a:r>
              <a:rPr lang="es-ES" b="1" dirty="0"/>
              <a:t>DE TRABAJADOR, PATRÓN. INTERMEDIARIO, EMPRESA Y ESTABLECIMIENTO.</a:t>
            </a:r>
            <a:endParaRPr lang="es-MX" b="1" dirty="0"/>
          </a:p>
          <a:p>
            <a:pPr algn="just"/>
            <a:r>
              <a:rPr lang="es-ES" b="1" dirty="0"/>
              <a:t> </a:t>
            </a:r>
            <a:endParaRPr lang="es-MX" sz="1600" dirty="0"/>
          </a:p>
          <a:p>
            <a:pPr algn="just"/>
            <a:r>
              <a:rPr lang="es-ES" b="1" dirty="0"/>
              <a:t> </a:t>
            </a:r>
            <a:endParaRPr lang="es-MX" sz="2000" dirty="0"/>
          </a:p>
          <a:p>
            <a:pPr algn="just"/>
            <a:r>
              <a:rPr lang="es-ES" dirty="0"/>
              <a:t>Para el maestro Dávalos </a:t>
            </a:r>
            <a:r>
              <a:rPr lang="es-ES" sz="2400" dirty="0"/>
              <a:t>(</a:t>
            </a:r>
            <a:r>
              <a:rPr lang="es-ES" dirty="0"/>
              <a:t>2005:85-93) en las relaciones laborales, individuales o colectivas, los sujetos que ocupan nuestra relación son los trabajadores y los patrones.</a:t>
            </a:r>
            <a:endParaRPr lang="es-MX" dirty="0"/>
          </a:p>
          <a:p>
            <a:pPr algn="just"/>
            <a:r>
              <a:rPr lang="es-ES" dirty="0"/>
              <a:t> </a:t>
            </a:r>
            <a:endParaRPr lang="es-MX" sz="1600" b="1" u="sng" dirty="0"/>
          </a:p>
          <a:p>
            <a:pPr algn="just"/>
            <a:r>
              <a:rPr lang="es-ES" b="1" u="sng" dirty="0"/>
              <a:t>TRABAJADOR:</a:t>
            </a:r>
            <a:endParaRPr lang="es-MX" b="1" u="sng" dirty="0"/>
          </a:p>
          <a:p>
            <a:pPr algn="just"/>
            <a:r>
              <a:rPr lang="es-ES" dirty="0"/>
              <a:t> </a:t>
            </a:r>
            <a:endParaRPr lang="es-MX" sz="1400" dirty="0"/>
          </a:p>
          <a:p>
            <a:pPr algn="just"/>
            <a:r>
              <a:rPr lang="es-ES" dirty="0"/>
              <a:t>A la persona que presta un servicio a otra se le ha denominado de  diversas maneras: obrero, operario, asalariado, jornalero, etc. El concepto que ha tenido mayor aceptación tanto en la doctrina como en la legislación es el de trabajador.</a:t>
            </a:r>
            <a:endParaRPr lang="es-MX" dirty="0"/>
          </a:p>
          <a:p>
            <a:pPr algn="just"/>
            <a:r>
              <a:rPr lang="es-ES" dirty="0"/>
              <a:t> </a:t>
            </a:r>
            <a:endParaRPr lang="es-MX" sz="1600" dirty="0"/>
          </a:p>
          <a:p>
            <a:pPr algn="just"/>
            <a:r>
              <a:rPr lang="es-ES" dirty="0"/>
              <a:t>La propia ley es la que se encarga de ofrecernos el concepto de trabajador, al señalar en su articulo 8º: “Trabajador es la persona física que presta a otra, física o moral, un trabajo personal subordinado”.</a:t>
            </a:r>
            <a:endParaRPr lang="es-MX" dirty="0"/>
          </a:p>
          <a:p>
            <a:pPr algn="just"/>
            <a:r>
              <a:rPr lang="es-ES" dirty="0"/>
              <a:t> </a:t>
            </a:r>
            <a:endParaRPr lang="es-MX" sz="1600" dirty="0"/>
          </a:p>
          <a:p>
            <a:pPr algn="just"/>
            <a:r>
              <a:rPr lang="es-ES" dirty="0"/>
              <a:t>“Para los efectos de esta disposición, se entiende por trabajo toda actividad humana, intelectual o material, independientemente del grado de preparación técnica requerido por cada profesión u oficio.”</a:t>
            </a:r>
            <a:endParaRPr lang="es-MX" dirty="0"/>
          </a:p>
          <a:p>
            <a:pPr algn="just"/>
            <a:r>
              <a:rPr lang="es-ES" dirty="0"/>
              <a:t> </a:t>
            </a:r>
            <a:endParaRPr lang="es-MX" sz="1600" dirty="0"/>
          </a:p>
        </p:txBody>
      </p:sp>
    </p:spTree>
    <p:extLst>
      <p:ext uri="{BB962C8B-B14F-4D97-AF65-F5344CB8AC3E}">
        <p14:creationId xmlns:p14="http://schemas.microsoft.com/office/powerpoint/2010/main" val="556962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980728"/>
            <a:ext cx="8424936" cy="6001643"/>
          </a:xfrm>
          <a:prstGeom prst="rect">
            <a:avLst/>
          </a:prstGeom>
        </p:spPr>
        <p:txBody>
          <a:bodyPr wrap="square">
            <a:spAutoFit/>
          </a:bodyPr>
          <a:lstStyle/>
          <a:p>
            <a:pPr algn="just"/>
            <a:r>
              <a:rPr lang="es-ES" sz="2400" dirty="0"/>
              <a:t>EMPRESA:</a:t>
            </a:r>
            <a:endParaRPr lang="es-MX" sz="2400" dirty="0"/>
          </a:p>
          <a:p>
            <a:pPr algn="just"/>
            <a:r>
              <a:rPr lang="es-ES" sz="2400" dirty="0"/>
              <a:t> </a:t>
            </a:r>
            <a:endParaRPr lang="es-MX" sz="2400" dirty="0"/>
          </a:p>
          <a:p>
            <a:pPr algn="just"/>
            <a:r>
              <a:rPr lang="es-ES" sz="2400" dirty="0"/>
              <a:t>La Ley Federal del Trabajo, en su artículo 16, literalmente indica: Para los efectos de las normas de trabajo se entiende por empresa la unidad económica de producción  o distribución de bienes o servicios, y por establecimiento, la unidad técnica que como sucursal, agencia u otra rama semejante, sea parte integrante y contribuya a la realización de los fines de la empresa”.</a:t>
            </a:r>
            <a:endParaRPr lang="es-MX" sz="2400" dirty="0"/>
          </a:p>
          <a:p>
            <a:pPr algn="just"/>
            <a:r>
              <a:rPr lang="es-ES" sz="2400" dirty="0"/>
              <a:t> </a:t>
            </a:r>
            <a:endParaRPr lang="es-MX" sz="2400" dirty="0"/>
          </a:p>
          <a:p>
            <a:pPr algn="just"/>
            <a:r>
              <a:rPr lang="es-ES" sz="2400" dirty="0"/>
              <a:t>La empresa </a:t>
            </a:r>
            <a:r>
              <a:rPr lang="es-ES" sz="2400" i="1" dirty="0"/>
              <a:t>coordina </a:t>
            </a:r>
            <a:r>
              <a:rPr lang="es-ES" sz="2400" dirty="0"/>
              <a:t>y </a:t>
            </a:r>
            <a:r>
              <a:rPr lang="es-ES" sz="2400" i="1" dirty="0"/>
              <a:t>organiza a las personas, los objetos </a:t>
            </a:r>
            <a:r>
              <a:rPr lang="es-ES" sz="2400" dirty="0"/>
              <a:t>y </a:t>
            </a:r>
            <a:r>
              <a:rPr lang="es-ES" sz="2400" i="1" dirty="0"/>
              <a:t>los recursos económicos que hacen posible la producción. </a:t>
            </a:r>
            <a:r>
              <a:rPr lang="es-ES" sz="2400" dirty="0"/>
              <a:t>Los trabajadores y los patrones no son entes independientes y encontrados, sino integrados en una condición productiva común.</a:t>
            </a:r>
            <a:endParaRPr lang="es-MX" sz="2400" dirty="0"/>
          </a:p>
          <a:p>
            <a:pPr algn="just"/>
            <a:r>
              <a:rPr lang="es-ES" sz="2400" dirty="0"/>
              <a:t> </a:t>
            </a:r>
            <a:endParaRPr lang="es-MX" sz="2400" dirty="0"/>
          </a:p>
        </p:txBody>
      </p:sp>
    </p:spTree>
    <p:extLst>
      <p:ext uri="{BB962C8B-B14F-4D97-AF65-F5344CB8AC3E}">
        <p14:creationId xmlns:p14="http://schemas.microsoft.com/office/powerpoint/2010/main" val="3128357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1028343"/>
            <a:ext cx="8406680" cy="4524315"/>
          </a:xfrm>
          <a:prstGeom prst="rect">
            <a:avLst/>
          </a:prstGeom>
        </p:spPr>
        <p:txBody>
          <a:bodyPr wrap="square">
            <a:spAutoFit/>
          </a:bodyPr>
          <a:lstStyle/>
          <a:p>
            <a:pPr algn="just"/>
            <a:r>
              <a:rPr lang="es-ES" sz="2400" dirty="0"/>
              <a:t>La empresa surge cuando se aportan todos los factores de la producción: bienes, trabajo, coordinación y entre todos logran producir. De esta manera un grupo aporta el capital, otro el trabajo, y el empresario, quien se personifica en el director general, subdirectores y gerentes, tiene la función y la responsabilidad de coordinar y organizar a estos grupos para lograr la mayor producción con el menor esfuerzo. </a:t>
            </a:r>
            <a:endParaRPr lang="es-MX" sz="2400" dirty="0"/>
          </a:p>
          <a:p>
            <a:pPr algn="just"/>
            <a:r>
              <a:rPr lang="es-ES" sz="2400" dirty="0"/>
              <a:t> </a:t>
            </a:r>
            <a:endParaRPr lang="es-MX" sz="2400" dirty="0"/>
          </a:p>
          <a:p>
            <a:pPr algn="just"/>
            <a:r>
              <a:rPr lang="es-ES" sz="2400" dirty="0"/>
              <a:t>Por su parte, Dávalos </a:t>
            </a:r>
            <a:r>
              <a:rPr lang="es-ES" sz="2400" dirty="0" smtClean="0"/>
              <a:t>retoma </a:t>
            </a:r>
            <a:r>
              <a:rPr lang="es-ES" sz="2400" dirty="0"/>
              <a:t>el concepto que da el artículo 16 de la Ley Federal del Trabajo, es decir, la empresa </a:t>
            </a:r>
            <a:r>
              <a:rPr lang="es-ES" sz="2400" b="1" dirty="0"/>
              <a:t>“</a:t>
            </a:r>
            <a:r>
              <a:rPr lang="es-ES" sz="2400" dirty="0"/>
              <a:t>Es la unidad económica de producción o distribución de bienes o servicios”.</a:t>
            </a:r>
            <a:endParaRPr lang="es-MX" sz="2400" dirty="0"/>
          </a:p>
        </p:txBody>
      </p:sp>
    </p:spTree>
    <p:extLst>
      <p:ext uri="{BB962C8B-B14F-4D97-AF65-F5344CB8AC3E}">
        <p14:creationId xmlns:p14="http://schemas.microsoft.com/office/powerpoint/2010/main" val="3372784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124744"/>
            <a:ext cx="8712968" cy="5355312"/>
          </a:xfrm>
          <a:prstGeom prst="rect">
            <a:avLst/>
          </a:prstGeom>
        </p:spPr>
        <p:txBody>
          <a:bodyPr wrap="square">
            <a:spAutoFit/>
          </a:bodyPr>
          <a:lstStyle/>
          <a:p>
            <a:pPr algn="just"/>
            <a:r>
              <a:rPr lang="es-ES" dirty="0"/>
              <a:t>Además, indica que la empresa tiene los siguientes elementos:</a:t>
            </a:r>
            <a:endParaRPr lang="es-MX" dirty="0"/>
          </a:p>
          <a:p>
            <a:pPr algn="just"/>
            <a:r>
              <a:rPr lang="es-ES" dirty="0"/>
              <a:t> </a:t>
            </a:r>
            <a:endParaRPr lang="es-MX" dirty="0"/>
          </a:p>
          <a:p>
            <a:pPr algn="just"/>
            <a:r>
              <a:rPr lang="es-ES" dirty="0"/>
              <a:t>a) Elementos esenciales:</a:t>
            </a:r>
            <a:endParaRPr lang="es-MX" dirty="0"/>
          </a:p>
          <a:p>
            <a:pPr algn="just"/>
            <a:r>
              <a:rPr lang="es-ES" dirty="0"/>
              <a:t> </a:t>
            </a:r>
            <a:endParaRPr lang="es-MX" dirty="0"/>
          </a:p>
          <a:p>
            <a:pPr algn="just"/>
            <a:r>
              <a:rPr lang="es-ES" dirty="0"/>
              <a:t>Los elementos esenciales son los trabajadores, personas físicas y los patrones, personas físicas o morales, ambos constituyen el elemento subjetivo.</a:t>
            </a:r>
            <a:endParaRPr lang="es-MX" dirty="0"/>
          </a:p>
          <a:p>
            <a:pPr algn="just"/>
            <a:r>
              <a:rPr lang="es-ES" dirty="0"/>
              <a:t> </a:t>
            </a:r>
            <a:endParaRPr lang="es-MX" dirty="0"/>
          </a:p>
          <a:p>
            <a:pPr algn="just"/>
            <a:r>
              <a:rPr lang="es-ES" dirty="0"/>
              <a:t>Trabajadores y patrones están vinculados por una relación económica, regulado por el derecho, por lo que es una relación económico-jurídica que implica la subordinación del trabajador al patrón.</a:t>
            </a:r>
            <a:endParaRPr lang="es-MX" dirty="0"/>
          </a:p>
          <a:p>
            <a:pPr algn="just"/>
            <a:r>
              <a:rPr lang="es-ES" dirty="0"/>
              <a:t> </a:t>
            </a:r>
            <a:endParaRPr lang="es-MX" dirty="0"/>
          </a:p>
          <a:p>
            <a:pPr algn="just"/>
            <a:r>
              <a:rPr lang="es-ES" dirty="0"/>
              <a:t>La empresa tiene el capital como elemento económico, del cual su titular puede ser una o varias personas. Este elemento tiene dos fines: uno inmediato, que es la producción o distribución de bienes o servicios y un fin mediato, o sea, obtener beneficios y la realización de determinados objetivos.</a:t>
            </a:r>
            <a:endParaRPr lang="es-MX" dirty="0"/>
          </a:p>
          <a:p>
            <a:pPr algn="just"/>
            <a:r>
              <a:rPr lang="es-ES" dirty="0"/>
              <a:t> </a:t>
            </a:r>
            <a:endParaRPr lang="es-MX" dirty="0"/>
          </a:p>
          <a:p>
            <a:pPr algn="just"/>
            <a:r>
              <a:rPr lang="es-ES" dirty="0"/>
              <a:t>Los elementos accidentales son aquellos que presumen, salvo prueba en contrario, la existencia de la empresa; entre los más importantes están el domicilio común, el nombre comercial común, la explotación de una misma marca. Etc.</a:t>
            </a:r>
            <a:endParaRPr lang="es-MX" dirty="0"/>
          </a:p>
        </p:txBody>
      </p:sp>
    </p:spTree>
    <p:extLst>
      <p:ext uri="{BB962C8B-B14F-4D97-AF65-F5344CB8AC3E}">
        <p14:creationId xmlns:p14="http://schemas.microsoft.com/office/powerpoint/2010/main" val="696253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889844"/>
            <a:ext cx="8784976" cy="4524315"/>
          </a:xfrm>
          <a:prstGeom prst="rect">
            <a:avLst/>
          </a:prstGeom>
        </p:spPr>
        <p:txBody>
          <a:bodyPr wrap="square">
            <a:spAutoFit/>
          </a:bodyPr>
          <a:lstStyle/>
          <a:p>
            <a:pPr algn="just"/>
            <a:r>
              <a:rPr lang="es-ES" sz="2400" dirty="0"/>
              <a:t>ESTABLECIMIENTO:</a:t>
            </a:r>
            <a:endParaRPr lang="es-MX" sz="2400" dirty="0"/>
          </a:p>
          <a:p>
            <a:pPr algn="just"/>
            <a:r>
              <a:rPr lang="es-ES" sz="2400" dirty="0"/>
              <a:t> </a:t>
            </a:r>
            <a:endParaRPr lang="es-MX" sz="2400" dirty="0"/>
          </a:p>
          <a:p>
            <a:pPr algn="just"/>
            <a:r>
              <a:rPr lang="es-ES" sz="2400" dirty="0"/>
              <a:t>De igual manera, el artículo 16 de la Ley Federal del Trabajo, señala que el establecimiento es la unidad técnica que como sucursal, agencia u otra forma semejante, sea parte integrante y contribuya a la realización de los fines de la empresa.</a:t>
            </a:r>
            <a:endParaRPr lang="es-MX" sz="2400" dirty="0"/>
          </a:p>
          <a:p>
            <a:pPr algn="just"/>
            <a:r>
              <a:rPr lang="es-ES" sz="2400" dirty="0"/>
              <a:t> </a:t>
            </a:r>
            <a:endParaRPr lang="es-MX" sz="2400" dirty="0"/>
          </a:p>
          <a:p>
            <a:pPr algn="just"/>
            <a:r>
              <a:rPr lang="es-ES" sz="2400" dirty="0"/>
              <a:t>Empresa y establecimiento son cosas distintas; el establecimiento forma parte y contribuye a la realización de los fines de la empresa, considerada esta como una unidad superior, aun cuando los establecimientos disfruten de autonomía técnica  con respecto a otros establecimientos.</a:t>
            </a:r>
            <a:endParaRPr lang="es-MX" sz="2400" dirty="0"/>
          </a:p>
        </p:txBody>
      </p:sp>
    </p:spTree>
    <p:extLst>
      <p:ext uri="{BB962C8B-B14F-4D97-AF65-F5344CB8AC3E}">
        <p14:creationId xmlns:p14="http://schemas.microsoft.com/office/powerpoint/2010/main" val="2018983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1443841"/>
            <a:ext cx="8496944" cy="5355312"/>
          </a:xfrm>
          <a:prstGeom prst="rect">
            <a:avLst/>
          </a:prstGeom>
        </p:spPr>
        <p:txBody>
          <a:bodyPr wrap="square">
            <a:spAutoFit/>
          </a:bodyPr>
          <a:lstStyle/>
          <a:p>
            <a:pPr algn="just"/>
            <a:r>
              <a:rPr lang="es-ES" dirty="0"/>
              <a:t> </a:t>
            </a:r>
            <a:r>
              <a:rPr lang="es-ES" dirty="0" smtClean="0"/>
              <a:t>Del mismo texto de la Ley se toman los siguientes elementos que son indispensables para que tal prestación de servicios sea regulada en sus disposiciones, a saber:</a:t>
            </a:r>
            <a:endParaRPr lang="es-MX" dirty="0"/>
          </a:p>
          <a:p>
            <a:pPr lvl="0" algn="just"/>
            <a:endParaRPr lang="es-ES" dirty="0" smtClean="0"/>
          </a:p>
          <a:p>
            <a:pPr lvl="0" algn="just"/>
            <a:r>
              <a:rPr lang="es-ES" dirty="0" smtClean="0"/>
              <a:t>* El </a:t>
            </a:r>
            <a:r>
              <a:rPr lang="es-ES" dirty="0"/>
              <a:t>trabajador siempre será una persona física.</a:t>
            </a:r>
            <a:endParaRPr lang="es-MX" dirty="0"/>
          </a:p>
          <a:p>
            <a:pPr algn="just"/>
            <a:r>
              <a:rPr lang="es-ES" dirty="0"/>
              <a:t> </a:t>
            </a:r>
            <a:endParaRPr lang="es-MX" dirty="0"/>
          </a:p>
          <a:p>
            <a:pPr algn="just"/>
            <a:r>
              <a:rPr lang="es-ES" dirty="0"/>
              <a:t>Esto significa que nunca podrán intervenir en una relación de trabajo en calidad de trabajadores, las personas jurídicas o morales, sino exclusivamente las personas físicas; es decir seres humanos, individuos de carne y hueso.</a:t>
            </a:r>
            <a:endParaRPr lang="es-MX" dirty="0"/>
          </a:p>
          <a:p>
            <a:pPr algn="just"/>
            <a:r>
              <a:rPr lang="es-ES" dirty="0"/>
              <a:t> </a:t>
            </a:r>
            <a:endParaRPr lang="es-MX" dirty="0"/>
          </a:p>
          <a:p>
            <a:pPr lvl="0" algn="just"/>
            <a:r>
              <a:rPr lang="es-ES" dirty="0" smtClean="0"/>
              <a:t>* Esa </a:t>
            </a:r>
            <a:r>
              <a:rPr lang="es-ES" dirty="0"/>
              <a:t>persona física ha de prestar un servicio a otra persona física o moral.</a:t>
            </a:r>
            <a:endParaRPr lang="es-MX" dirty="0"/>
          </a:p>
          <a:p>
            <a:pPr algn="just"/>
            <a:endParaRPr lang="es-ES" dirty="0" smtClean="0"/>
          </a:p>
          <a:p>
            <a:r>
              <a:rPr lang="es-ES" dirty="0"/>
              <a:t>El servicio del trabajador ha de prestarse a una persona física o moral.  Ejemplo:  Juan  Pérez,  es el dueño	del  negocio  que  es la </a:t>
            </a:r>
            <a:r>
              <a:rPr lang="es-ES" dirty="0" smtClean="0"/>
              <a:t>fuente del trabajo</a:t>
            </a:r>
            <a:r>
              <a:rPr lang="es-ES" dirty="0"/>
              <a:t>; o “La Espiga”. S.A. que es la negociación donde el trabajador presta sus servicios</a:t>
            </a:r>
            <a:r>
              <a:rPr lang="es-ES" dirty="0" smtClean="0"/>
              <a:t>.</a:t>
            </a:r>
          </a:p>
          <a:p>
            <a:endParaRPr lang="es-ES" dirty="0"/>
          </a:p>
          <a:p>
            <a:pPr lvl="0"/>
            <a:r>
              <a:rPr lang="es-ES" dirty="0" smtClean="0"/>
              <a:t>* El </a:t>
            </a:r>
            <a:r>
              <a:rPr lang="es-ES" dirty="0"/>
              <a:t>servicio ha de ser en forma personal.</a:t>
            </a:r>
            <a:endParaRPr lang="es-MX" dirty="0"/>
          </a:p>
          <a:p>
            <a:endParaRPr lang="es-MX" dirty="0"/>
          </a:p>
          <a:p>
            <a:pPr algn="just"/>
            <a:r>
              <a:rPr lang="es-ES" dirty="0"/>
              <a:t> </a:t>
            </a:r>
            <a:endParaRPr lang="es-MX" dirty="0"/>
          </a:p>
        </p:txBody>
      </p:sp>
    </p:spTree>
    <p:extLst>
      <p:ext uri="{BB962C8B-B14F-4D97-AF65-F5344CB8AC3E}">
        <p14:creationId xmlns:p14="http://schemas.microsoft.com/office/powerpoint/2010/main" val="275100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196752"/>
            <a:ext cx="8208912" cy="5324535"/>
          </a:xfrm>
          <a:prstGeom prst="rect">
            <a:avLst/>
          </a:prstGeom>
        </p:spPr>
        <p:txBody>
          <a:bodyPr wrap="square">
            <a:spAutoFit/>
          </a:bodyPr>
          <a:lstStyle/>
          <a:p>
            <a:pPr algn="just"/>
            <a:r>
              <a:rPr lang="es-ES" sz="2000" dirty="0"/>
              <a:t>Para poder atribuir la calidad de trabajador a un individuo, es necesario que el servicio sea desempeñado por el mismo, en forma personal y no  por conducto de otra persona.</a:t>
            </a:r>
            <a:endParaRPr lang="es-MX" sz="2000" dirty="0"/>
          </a:p>
          <a:p>
            <a:pPr algn="just"/>
            <a:r>
              <a:rPr lang="es-ES" sz="2000" dirty="0"/>
              <a:t> </a:t>
            </a:r>
            <a:endParaRPr lang="es-MX" sz="2000" dirty="0"/>
          </a:p>
          <a:p>
            <a:pPr lvl="0" algn="just"/>
            <a:r>
              <a:rPr lang="es-ES" sz="2000" dirty="0"/>
              <a:t>El servicio ha de ser de manera subordinada.</a:t>
            </a:r>
            <a:endParaRPr lang="es-MX" sz="2000" dirty="0"/>
          </a:p>
          <a:p>
            <a:pPr algn="just"/>
            <a:r>
              <a:rPr lang="es-ES" sz="2000" dirty="0"/>
              <a:t> </a:t>
            </a:r>
            <a:endParaRPr lang="es-MX" sz="2000" dirty="0"/>
          </a:p>
          <a:p>
            <a:pPr algn="just"/>
            <a:r>
              <a:rPr lang="es-ES" sz="2000" dirty="0"/>
              <a:t>Debe entenderse por subordinación que el trabajo habrá de realizarse bajo las </a:t>
            </a:r>
            <a:r>
              <a:rPr lang="es-ES" sz="2000" dirty="0" smtClean="0"/>
              <a:t>órdenes </a:t>
            </a:r>
            <a:r>
              <a:rPr lang="es-ES" sz="2000" dirty="0"/>
              <a:t>del patrón “a cuya autoridad estarán subordinados”  los trabajadores “en todo lo concerniente al trabajo” (artículo 134 fracción III)</a:t>
            </a:r>
            <a:endParaRPr lang="es-MX" sz="2000" dirty="0"/>
          </a:p>
          <a:p>
            <a:pPr algn="just"/>
            <a:r>
              <a:rPr lang="es-ES" sz="2000" dirty="0"/>
              <a:t> </a:t>
            </a:r>
            <a:endParaRPr lang="es-MX" sz="2000" dirty="0"/>
          </a:p>
          <a:p>
            <a:pPr algn="just"/>
            <a:r>
              <a:rPr lang="es-ES" sz="2000" dirty="0"/>
              <a:t>La inobservancia de este mandato acarrea una sanción jurídica expresamente consignada en la ley, que es la rescisión de la relación de trabajo, contemplada en la fracción XI del artículo 47</a:t>
            </a:r>
            <a:r>
              <a:rPr lang="es-ES" sz="2000" dirty="0" smtClean="0"/>
              <a:t>.</a:t>
            </a:r>
          </a:p>
          <a:p>
            <a:pPr algn="just"/>
            <a:endParaRPr lang="es-ES" sz="2000" dirty="0"/>
          </a:p>
          <a:p>
            <a:pPr algn="just"/>
            <a:endParaRPr lang="es-MX" sz="2000" dirty="0"/>
          </a:p>
          <a:p>
            <a:pPr algn="just"/>
            <a:r>
              <a:rPr lang="es-ES" sz="2000" dirty="0"/>
              <a:t> </a:t>
            </a:r>
            <a:endParaRPr lang="es-MX" sz="2000" dirty="0"/>
          </a:p>
        </p:txBody>
      </p:sp>
    </p:spTree>
    <p:extLst>
      <p:ext uri="{BB962C8B-B14F-4D97-AF65-F5344CB8AC3E}">
        <p14:creationId xmlns:p14="http://schemas.microsoft.com/office/powerpoint/2010/main" val="2456337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612845"/>
            <a:ext cx="8784976" cy="6247864"/>
          </a:xfrm>
          <a:prstGeom prst="rect">
            <a:avLst/>
          </a:prstGeom>
        </p:spPr>
        <p:txBody>
          <a:bodyPr wrap="square">
            <a:spAutoFit/>
          </a:bodyPr>
          <a:lstStyle/>
          <a:p>
            <a:pPr algn="just"/>
            <a:r>
              <a:rPr lang="es-ES" sz="2000" dirty="0"/>
              <a:t>PATRÓN:</a:t>
            </a:r>
            <a:endParaRPr lang="es-MX" sz="2000" dirty="0"/>
          </a:p>
          <a:p>
            <a:pPr algn="just"/>
            <a:r>
              <a:rPr lang="es-ES" sz="2000" dirty="0"/>
              <a:t> </a:t>
            </a:r>
            <a:endParaRPr lang="es-MX" sz="2000" dirty="0"/>
          </a:p>
          <a:p>
            <a:pPr algn="just"/>
            <a:r>
              <a:rPr lang="es-ES" sz="2000" dirty="0"/>
              <a:t>A la persona que recibe los servicios del trabajador también se le conocen con diversas denominaciones, encontrándose entre otras, las de empleador, patrono, patrón, empresario, etc.</a:t>
            </a:r>
            <a:endParaRPr lang="es-MX" sz="2000" dirty="0"/>
          </a:p>
          <a:p>
            <a:pPr algn="just"/>
            <a:r>
              <a:rPr lang="es-ES" sz="2000" dirty="0"/>
              <a:t> </a:t>
            </a:r>
            <a:endParaRPr lang="es-MX" sz="2000" dirty="0"/>
          </a:p>
          <a:p>
            <a:pPr algn="just"/>
            <a:r>
              <a:rPr lang="es-ES" sz="2000" dirty="0"/>
              <a:t>De los anteriores términos se han elegido los de patrón y empresario porque son los conceptos que prestan menos objeciones técnicas.</a:t>
            </a:r>
            <a:endParaRPr lang="es-MX" sz="2000" dirty="0"/>
          </a:p>
          <a:p>
            <a:pPr algn="just"/>
            <a:r>
              <a:rPr lang="es-ES" sz="2000" dirty="0"/>
              <a:t> </a:t>
            </a:r>
            <a:endParaRPr lang="es-MX" sz="2000" dirty="0"/>
          </a:p>
          <a:p>
            <a:pPr algn="just"/>
            <a:r>
              <a:rPr lang="es-ES" sz="2000" dirty="0"/>
              <a:t>La Ley Federal del Trabajo define al patrón en el artículo 10, primer párrafo, en la forma siguiente:</a:t>
            </a:r>
            <a:endParaRPr lang="es-MX" sz="2000" dirty="0"/>
          </a:p>
          <a:p>
            <a:pPr algn="just"/>
            <a:r>
              <a:rPr lang="es-ES" sz="2000" dirty="0"/>
              <a:t> </a:t>
            </a:r>
            <a:endParaRPr lang="es-MX" sz="2000" dirty="0"/>
          </a:p>
          <a:p>
            <a:pPr algn="just"/>
            <a:r>
              <a:rPr lang="es-ES" sz="2000" dirty="0"/>
              <a:t>“Patrón es la persona física o moral que utiliza los servicios de uno o varios trabajadores</a:t>
            </a:r>
            <a:r>
              <a:rPr lang="es-ES" sz="2000" dirty="0" smtClean="0"/>
              <a:t>.”</a:t>
            </a:r>
          </a:p>
          <a:p>
            <a:pPr algn="just"/>
            <a:endParaRPr lang="es-ES" sz="2000" dirty="0"/>
          </a:p>
          <a:p>
            <a:r>
              <a:rPr lang="es-ES" sz="2000" dirty="0"/>
              <a:t>De esta definición se desprenden los siguientes elementos:</a:t>
            </a:r>
            <a:endParaRPr lang="es-MX" sz="2000" dirty="0"/>
          </a:p>
          <a:p>
            <a:r>
              <a:rPr lang="es-ES" sz="2000" dirty="0"/>
              <a:t> </a:t>
            </a:r>
            <a:endParaRPr lang="es-MX" sz="2000" dirty="0"/>
          </a:p>
          <a:p>
            <a:pPr lvl="0"/>
            <a:r>
              <a:rPr lang="es-ES" sz="2000" dirty="0"/>
              <a:t>El patrón puede ser una persona física o moral.</a:t>
            </a:r>
            <a:endParaRPr lang="es-MX" sz="2000" dirty="0"/>
          </a:p>
          <a:p>
            <a:pPr lvl="0"/>
            <a:r>
              <a:rPr lang="es-ES" sz="2000" dirty="0"/>
              <a:t>Es quien recibe los servicios del trabajador.</a:t>
            </a:r>
            <a:endParaRPr lang="es-MX" sz="2000" dirty="0"/>
          </a:p>
          <a:p>
            <a:pPr algn="just"/>
            <a:endParaRPr lang="es-MX" sz="2000" dirty="0"/>
          </a:p>
        </p:txBody>
      </p:sp>
    </p:spTree>
    <p:extLst>
      <p:ext uri="{BB962C8B-B14F-4D97-AF65-F5344CB8AC3E}">
        <p14:creationId xmlns:p14="http://schemas.microsoft.com/office/powerpoint/2010/main" val="819981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980728"/>
            <a:ext cx="8424936" cy="4708981"/>
          </a:xfrm>
          <a:prstGeom prst="rect">
            <a:avLst/>
          </a:prstGeom>
        </p:spPr>
        <p:txBody>
          <a:bodyPr wrap="square">
            <a:spAutoFit/>
          </a:bodyPr>
          <a:lstStyle/>
          <a:p>
            <a:pPr algn="just"/>
            <a:r>
              <a:rPr lang="es-ES" sz="2000" dirty="0"/>
              <a:t>Por su parte, UNITEC (2002: 50) manifiesta que patrón  puede  ser  cualquier persona que utilice los servicios de uno o varios trabajadores, los cuales deberán quedar subordinados a él; por ejemplo, como abogado contratas a una secretaria, en tal caso eres el patrón y ella la trabajadora.</a:t>
            </a:r>
            <a:endParaRPr lang="es-MX" sz="2000" dirty="0"/>
          </a:p>
          <a:p>
            <a:pPr algn="just"/>
            <a:r>
              <a:rPr lang="es-ES" sz="2000" dirty="0"/>
              <a:t> </a:t>
            </a:r>
            <a:endParaRPr lang="es-MX" sz="2000" dirty="0"/>
          </a:p>
          <a:p>
            <a:pPr algn="just"/>
            <a:r>
              <a:rPr lang="es-ES" sz="2000" dirty="0"/>
              <a:t>El patrón también puede ser una persona moral, es decir, una persona que, aunque no existe físicamente, el derecho le otorga una personalidad para diferenciarla de otros entes jurídicos; por ejemplo, si trabajas en una empresa que se dedica a la fabricación de zapatos, cuya denominación es Zapatos Finos, S.A. de C.V., esta sociedad no existe físicamente, pues no podemos decir que ella es el edificio donde se encuentra su domicilio; tampoco podemos afirmar que es el grupo de personas propietario de la misma, entonces, ¿qué es Zapatos Finos, S.A. de C.V?</a:t>
            </a:r>
            <a:endParaRPr lang="es-MX" sz="2000" dirty="0"/>
          </a:p>
        </p:txBody>
      </p:sp>
    </p:spTree>
    <p:extLst>
      <p:ext uri="{BB962C8B-B14F-4D97-AF65-F5344CB8AC3E}">
        <p14:creationId xmlns:p14="http://schemas.microsoft.com/office/powerpoint/2010/main" val="158233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720840"/>
            <a:ext cx="8496944" cy="4401205"/>
          </a:xfrm>
          <a:prstGeom prst="rect">
            <a:avLst/>
          </a:prstGeom>
        </p:spPr>
        <p:txBody>
          <a:bodyPr wrap="square">
            <a:spAutoFit/>
          </a:bodyPr>
          <a:lstStyle/>
          <a:p>
            <a:pPr algn="just"/>
            <a:r>
              <a:rPr lang="es-ES" sz="2800" dirty="0"/>
              <a:t>Indudablemente no podemos afirmar que esa “persona’ sea </a:t>
            </a:r>
            <a:r>
              <a:rPr lang="es-ES" sz="2800" i="1" dirty="0"/>
              <a:t>física, </a:t>
            </a:r>
            <a:r>
              <a:rPr lang="es-ES" sz="2800" dirty="0"/>
              <a:t>pues no existe materialmente, en consecuencia se dice que es una persona </a:t>
            </a:r>
            <a:r>
              <a:rPr lang="es-ES" sz="2800" i="1" dirty="0"/>
              <a:t>moral, </a:t>
            </a:r>
            <a:r>
              <a:rPr lang="es-ES" sz="2800" dirty="0"/>
              <a:t>por tanto sujeta de derechos y obligaciones; incluso de acuerdo con el derecho laboral puede adquirir la calidad de patrón, como es el caso que estamos tratando, en el que Zapatos  Finos, S.A. de C.V. es patrón de sus trabajadores y no el grupo de personas propietarias de la empresa.</a:t>
            </a:r>
            <a:endParaRPr lang="es-MX" sz="2800" dirty="0"/>
          </a:p>
          <a:p>
            <a:pPr algn="just"/>
            <a:r>
              <a:rPr lang="es-ES" sz="2800" dirty="0"/>
              <a:t> </a:t>
            </a:r>
            <a:endParaRPr lang="es-MX" sz="2800" dirty="0"/>
          </a:p>
        </p:txBody>
      </p:sp>
    </p:spTree>
    <p:extLst>
      <p:ext uri="{BB962C8B-B14F-4D97-AF65-F5344CB8AC3E}">
        <p14:creationId xmlns:p14="http://schemas.microsoft.com/office/powerpoint/2010/main" val="228282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980728"/>
            <a:ext cx="8424936" cy="4401205"/>
          </a:xfrm>
          <a:prstGeom prst="rect">
            <a:avLst/>
          </a:prstGeom>
        </p:spPr>
        <p:txBody>
          <a:bodyPr wrap="square">
            <a:spAutoFit/>
          </a:bodyPr>
          <a:lstStyle/>
          <a:p>
            <a:pPr algn="just"/>
            <a:r>
              <a:rPr lang="es-ES" sz="2000" dirty="0"/>
              <a:t>INTERMEDIARIO:</a:t>
            </a:r>
            <a:endParaRPr lang="es-MX" sz="2000" dirty="0"/>
          </a:p>
          <a:p>
            <a:pPr algn="just"/>
            <a:r>
              <a:rPr lang="es-ES" sz="2000" dirty="0"/>
              <a:t> </a:t>
            </a:r>
            <a:endParaRPr lang="es-MX" sz="2000" dirty="0"/>
          </a:p>
          <a:p>
            <a:pPr algn="just"/>
            <a:r>
              <a:rPr lang="es-ES" sz="2000" dirty="0"/>
              <a:t>De conformidad con el artículo 12 de la Ley Federal del Trabajo el intermediario  es  la persona que contrata o interviene en la contratación de otra u otras para que presten servicios a un patrón.</a:t>
            </a:r>
            <a:endParaRPr lang="es-MX" sz="2000" dirty="0"/>
          </a:p>
          <a:p>
            <a:pPr algn="just"/>
            <a:r>
              <a:rPr lang="es-ES" sz="2000" dirty="0"/>
              <a:t> </a:t>
            </a:r>
            <a:endParaRPr lang="es-MX" sz="2000" dirty="0"/>
          </a:p>
          <a:p>
            <a:pPr algn="just"/>
            <a:r>
              <a:rPr lang="es-ES" sz="2000" dirty="0"/>
              <a:t>La intermediación es anterior a la constitución de la relación laboral.</a:t>
            </a:r>
            <a:endParaRPr lang="es-MX" sz="2000" dirty="0"/>
          </a:p>
          <a:p>
            <a:pPr algn="just"/>
            <a:r>
              <a:rPr lang="es-ES" sz="2000" dirty="0"/>
              <a:t> </a:t>
            </a:r>
            <a:endParaRPr lang="es-MX" sz="2000" dirty="0"/>
          </a:p>
          <a:p>
            <a:pPr algn="just"/>
            <a:r>
              <a:rPr lang="es-ES" sz="2000" dirty="0"/>
              <a:t>De acuerdo con Dávalos </a:t>
            </a:r>
            <a:r>
              <a:rPr lang="es-ES" sz="2000" dirty="0" smtClean="0"/>
              <a:t>la </a:t>
            </a:r>
            <a:r>
              <a:rPr lang="es-ES" sz="2000" dirty="0"/>
              <a:t>intermediación consiste en que una persona conviene con otra u otras para que se presten a trabajar en determinada empresa o establecimiento; es decir, el intermediario no recibe el trabajo de la persona contratada. Realiza las actividades de un mandatario o gestor o agente  de  negocios. Entre las denominaciones que se le asignan están las de “enganchador”  o” celestina”.</a:t>
            </a:r>
            <a:endParaRPr lang="es-MX" sz="2000" dirty="0"/>
          </a:p>
        </p:txBody>
      </p:sp>
    </p:spTree>
    <p:extLst>
      <p:ext uri="{BB962C8B-B14F-4D97-AF65-F5344CB8AC3E}">
        <p14:creationId xmlns:p14="http://schemas.microsoft.com/office/powerpoint/2010/main" val="3479135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700808"/>
            <a:ext cx="8640960" cy="4401205"/>
          </a:xfrm>
          <a:prstGeom prst="rect">
            <a:avLst/>
          </a:prstGeom>
        </p:spPr>
        <p:txBody>
          <a:bodyPr wrap="square">
            <a:spAutoFit/>
          </a:bodyPr>
          <a:lstStyle/>
          <a:p>
            <a:pPr algn="just"/>
            <a:r>
              <a:rPr lang="es-ES" sz="2000" dirty="0"/>
              <a:t>Cuando una empresa establecida contrata trabajos para ejecutarlos con elementos propios y suficientes, estamos frente a un patrón y no frente a un intermediario. En caso de que esa empresa en un momento dado carezca de bienes propios y suficientes para cubrir sus obligaciones a los trabajadores, será solidariamente responsable con el beneficiario directo, de las obras o servicios, por las obligaciones contraídas con los trabajadores (artículo 13)</a:t>
            </a:r>
            <a:endParaRPr lang="es-MX" sz="2000" dirty="0"/>
          </a:p>
          <a:p>
            <a:pPr algn="just"/>
            <a:r>
              <a:rPr lang="es-ES" sz="2000" dirty="0"/>
              <a:t/>
            </a:r>
            <a:br>
              <a:rPr lang="es-ES" sz="2000" dirty="0"/>
            </a:br>
            <a:r>
              <a:rPr lang="es-ES" sz="2000" dirty="0"/>
              <a:t> </a:t>
            </a:r>
            <a:endParaRPr lang="es-MX" sz="2000" dirty="0"/>
          </a:p>
          <a:p>
            <a:pPr algn="just"/>
            <a:r>
              <a:rPr lang="es-ES" sz="2000" dirty="0"/>
              <a:t>En el caso de las empresas que ejecuten obras o servicios en forma exclusiva o principal para otra y que no dispongan de elementos propios o suficientes, estamos frente a un intermediario, y la empresa  beneficiaria es solidariamente responsable  de las obligaciones contraídas con los trabajadores (artículo 15 fracción I).</a:t>
            </a:r>
            <a:endParaRPr lang="es-MX" sz="2000" dirty="0"/>
          </a:p>
        </p:txBody>
      </p:sp>
    </p:spTree>
    <p:extLst>
      <p:ext uri="{BB962C8B-B14F-4D97-AF65-F5344CB8AC3E}">
        <p14:creationId xmlns:p14="http://schemas.microsoft.com/office/powerpoint/2010/main" val="3735026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268760"/>
            <a:ext cx="8208912" cy="4401205"/>
          </a:xfrm>
          <a:prstGeom prst="rect">
            <a:avLst/>
          </a:prstGeom>
        </p:spPr>
        <p:txBody>
          <a:bodyPr wrap="square">
            <a:spAutoFit/>
          </a:bodyPr>
          <a:lstStyle/>
          <a:p>
            <a:pPr algn="just"/>
            <a:r>
              <a:rPr lang="es-ES" sz="2000" dirty="0"/>
              <a:t>Conforme a lo expuesto en el párrafo anterior, los trabajadores empleados en la ejecución de las obras o servicios, tendrán derecho a disfrutar de condiciones de trabajo proporcionadas a las que disfruten los trabajadores que ejecutan trabajos similares en la empresa beneficiaria. A este respecto se tomaran en consideración las diferencias de los salarios mínimos de la respectiva área  geográfica  de aplicación en donde se encuentre instalada la empresa y las demás circunstancias que puedan influir en las condiciones de trabajo. (Artículo 15, fracción II).</a:t>
            </a:r>
            <a:endParaRPr lang="es-MX" sz="2000" dirty="0"/>
          </a:p>
          <a:p>
            <a:pPr algn="just"/>
            <a:r>
              <a:rPr lang="es-ES" sz="2000" dirty="0"/>
              <a:t> </a:t>
            </a:r>
            <a:endParaRPr lang="es-MX" sz="2000" dirty="0"/>
          </a:p>
          <a:p>
            <a:pPr algn="just"/>
            <a:r>
              <a:rPr lang="es-ES" sz="2000" dirty="0"/>
              <a:t>Los trabajadores que presten sus servicios a un patrón a través de un intermediario, prestaran su trabajo en las mismas condiciones y tendrán los mismos derechos que correspondan a los trabajadores que ejecuten trabajos similares en la empresa beneficiaria.</a:t>
            </a:r>
            <a:endParaRPr lang="es-MX" sz="2000" dirty="0"/>
          </a:p>
        </p:txBody>
      </p:sp>
    </p:spTree>
    <p:extLst>
      <p:ext uri="{BB962C8B-B14F-4D97-AF65-F5344CB8AC3E}">
        <p14:creationId xmlns:p14="http://schemas.microsoft.com/office/powerpoint/2010/main" val="3959955861"/>
      </p:ext>
    </p:extLst>
  </p:cSld>
  <p:clrMapOvr>
    <a:masterClrMapping/>
  </p:clrMapOvr>
</p:sld>
</file>

<file path=ppt/theme/theme1.xml><?xml version="1.0" encoding="utf-8"?>
<a:theme xmlns:a="http://schemas.openxmlformats.org/drawingml/2006/main" name="Plantilla de diseño Pintura Sumi">
  <a:themeElements>
    <a:clrScheme name="Tema de Office 1">
      <a:dk1>
        <a:srgbClr val="545472"/>
      </a:dk1>
      <a:lt1>
        <a:srgbClr val="FFFFFF"/>
      </a:lt1>
      <a:dk2>
        <a:srgbClr val="892D5B"/>
      </a:dk2>
      <a:lt2>
        <a:srgbClr val="9797B7"/>
      </a:lt2>
      <a:accent1>
        <a:srgbClr val="A7CCD9"/>
      </a:accent1>
      <a:accent2>
        <a:srgbClr val="C7C7DF"/>
      </a:accent2>
      <a:accent3>
        <a:srgbClr val="FFFFFF"/>
      </a:accent3>
      <a:accent4>
        <a:srgbClr val="464660"/>
      </a:accent4>
      <a:accent5>
        <a:srgbClr val="D0E2E9"/>
      </a:accent5>
      <a:accent6>
        <a:srgbClr val="B4B4CA"/>
      </a:accent6>
      <a:hlink>
        <a:srgbClr val="CCCCFF"/>
      </a:hlink>
      <a:folHlink>
        <a:srgbClr val="D9D9E5"/>
      </a:folHlink>
    </a:clrScheme>
    <a:fontScheme name="Tema de Office">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ma de Office 1">
        <a:dk1>
          <a:srgbClr val="545472"/>
        </a:dk1>
        <a:lt1>
          <a:srgbClr val="FFFFFF"/>
        </a:lt1>
        <a:dk2>
          <a:srgbClr val="892D5B"/>
        </a:dk2>
        <a:lt2>
          <a:srgbClr val="9797B7"/>
        </a:lt2>
        <a:accent1>
          <a:srgbClr val="A7CCD9"/>
        </a:accent1>
        <a:accent2>
          <a:srgbClr val="C7C7DF"/>
        </a:accent2>
        <a:accent3>
          <a:srgbClr val="FFFFFF"/>
        </a:accent3>
        <a:accent4>
          <a:srgbClr val="464660"/>
        </a:accent4>
        <a:accent5>
          <a:srgbClr val="D0E2E9"/>
        </a:accent5>
        <a:accent6>
          <a:srgbClr val="B4B4CA"/>
        </a:accent6>
        <a:hlink>
          <a:srgbClr val="CCCCFF"/>
        </a:hlink>
        <a:folHlink>
          <a:srgbClr val="D9D9E5"/>
        </a:folHlink>
      </a:clrScheme>
      <a:clrMap bg1="lt1" tx1="dk1" bg2="lt2" tx2="dk2" accent1="accent1" accent2="accent2" accent3="accent3" accent4="accent4" accent5="accent5" accent6="accent6" hlink="hlink" folHlink="folHlink"/>
    </a:extraClrScheme>
    <a:extraClrScheme>
      <a:clrScheme name="Tema de Office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B7B7FF"/>
        </a:hlink>
        <a:folHlink>
          <a:srgbClr val="BCD8E2"/>
        </a:folHlink>
      </a:clrScheme>
      <a:clrMap bg1="lt1" tx1="dk1" bg2="lt2" tx2="dk2" accent1="accent1" accent2="accent2" accent3="accent3" accent4="accent4" accent5="accent5" accent6="accent6" hlink="hlink" folHlink="folHlink"/>
    </a:extraClrScheme>
    <a:extraClrScheme>
      <a:clrScheme name="Tema de Office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4">
        <a:dk1>
          <a:srgbClr val="545472"/>
        </a:dk1>
        <a:lt1>
          <a:srgbClr val="FFFFFF"/>
        </a:lt1>
        <a:dk2>
          <a:srgbClr val="892D5B"/>
        </a:dk2>
        <a:lt2>
          <a:srgbClr val="AC3872"/>
        </a:lt2>
        <a:accent1>
          <a:srgbClr val="9DC6D5"/>
        </a:accent1>
        <a:accent2>
          <a:srgbClr val="E2A6C4"/>
        </a:accent2>
        <a:accent3>
          <a:srgbClr val="FFFFFF"/>
        </a:accent3>
        <a:accent4>
          <a:srgbClr val="464660"/>
        </a:accent4>
        <a:accent5>
          <a:srgbClr val="CCDFE7"/>
        </a:accent5>
        <a:accent6>
          <a:srgbClr val="CD96B1"/>
        </a:accent6>
        <a:hlink>
          <a:srgbClr val="B7B7FF"/>
        </a:hlink>
        <a:folHlink>
          <a:srgbClr val="F2D6E4"/>
        </a:folHlink>
      </a:clrScheme>
      <a:clrMap bg1="lt1" tx1="dk1" bg2="lt2" tx2="dk2" accent1="accent1" accent2="accent2" accent3="accent3" accent4="accent4" accent5="accent5" accent6="accent6" hlink="hlink" folHlink="folHlink"/>
    </a:extraClrScheme>
    <a:extraClrScheme>
      <a:clrScheme name="Tema de Office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D5BAFC"/>
        </a:hlink>
        <a:folHlink>
          <a:srgbClr val="D7D9EB"/>
        </a:folHlink>
      </a:clrScheme>
      <a:clrMap bg1="lt1" tx1="dk1" bg2="lt2" tx2="dk2" accent1="accent1" accent2="accent2" accent3="accent3" accent4="accent4" accent5="accent5" accent6="accent6" hlink="hlink" folHlink="folHlink"/>
    </a:extraClrScheme>
    <a:extraClrScheme>
      <a:clrScheme name="Tema de Office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FBE9BB"/>
        </a:hlink>
        <a:folHlink>
          <a:srgbClr val="CFE2C4"/>
        </a:folHlink>
      </a:clrScheme>
      <a:clrMap bg1="lt1" tx1="dk1" bg2="lt2" tx2="dk2" accent1="accent1" accent2="accent2" accent3="accent3" accent4="accent4" accent5="accent5" accent6="accent6" hlink="hlink" folHlink="folHlink"/>
    </a:extraClrScheme>
    <a:extraClrScheme>
      <a:clrScheme name="Tema de Office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D1EC9C"/>
        </a:hlink>
        <a:folHlink>
          <a:srgbClr val="EFE5C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Plantilla de diseño Pintura Sumi</Template>
  <TotalTime>30</TotalTime>
  <Words>435</Words>
  <Application>Microsoft Office PowerPoint</Application>
  <PresentationFormat>Presentación en pantalla (4:3)</PresentationFormat>
  <Paragraphs>94</Paragraphs>
  <Slides>13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13</vt:i4>
      </vt:variant>
    </vt:vector>
  </HeadingPairs>
  <TitlesOfParts>
    <vt:vector size="16" baseType="lpstr">
      <vt:lpstr>Tahoma</vt:lpstr>
      <vt:lpstr>Arial</vt:lpstr>
      <vt:lpstr>Plantilla de diseño Pintura Sumi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CELSO</dc:creator>
  <cp:lastModifiedBy>CELSO</cp:lastModifiedBy>
  <cp:revision>4</cp:revision>
  <dcterms:created xsi:type="dcterms:W3CDTF">2020-09-11T23:33:06Z</dcterms:created>
  <dcterms:modified xsi:type="dcterms:W3CDTF">2020-09-12T00:04:01Z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TC010690793082</vt:lpwstr>
  </property>
</Properties>
</file>