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0"/>
  </p:notesMasterIdLst>
  <p:handoutMasterIdLst>
    <p:handoutMasterId r:id="rId101"/>
  </p:handoutMasterIdLst>
  <p:sldIdLst>
    <p:sldId id="397" r:id="rId2"/>
    <p:sldId id="398" r:id="rId3"/>
    <p:sldId id="256" r:id="rId4"/>
    <p:sldId id="305" r:id="rId5"/>
    <p:sldId id="306" r:id="rId6"/>
    <p:sldId id="307" r:id="rId7"/>
    <p:sldId id="308" r:id="rId8"/>
    <p:sldId id="309" r:id="rId9"/>
    <p:sldId id="293" r:id="rId10"/>
    <p:sldId id="400" r:id="rId11"/>
    <p:sldId id="401" r:id="rId12"/>
    <p:sldId id="402" r:id="rId13"/>
    <p:sldId id="403" r:id="rId14"/>
    <p:sldId id="404" r:id="rId15"/>
    <p:sldId id="405" r:id="rId16"/>
    <p:sldId id="406" r:id="rId17"/>
    <p:sldId id="407" r:id="rId18"/>
    <p:sldId id="408" r:id="rId19"/>
    <p:sldId id="409" r:id="rId20"/>
    <p:sldId id="410" r:id="rId21"/>
    <p:sldId id="411" r:id="rId22"/>
    <p:sldId id="412" r:id="rId23"/>
    <p:sldId id="413" r:id="rId24"/>
    <p:sldId id="414" r:id="rId25"/>
    <p:sldId id="415" r:id="rId26"/>
    <p:sldId id="417" r:id="rId27"/>
    <p:sldId id="418" r:id="rId28"/>
    <p:sldId id="419" r:id="rId29"/>
    <p:sldId id="420" r:id="rId30"/>
    <p:sldId id="421" r:id="rId31"/>
    <p:sldId id="422" r:id="rId32"/>
    <p:sldId id="423" r:id="rId33"/>
    <p:sldId id="310" r:id="rId34"/>
    <p:sldId id="325" r:id="rId35"/>
    <p:sldId id="292" r:id="rId36"/>
    <p:sldId id="311" r:id="rId37"/>
    <p:sldId id="390" r:id="rId38"/>
    <p:sldId id="374" r:id="rId39"/>
    <p:sldId id="379" r:id="rId40"/>
    <p:sldId id="312" r:id="rId41"/>
    <p:sldId id="313" r:id="rId42"/>
    <p:sldId id="314" r:id="rId43"/>
    <p:sldId id="317" r:id="rId44"/>
    <p:sldId id="384" r:id="rId45"/>
    <p:sldId id="315" r:id="rId46"/>
    <p:sldId id="316" r:id="rId47"/>
    <p:sldId id="268" r:id="rId48"/>
    <p:sldId id="318" r:id="rId49"/>
    <p:sldId id="277" r:id="rId50"/>
    <p:sldId id="279" r:id="rId51"/>
    <p:sldId id="322" r:id="rId52"/>
    <p:sldId id="269" r:id="rId53"/>
    <p:sldId id="319" r:id="rId54"/>
    <p:sldId id="320" r:id="rId55"/>
    <p:sldId id="321" r:id="rId56"/>
    <p:sldId id="324" r:id="rId57"/>
    <p:sldId id="393" r:id="rId58"/>
    <p:sldId id="392" r:id="rId59"/>
    <p:sldId id="395" r:id="rId60"/>
    <p:sldId id="396" r:id="rId61"/>
    <p:sldId id="394" r:id="rId62"/>
    <p:sldId id="329" r:id="rId63"/>
    <p:sldId id="375" r:id="rId64"/>
    <p:sldId id="330" r:id="rId65"/>
    <p:sldId id="380" r:id="rId66"/>
    <p:sldId id="339" r:id="rId67"/>
    <p:sldId id="341" r:id="rId68"/>
    <p:sldId id="340" r:id="rId69"/>
    <p:sldId id="337" r:id="rId70"/>
    <p:sldId id="338" r:id="rId71"/>
    <p:sldId id="343" r:id="rId72"/>
    <p:sldId id="344" r:id="rId73"/>
    <p:sldId id="347" r:id="rId74"/>
    <p:sldId id="348" r:id="rId75"/>
    <p:sldId id="346" r:id="rId76"/>
    <p:sldId id="345" r:id="rId77"/>
    <p:sldId id="382" r:id="rId78"/>
    <p:sldId id="349" r:id="rId79"/>
    <p:sldId id="381" r:id="rId80"/>
    <p:sldId id="352" r:id="rId81"/>
    <p:sldId id="351" r:id="rId82"/>
    <p:sldId id="356" r:id="rId83"/>
    <p:sldId id="357" r:id="rId84"/>
    <p:sldId id="358" r:id="rId85"/>
    <p:sldId id="359" r:id="rId86"/>
    <p:sldId id="360" r:id="rId87"/>
    <p:sldId id="361" r:id="rId88"/>
    <p:sldId id="362" r:id="rId89"/>
    <p:sldId id="363" r:id="rId90"/>
    <p:sldId id="364" r:id="rId91"/>
    <p:sldId id="365" r:id="rId92"/>
    <p:sldId id="391" r:id="rId93"/>
    <p:sldId id="366" r:id="rId94"/>
    <p:sldId id="367" r:id="rId95"/>
    <p:sldId id="368" r:id="rId96"/>
    <p:sldId id="369" r:id="rId97"/>
    <p:sldId id="370" r:id="rId98"/>
    <p:sldId id="371" r:id="rId99"/>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07" autoAdjust="0"/>
  </p:normalViewPr>
  <p:slideViewPr>
    <p:cSldViewPr>
      <p:cViewPr varScale="1">
        <p:scale>
          <a:sx n="68" d="100"/>
          <a:sy n="68" d="100"/>
        </p:scale>
        <p:origin x="1446" y="60"/>
      </p:cViewPr>
      <p:guideLst>
        <p:guide orient="horz" pos="2160"/>
        <p:guide pos="2880"/>
      </p:guideLst>
    </p:cSldViewPr>
  </p:slideViewPr>
  <p:outlineViewPr>
    <p:cViewPr>
      <p:scale>
        <a:sx n="33" d="100"/>
        <a:sy n="33" d="100"/>
      </p:scale>
      <p:origin x="0" y="9024"/>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ose%20Francisco\Documents\ITAM%20-%20Estructura%20de%20Capital\Sesi&#243;n%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ose%20Francisco\Documents\ITAM%20-%20Estructura%20de%20Capital\Sesi&#243;n%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ose%20Francisco\Documents\ITAM%20-%20Estructura%20de%20Capital\Sesi&#243;n%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MX"/>
              <a:t>Estructura</a:t>
            </a:r>
            <a:r>
              <a:rPr lang="es-MX" baseline="0"/>
              <a:t> de Capital</a:t>
            </a:r>
            <a:endParaRPr lang="es-MX"/>
          </a:p>
        </c:rich>
      </c:tx>
      <c:layout>
        <c:manualLayout>
          <c:xMode val="edge"/>
          <c:yMode val="edge"/>
          <c:x val="3.1805555555555635E-2"/>
          <c:y val="2.7777777777777891E-2"/>
        </c:manualLayout>
      </c:layout>
      <c:overlay val="0"/>
    </c:title>
    <c:autoTitleDeleted val="0"/>
    <c:plotArea>
      <c:layout>
        <c:manualLayout>
          <c:layoutTarget val="inner"/>
          <c:xMode val="edge"/>
          <c:yMode val="edge"/>
          <c:x val="9.5019685039370125E-2"/>
          <c:y val="0.18506962671332775"/>
          <c:w val="0.45284711286089241"/>
          <c:h val="0.75474518810148905"/>
        </c:manualLayout>
      </c:layout>
      <c:pieChart>
        <c:varyColors val="1"/>
        <c:ser>
          <c:idx val="0"/>
          <c:order val="0"/>
          <c:dPt>
            <c:idx val="0"/>
            <c:bubble3D val="0"/>
            <c:explosion val="14"/>
            <c:extLst>
              <c:ext xmlns:c16="http://schemas.microsoft.com/office/drawing/2014/chart" uri="{C3380CC4-5D6E-409C-BE32-E72D297353CC}">
                <c16:uniqueId val="{00000000-16E7-4130-997C-C87077672AD5}"/>
              </c:ext>
            </c:extLst>
          </c:dPt>
          <c:dLbls>
            <c:dLbl>
              <c:idx val="0"/>
              <c:layout/>
              <c:tx>
                <c:rich>
                  <a:bodyPr/>
                  <a:lstStyle/>
                  <a:p>
                    <a:r>
                      <a:rPr lang="en-US" sz="1800" b="1" i="0" u="none" strike="noStrike" baseline="0" smtClean="0"/>
                      <a:t>W</a:t>
                    </a:r>
                    <a:r>
                      <a:rPr lang="en-US" sz="1800" b="1" i="0" u="none" strike="noStrike" baseline="-25000" smtClean="0"/>
                      <a:t>d</a:t>
                    </a:r>
                    <a:r>
                      <a:rPr lang="en-US" sz="1800" b="1" i="0" u="none" strike="noStrike" baseline="0" smtClean="0"/>
                      <a:t>=</a:t>
                    </a:r>
                    <a:r>
                      <a:rPr lang="en-US" smtClean="0"/>
                      <a:t>30</a:t>
                    </a:r>
                    <a:r>
                      <a:rPr lang="en-US"/>
                      <a:t>%</a:t>
                    </a:r>
                  </a:p>
                </c:rich>
              </c:tx>
              <c:dLblPos val="ctr"/>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16E7-4130-997C-C87077672AD5}"/>
                </c:ext>
              </c:extLst>
            </c:dLbl>
            <c:dLbl>
              <c:idx val="1"/>
              <c:layout/>
              <c:tx>
                <c:rich>
                  <a:bodyPr/>
                  <a:lstStyle/>
                  <a:p>
                    <a:r>
                      <a:rPr lang="en-US" dirty="0" smtClean="0"/>
                      <a:t>W</a:t>
                    </a:r>
                    <a:r>
                      <a:rPr lang="en-US" baseline="-25000" dirty="0" smtClean="0"/>
                      <a:t>e</a:t>
                    </a:r>
                    <a:r>
                      <a:rPr lang="en-US" baseline="0" dirty="0" smtClean="0"/>
                      <a:t>=</a:t>
                    </a:r>
                    <a:r>
                      <a:rPr lang="en-US" dirty="0" smtClean="0"/>
                      <a:t>70</a:t>
                    </a:r>
                    <a:r>
                      <a:rPr lang="en-US" dirty="0"/>
                      <a:t>%</a:t>
                    </a:r>
                  </a:p>
                </c:rich>
              </c:tx>
              <c:dLblPos val="ctr"/>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16E7-4130-997C-C87077672AD5}"/>
                </c:ext>
              </c:extLst>
            </c:dLbl>
            <c:spPr>
              <a:noFill/>
              <a:ln>
                <a:noFill/>
              </a:ln>
              <a:effectLst/>
            </c:spPr>
            <c:txPr>
              <a:bodyPr/>
              <a:lstStyle/>
              <a:p>
                <a:pPr>
                  <a:defRPr sz="1800" b="1"/>
                </a:pPr>
                <a:endParaRPr lang="es-MX"/>
              </a:p>
            </c:txPr>
            <c:dLblPos val="ctr"/>
            <c:showLegendKey val="0"/>
            <c:showVal val="0"/>
            <c:showCatName val="0"/>
            <c:showSerName val="0"/>
            <c:showPercent val="1"/>
            <c:showBubbleSize val="0"/>
            <c:showLeaderLines val="1"/>
            <c:extLst>
              <c:ext xmlns:c15="http://schemas.microsoft.com/office/drawing/2012/chart" uri="{CE6537A1-D6FC-4f65-9D91-7224C49458BB}"/>
            </c:extLst>
          </c:dLbls>
          <c:cat>
            <c:strRef>
              <c:f>Hoja1!$J$2:$J$3</c:f>
              <c:strCache>
                <c:ptCount val="2"/>
                <c:pt idx="0">
                  <c:v>Deuda</c:v>
                </c:pt>
                <c:pt idx="1">
                  <c:v>Capital</c:v>
                </c:pt>
              </c:strCache>
            </c:strRef>
          </c:cat>
          <c:val>
            <c:numRef>
              <c:f>Hoja1!$K$2:$K$3</c:f>
              <c:numCache>
                <c:formatCode>0%</c:formatCode>
                <c:ptCount val="2"/>
                <c:pt idx="0">
                  <c:v>0.30000000000000032</c:v>
                </c:pt>
                <c:pt idx="1">
                  <c:v>0.70000000000000062</c:v>
                </c:pt>
              </c:numCache>
            </c:numRef>
          </c:val>
          <c:extLst>
            <c:ext xmlns:c16="http://schemas.microsoft.com/office/drawing/2014/chart" uri="{C3380CC4-5D6E-409C-BE32-E72D297353CC}">
              <c16:uniqueId val="{00000002-16E7-4130-997C-C87077672AD5}"/>
            </c:ext>
          </c:extLst>
        </c:ser>
        <c:dLbls>
          <c:showLegendKey val="0"/>
          <c:showVal val="0"/>
          <c:showCatName val="0"/>
          <c:showSerName val="0"/>
          <c:showPercent val="1"/>
          <c:showBubbleSize val="0"/>
          <c:showLeaderLines val="1"/>
        </c:dLbls>
        <c:firstSliceAng val="0"/>
      </c:pieChart>
    </c:plotArea>
    <c:legend>
      <c:legendPos val="r"/>
      <c:layout>
        <c:manualLayout>
          <c:xMode val="edge"/>
          <c:yMode val="edge"/>
          <c:x val="0.59419575678040371"/>
          <c:y val="0.41853966170895374"/>
          <c:w val="0.19747090988626484"/>
          <c:h val="0.2276195683872852"/>
        </c:manualLayout>
      </c:layout>
      <c:overlay val="0"/>
      <c:txPr>
        <a:bodyPr/>
        <a:lstStyle/>
        <a:p>
          <a:pPr>
            <a:defRPr sz="1400"/>
          </a:pPr>
          <a:endParaRPr lang="es-MX"/>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13079615048118"/>
          <c:y val="0.19432888597258677"/>
          <c:w val="0.45284711286089241"/>
          <c:h val="0.75474518810148905"/>
        </c:manualLayout>
      </c:layout>
      <c:pieChart>
        <c:varyColors val="1"/>
        <c:ser>
          <c:idx val="0"/>
          <c:order val="0"/>
          <c:explosion val="22"/>
          <c:dPt>
            <c:idx val="1"/>
            <c:bubble3D val="0"/>
            <c:explosion val="6"/>
            <c:extLst>
              <c:ext xmlns:c16="http://schemas.microsoft.com/office/drawing/2014/chart" uri="{C3380CC4-5D6E-409C-BE32-E72D297353CC}">
                <c16:uniqueId val="{00000000-6EF0-40B9-BBBE-F458F6123694}"/>
              </c:ext>
            </c:extLst>
          </c:dPt>
          <c:dLbls>
            <c:dLbl>
              <c:idx val="0"/>
              <c:tx>
                <c:rich>
                  <a:bodyPr/>
                  <a:lstStyle/>
                  <a:p>
                    <a:pPr>
                      <a:defRPr sz="1400" b="1"/>
                    </a:pPr>
                    <a:r>
                      <a:rPr lang="en-US" sz="1400"/>
                      <a:t>Deuda</a:t>
                    </a:r>
                  </a:p>
                </c:rich>
              </c:tx>
              <c:spPr/>
              <c:dLblPos val="ct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EF0-40B9-BBBE-F458F6123694}"/>
                </c:ext>
              </c:extLst>
            </c:dLbl>
            <c:dLbl>
              <c:idx val="1"/>
              <c:layout>
                <c:manualLayout>
                  <c:x val="8.3333333333333367E-3"/>
                  <c:y val="-2.3148148148148147E-2"/>
                </c:manualLayout>
              </c:layout>
              <c:tx>
                <c:rich>
                  <a:bodyPr/>
                  <a:lstStyle/>
                  <a:p>
                    <a:pPr>
                      <a:defRPr sz="1400" b="1"/>
                    </a:pPr>
                    <a:r>
                      <a:rPr lang="en-US" sz="1400"/>
                      <a:t>Capital</a:t>
                    </a:r>
                  </a:p>
                  <a:p>
                    <a:pPr>
                      <a:defRPr sz="1400" b="1"/>
                    </a:pPr>
                    <a:r>
                      <a:rPr lang="en-US" sz="1400"/>
                      <a:t>Accionario</a:t>
                    </a:r>
                  </a:p>
                </c:rich>
              </c:tx>
              <c:spPr/>
              <c:dLblPos val="ct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6EF0-40B9-BBBE-F458F6123694}"/>
                </c:ext>
              </c:extLst>
            </c:dLbl>
            <c:spPr>
              <a:noFill/>
              <a:ln>
                <a:noFill/>
              </a:ln>
              <a:effectLst/>
            </c:spPr>
            <c:txPr>
              <a:bodyPr/>
              <a:lstStyle/>
              <a:p>
                <a:pPr>
                  <a:defRPr sz="1800" b="1"/>
                </a:pPr>
                <a:endParaRPr lang="es-MX"/>
              </a:p>
            </c:txPr>
            <c:dLblPos val="ctr"/>
            <c:showLegendKey val="0"/>
            <c:showVal val="0"/>
            <c:showCatName val="0"/>
            <c:showSerName val="0"/>
            <c:showPercent val="1"/>
            <c:showBubbleSize val="0"/>
            <c:showLeaderLines val="1"/>
            <c:extLst>
              <c:ext xmlns:c15="http://schemas.microsoft.com/office/drawing/2012/chart" uri="{CE6537A1-D6FC-4f65-9D91-7224C49458BB}"/>
            </c:extLst>
          </c:dLbls>
          <c:cat>
            <c:strRef>
              <c:f>Hoja1!$J$2:$J$3</c:f>
              <c:strCache>
                <c:ptCount val="2"/>
                <c:pt idx="0">
                  <c:v>Deuda</c:v>
                </c:pt>
                <c:pt idx="1">
                  <c:v>Capital</c:v>
                </c:pt>
              </c:strCache>
            </c:strRef>
          </c:cat>
          <c:val>
            <c:numRef>
              <c:f>Hoja1!$K$2:$K$3</c:f>
              <c:numCache>
                <c:formatCode>0%</c:formatCode>
                <c:ptCount val="2"/>
                <c:pt idx="0">
                  <c:v>0.30000000000000032</c:v>
                </c:pt>
                <c:pt idx="1">
                  <c:v>0.70000000000000062</c:v>
                </c:pt>
              </c:numCache>
            </c:numRef>
          </c:val>
          <c:extLst>
            <c:ext xmlns:c16="http://schemas.microsoft.com/office/drawing/2014/chart" uri="{C3380CC4-5D6E-409C-BE32-E72D297353CC}">
              <c16:uniqueId val="{00000002-6EF0-40B9-BBBE-F458F6123694}"/>
            </c:ext>
          </c:extLst>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scatterChart>
        <c:scatterStyle val="lineMarker"/>
        <c:varyColors val="0"/>
        <c:ser>
          <c:idx val="0"/>
          <c:order val="0"/>
          <c:tx>
            <c:v>América Móvil vs IPC</c:v>
          </c:tx>
          <c:spPr>
            <a:ln w="28575">
              <a:noFill/>
            </a:ln>
          </c:spPr>
          <c:trendline>
            <c:trendlineType val="linear"/>
            <c:dispRSqr val="0"/>
            <c:dispEq val="0"/>
          </c:trendline>
          <c:xVal>
            <c:numRef>
              <c:f>Hoja3!$D$5:$D$473</c:f>
              <c:numCache>
                <c:formatCode>0%</c:formatCode>
                <c:ptCount val="469"/>
                <c:pt idx="0">
                  <c:v>8.1356206531093822E-2</c:v>
                </c:pt>
                <c:pt idx="1">
                  <c:v>6.0741214075900302E-2</c:v>
                </c:pt>
                <c:pt idx="2">
                  <c:v>8.9018476659276351E-3</c:v>
                </c:pt>
                <c:pt idx="3">
                  <c:v>-9.645790271369388E-2</c:v>
                </c:pt>
                <c:pt idx="4">
                  <c:v>-5.5769468337022017E-2</c:v>
                </c:pt>
                <c:pt idx="5">
                  <c:v>3.7616467765757798E-2</c:v>
                </c:pt>
                <c:pt idx="6">
                  <c:v>-1.2361245512839E-2</c:v>
                </c:pt>
                <c:pt idx="7">
                  <c:v>-1.7633396397643598E-2</c:v>
                </c:pt>
                <c:pt idx="8">
                  <c:v>-3.2178008536543408E-2</c:v>
                </c:pt>
                <c:pt idx="9">
                  <c:v>8.7566229585109664E-2</c:v>
                </c:pt>
                <c:pt idx="10">
                  <c:v>2.6935280650837983E-2</c:v>
                </c:pt>
                <c:pt idx="11">
                  <c:v>-9.8573473088933838E-3</c:v>
                </c:pt>
                <c:pt idx="12">
                  <c:v>-4.181302419891661E-2</c:v>
                </c:pt>
                <c:pt idx="13">
                  <c:v>-3.2835492746144002E-2</c:v>
                </c:pt>
                <c:pt idx="14">
                  <c:v>-2.6470662524311152E-2</c:v>
                </c:pt>
                <c:pt idx="15">
                  <c:v>-5.0743649949407221E-2</c:v>
                </c:pt>
                <c:pt idx="16">
                  <c:v>1.5268323098079099E-2</c:v>
                </c:pt>
                <c:pt idx="17">
                  <c:v>4.4258016970284329E-2</c:v>
                </c:pt>
                <c:pt idx="18">
                  <c:v>1.8240936328320748E-2</c:v>
                </c:pt>
                <c:pt idx="19">
                  <c:v>-3.3519632633814259E-2</c:v>
                </c:pt>
                <c:pt idx="20">
                  <c:v>3.2044533584380558E-2</c:v>
                </c:pt>
                <c:pt idx="21">
                  <c:v>-3.819007625958408E-2</c:v>
                </c:pt>
                <c:pt idx="22">
                  <c:v>-6.7644332430551152E-2</c:v>
                </c:pt>
                <c:pt idx="23">
                  <c:v>2.5202427896395142E-2</c:v>
                </c:pt>
                <c:pt idx="24">
                  <c:v>-4.5504038763850042E-2</c:v>
                </c:pt>
                <c:pt idx="25">
                  <c:v>-7.0651319107855213E-3</c:v>
                </c:pt>
                <c:pt idx="26">
                  <c:v>2.9109791690563578E-2</c:v>
                </c:pt>
                <c:pt idx="27">
                  <c:v>4.8147709118058726E-2</c:v>
                </c:pt>
                <c:pt idx="28">
                  <c:v>7.1349840403894483E-3</c:v>
                </c:pt>
                <c:pt idx="29">
                  <c:v>5.0429055073240928E-2</c:v>
                </c:pt>
                <c:pt idx="30">
                  <c:v>2.4116512351834707E-2</c:v>
                </c:pt>
                <c:pt idx="31">
                  <c:v>1.6138932858050806E-2</c:v>
                </c:pt>
                <c:pt idx="32">
                  <c:v>-2.7302011735250018E-2</c:v>
                </c:pt>
                <c:pt idx="33">
                  <c:v>3.8350230763410653E-3</c:v>
                </c:pt>
                <c:pt idx="34">
                  <c:v>-5.8067139934270186E-2</c:v>
                </c:pt>
                <c:pt idx="35">
                  <c:v>2.2446567500571061E-2</c:v>
                </c:pt>
                <c:pt idx="36">
                  <c:v>2.2438019089109688E-2</c:v>
                </c:pt>
                <c:pt idx="37">
                  <c:v>-6.2572556673938337E-2</c:v>
                </c:pt>
                <c:pt idx="38">
                  <c:v>-4.4211432372158473E-2</c:v>
                </c:pt>
                <c:pt idx="39">
                  <c:v>1.9438763977952123E-2</c:v>
                </c:pt>
                <c:pt idx="40">
                  <c:v>-5.6966876109702013E-3</c:v>
                </c:pt>
                <c:pt idx="41">
                  <c:v>5.4016849099075288E-2</c:v>
                </c:pt>
                <c:pt idx="42">
                  <c:v>-8.6808042779322851E-3</c:v>
                </c:pt>
                <c:pt idx="43">
                  <c:v>9.6188909371696541E-3</c:v>
                </c:pt>
                <c:pt idx="44">
                  <c:v>2.0219606093844485E-2</c:v>
                </c:pt>
                <c:pt idx="45">
                  <c:v>-3.1242301586914068E-3</c:v>
                </c:pt>
                <c:pt idx="46">
                  <c:v>6.8284029091575729E-2</c:v>
                </c:pt>
                <c:pt idx="47">
                  <c:v>2.8148170843801668E-2</c:v>
                </c:pt>
                <c:pt idx="48">
                  <c:v>-1.3660461249169373E-2</c:v>
                </c:pt>
                <c:pt idx="49">
                  <c:v>2.4783750222821178E-2</c:v>
                </c:pt>
                <c:pt idx="50">
                  <c:v>-1.6657527138502184E-2</c:v>
                </c:pt>
                <c:pt idx="51">
                  <c:v>-1.9648553679363051E-2</c:v>
                </c:pt>
                <c:pt idx="52">
                  <c:v>1.9346601117796899E-2</c:v>
                </c:pt>
                <c:pt idx="53">
                  <c:v>7.4465547683302893E-3</c:v>
                </c:pt>
                <c:pt idx="54">
                  <c:v>-3.9264064945256118E-2</c:v>
                </c:pt>
                <c:pt idx="55">
                  <c:v>-9.740984358629334E-3</c:v>
                </c:pt>
                <c:pt idx="56">
                  <c:v>2.0805193707575272E-2</c:v>
                </c:pt>
                <c:pt idx="57">
                  <c:v>2.7709975161755329E-2</c:v>
                </c:pt>
                <c:pt idx="58">
                  <c:v>-1.1105591137010316E-2</c:v>
                </c:pt>
                <c:pt idx="59">
                  <c:v>-6.185873404048281E-2</c:v>
                </c:pt>
                <c:pt idx="60">
                  <c:v>3.1890532382615695E-2</c:v>
                </c:pt>
                <c:pt idx="61">
                  <c:v>-1.6530123410999718E-2</c:v>
                </c:pt>
                <c:pt idx="62">
                  <c:v>-7.3858684456557855E-2</c:v>
                </c:pt>
                <c:pt idx="63">
                  <c:v>-5.3652944598432728E-2</c:v>
                </c:pt>
                <c:pt idx="64">
                  <c:v>-8.0108189809474692E-2</c:v>
                </c:pt>
                <c:pt idx="65">
                  <c:v>6.2027067929260236E-2</c:v>
                </c:pt>
                <c:pt idx="66">
                  <c:v>2.3136727287532487E-2</c:v>
                </c:pt>
                <c:pt idx="67">
                  <c:v>2.5784337665391514E-2</c:v>
                </c:pt>
                <c:pt idx="68">
                  <c:v>-1.4612685369681513E-2</c:v>
                </c:pt>
                <c:pt idx="69">
                  <c:v>1.8769807255606941E-2</c:v>
                </c:pt>
                <c:pt idx="70">
                  <c:v>-1.0602270811084204E-2</c:v>
                </c:pt>
                <c:pt idx="71">
                  <c:v>-6.4586454952812022E-3</c:v>
                </c:pt>
                <c:pt idx="72">
                  <c:v>2.0741979636836657E-2</c:v>
                </c:pt>
                <c:pt idx="73">
                  <c:v>3.9282550774971912E-3</c:v>
                </c:pt>
                <c:pt idx="74">
                  <c:v>1.7076147796823017E-2</c:v>
                </c:pt>
                <c:pt idx="75">
                  <c:v>5.2866275890091075E-2</c:v>
                </c:pt>
                <c:pt idx="76">
                  <c:v>-3.452099674492878E-4</c:v>
                </c:pt>
                <c:pt idx="77">
                  <c:v>3.9343092683419602E-2</c:v>
                </c:pt>
                <c:pt idx="78">
                  <c:v>1.3555151553145441E-2</c:v>
                </c:pt>
                <c:pt idx="79">
                  <c:v>2.2419666341430187E-2</c:v>
                </c:pt>
                <c:pt idx="80">
                  <c:v>-2.9027174504845734E-2</c:v>
                </c:pt>
                <c:pt idx="81">
                  <c:v>2.8127068682195888E-2</c:v>
                </c:pt>
                <c:pt idx="82">
                  <c:v>3.4950679697548719E-2</c:v>
                </c:pt>
                <c:pt idx="83">
                  <c:v>1.4117102861333513E-2</c:v>
                </c:pt>
                <c:pt idx="84">
                  <c:v>-3.5569374136639409E-2</c:v>
                </c:pt>
                <c:pt idx="85">
                  <c:v>2.4276167598351051E-3</c:v>
                </c:pt>
                <c:pt idx="86">
                  <c:v>-3.3526584618232921E-2</c:v>
                </c:pt>
                <c:pt idx="87">
                  <c:v>6.5637590528215189E-2</c:v>
                </c:pt>
                <c:pt idx="88">
                  <c:v>4.2652942881994817E-2</c:v>
                </c:pt>
                <c:pt idx="89">
                  <c:v>1.1242703921737615E-2</c:v>
                </c:pt>
                <c:pt idx="90">
                  <c:v>2.2881640240448357E-2</c:v>
                </c:pt>
                <c:pt idx="91">
                  <c:v>-1.0436185227501896E-2</c:v>
                </c:pt>
                <c:pt idx="92">
                  <c:v>-3.5452996932839602E-3</c:v>
                </c:pt>
                <c:pt idx="93">
                  <c:v>7.5643150811912866E-3</c:v>
                </c:pt>
                <c:pt idx="94">
                  <c:v>1.5960764417385465E-2</c:v>
                </c:pt>
                <c:pt idx="95">
                  <c:v>-2.3224782334251098E-3</c:v>
                </c:pt>
                <c:pt idx="96">
                  <c:v>4.027080346726687E-3</c:v>
                </c:pt>
                <c:pt idx="97">
                  <c:v>-2.9032365277620858E-2</c:v>
                </c:pt>
                <c:pt idx="98">
                  <c:v>3.2073355906768894E-2</c:v>
                </c:pt>
                <c:pt idx="99">
                  <c:v>-2.2737343157570696E-2</c:v>
                </c:pt>
                <c:pt idx="100">
                  <c:v>-4.5448066431093483E-2</c:v>
                </c:pt>
                <c:pt idx="101">
                  <c:v>-2.4776581281180529E-2</c:v>
                </c:pt>
                <c:pt idx="102">
                  <c:v>-1.9985650579955761E-2</c:v>
                </c:pt>
                <c:pt idx="103">
                  <c:v>-3.2349409333117023E-2</c:v>
                </c:pt>
                <c:pt idx="104">
                  <c:v>-6.4616629017203641E-3</c:v>
                </c:pt>
                <c:pt idx="105">
                  <c:v>2.90978880814758E-4</c:v>
                </c:pt>
                <c:pt idx="106">
                  <c:v>-9.6567602737500247E-3</c:v>
                </c:pt>
                <c:pt idx="107">
                  <c:v>-9.9165367272773201E-3</c:v>
                </c:pt>
                <c:pt idx="108">
                  <c:v>-6.8883295591727914E-2</c:v>
                </c:pt>
                <c:pt idx="109">
                  <c:v>-4.3342530387564283E-2</c:v>
                </c:pt>
                <c:pt idx="110">
                  <c:v>4.7568515598703266E-2</c:v>
                </c:pt>
                <c:pt idx="111">
                  <c:v>4.69102230429835E-2</c:v>
                </c:pt>
                <c:pt idx="112">
                  <c:v>-6.7376344780796784E-3</c:v>
                </c:pt>
                <c:pt idx="113">
                  <c:v>1.0984096316570956E-2</c:v>
                </c:pt>
                <c:pt idx="114">
                  <c:v>-1.6586690431646553E-2</c:v>
                </c:pt>
                <c:pt idx="115">
                  <c:v>1.2628162765894919E-2</c:v>
                </c:pt>
                <c:pt idx="116">
                  <c:v>-6.4896002274445572E-2</c:v>
                </c:pt>
                <c:pt idx="117">
                  <c:v>2.1317099630665088E-3</c:v>
                </c:pt>
                <c:pt idx="118">
                  <c:v>1.1739112447251629E-2</c:v>
                </c:pt>
                <c:pt idx="119">
                  <c:v>-4.0703875472380188E-3</c:v>
                </c:pt>
                <c:pt idx="120">
                  <c:v>2.1877293497544231E-2</c:v>
                </c:pt>
                <c:pt idx="121">
                  <c:v>-1.1322220380666364E-2</c:v>
                </c:pt>
                <c:pt idx="122">
                  <c:v>2.3635273758039001E-2</c:v>
                </c:pt>
                <c:pt idx="123">
                  <c:v>-9.3678248383831306E-3</c:v>
                </c:pt>
                <c:pt idx="124">
                  <c:v>-2.829408886654983E-2</c:v>
                </c:pt>
                <c:pt idx="125">
                  <c:v>-1.1341979587871212E-4</c:v>
                </c:pt>
                <c:pt idx="126">
                  <c:v>5.8160019111684703E-2</c:v>
                </c:pt>
                <c:pt idx="127">
                  <c:v>-4.9700901275494674E-3</c:v>
                </c:pt>
                <c:pt idx="128">
                  <c:v>-1.9636872921845482E-3</c:v>
                </c:pt>
                <c:pt idx="129">
                  <c:v>2.7198979424945401E-3</c:v>
                </c:pt>
                <c:pt idx="130">
                  <c:v>-7.4867513860279089E-4</c:v>
                </c:pt>
                <c:pt idx="131">
                  <c:v>2.0746820235576852E-2</c:v>
                </c:pt>
                <c:pt idx="132">
                  <c:v>1.5941880658975789E-2</c:v>
                </c:pt>
                <c:pt idx="133">
                  <c:v>-2.3385691551905112E-2</c:v>
                </c:pt>
                <c:pt idx="134">
                  <c:v>-3.0929363715778597E-2</c:v>
                </c:pt>
                <c:pt idx="135">
                  <c:v>-9.6814002687707155E-3</c:v>
                </c:pt>
                <c:pt idx="136">
                  <c:v>-1.4832853292131071E-2</c:v>
                </c:pt>
                <c:pt idx="137">
                  <c:v>-1.5622149903767875E-2</c:v>
                </c:pt>
                <c:pt idx="138">
                  <c:v>3.1618924250007348E-2</c:v>
                </c:pt>
                <c:pt idx="139">
                  <c:v>-5.0210090028991036E-3</c:v>
                </c:pt>
                <c:pt idx="140">
                  <c:v>-3.2275698238249852E-3</c:v>
                </c:pt>
                <c:pt idx="141">
                  <c:v>1.440098308544616E-2</c:v>
                </c:pt>
                <c:pt idx="142">
                  <c:v>9.2441027129939127E-3</c:v>
                </c:pt>
                <c:pt idx="143">
                  <c:v>-1.6687030145112577E-2</c:v>
                </c:pt>
                <c:pt idx="144">
                  <c:v>3.5559598350898308E-2</c:v>
                </c:pt>
                <c:pt idx="145">
                  <c:v>2.6384281787376796E-3</c:v>
                </c:pt>
                <c:pt idx="146">
                  <c:v>2.1275355371954397E-2</c:v>
                </c:pt>
                <c:pt idx="147">
                  <c:v>4.186090762058739E-3</c:v>
                </c:pt>
                <c:pt idx="148">
                  <c:v>2.7929891046897224E-2</c:v>
                </c:pt>
                <c:pt idx="149">
                  <c:v>-3.2857748529927355E-3</c:v>
                </c:pt>
                <c:pt idx="150">
                  <c:v>1.0544826300109901E-2</c:v>
                </c:pt>
                <c:pt idx="151">
                  <c:v>4.5768509862115295E-3</c:v>
                </c:pt>
                <c:pt idx="152">
                  <c:v>1.7042866772330651E-2</c:v>
                </c:pt>
                <c:pt idx="153">
                  <c:v>2.5588206317788149E-2</c:v>
                </c:pt>
                <c:pt idx="154">
                  <c:v>1.6596803772596241E-2</c:v>
                </c:pt>
                <c:pt idx="155">
                  <c:v>1.3753054922021566E-2</c:v>
                </c:pt>
                <c:pt idx="156">
                  <c:v>3.8979252022051806E-4</c:v>
                </c:pt>
                <c:pt idx="157">
                  <c:v>8.3857442348009275E-3</c:v>
                </c:pt>
                <c:pt idx="158">
                  <c:v>-8.2642082642083586E-3</c:v>
                </c:pt>
                <c:pt idx="159">
                  <c:v>-7.4903089011295488E-3</c:v>
                </c:pt>
                <c:pt idx="160">
                  <c:v>4.5400497243541255E-2</c:v>
                </c:pt>
                <c:pt idx="161">
                  <c:v>-4.0204300431567206E-3</c:v>
                </c:pt>
                <c:pt idx="162">
                  <c:v>-5.0816825833529243E-4</c:v>
                </c:pt>
                <c:pt idx="163">
                  <c:v>1.3905194835369644E-2</c:v>
                </c:pt>
                <c:pt idx="164">
                  <c:v>1.015039570367305E-2</c:v>
                </c:pt>
                <c:pt idx="165">
                  <c:v>1.3036231622970204E-2</c:v>
                </c:pt>
                <c:pt idx="166">
                  <c:v>2.4227351404612064E-2</c:v>
                </c:pt>
                <c:pt idx="167">
                  <c:v>-8.0498087543438759E-3</c:v>
                </c:pt>
                <c:pt idx="168">
                  <c:v>2.3197951444037471E-2</c:v>
                </c:pt>
                <c:pt idx="169">
                  <c:v>-1.3362190765706102E-2</c:v>
                </c:pt>
                <c:pt idx="170">
                  <c:v>6.7491029023069218E-3</c:v>
                </c:pt>
                <c:pt idx="171">
                  <c:v>1.4065982290588868E-2</c:v>
                </c:pt>
                <c:pt idx="172">
                  <c:v>-1.1222752964827163E-2</c:v>
                </c:pt>
                <c:pt idx="173">
                  <c:v>-2.1578102297508143E-3</c:v>
                </c:pt>
                <c:pt idx="174">
                  <c:v>2.8302175481903342E-2</c:v>
                </c:pt>
                <c:pt idx="175">
                  <c:v>4.5353714833418796E-2</c:v>
                </c:pt>
                <c:pt idx="176">
                  <c:v>2.0808720613005042E-2</c:v>
                </c:pt>
                <c:pt idx="177">
                  <c:v>-3.147909082352722E-2</c:v>
                </c:pt>
                <c:pt idx="178">
                  <c:v>2.6317557515668492E-2</c:v>
                </c:pt>
                <c:pt idx="179">
                  <c:v>-7.5913439507718436E-3</c:v>
                </c:pt>
                <c:pt idx="180">
                  <c:v>-5.7070229953567284E-3</c:v>
                </c:pt>
                <c:pt idx="181">
                  <c:v>1.4667537012399997E-2</c:v>
                </c:pt>
                <c:pt idx="182">
                  <c:v>7.8494786862659902E-3</c:v>
                </c:pt>
                <c:pt idx="183">
                  <c:v>2.1554355645709851E-2</c:v>
                </c:pt>
                <c:pt idx="184">
                  <c:v>3.2277598917691649E-2</c:v>
                </c:pt>
                <c:pt idx="185">
                  <c:v>9.9958034982565638E-3</c:v>
                </c:pt>
                <c:pt idx="186">
                  <c:v>3.115465731834793E-2</c:v>
                </c:pt>
                <c:pt idx="187">
                  <c:v>-5.4291874467312373E-3</c:v>
                </c:pt>
                <c:pt idx="188">
                  <c:v>4.0514298259476077E-2</c:v>
                </c:pt>
                <c:pt idx="189">
                  <c:v>1.754194624886736E-2</c:v>
                </c:pt>
                <c:pt idx="190">
                  <c:v>-9.4301538535512611E-3</c:v>
                </c:pt>
                <c:pt idx="191">
                  <c:v>1.0422976459059931E-2</c:v>
                </c:pt>
                <c:pt idx="192">
                  <c:v>2.0339678536399997E-2</c:v>
                </c:pt>
                <c:pt idx="193">
                  <c:v>-3.5085723141570047E-2</c:v>
                </c:pt>
                <c:pt idx="194">
                  <c:v>2.0569605777177393E-2</c:v>
                </c:pt>
                <c:pt idx="195">
                  <c:v>3.9076942691400517E-2</c:v>
                </c:pt>
                <c:pt idx="196">
                  <c:v>2.69881134969326E-2</c:v>
                </c:pt>
                <c:pt idx="197">
                  <c:v>3.083947976112385E-3</c:v>
                </c:pt>
                <c:pt idx="198">
                  <c:v>-6.4615905711398894E-3</c:v>
                </c:pt>
                <c:pt idx="199">
                  <c:v>4.165909597514071E-3</c:v>
                </c:pt>
                <c:pt idx="200">
                  <c:v>-7.2143015700985635E-2</c:v>
                </c:pt>
                <c:pt idx="201">
                  <c:v>-1.5795933507101276E-2</c:v>
                </c:pt>
                <c:pt idx="202">
                  <c:v>-4.7696913182426677E-4</c:v>
                </c:pt>
                <c:pt idx="203">
                  <c:v>3.6857572611563626E-3</c:v>
                </c:pt>
                <c:pt idx="204">
                  <c:v>2.0975546684666436E-2</c:v>
                </c:pt>
                <c:pt idx="205">
                  <c:v>2.908733379734801E-3</c:v>
                </c:pt>
                <c:pt idx="206">
                  <c:v>1.5602147234078951E-2</c:v>
                </c:pt>
                <c:pt idx="207">
                  <c:v>9.6725148832388504E-4</c:v>
                </c:pt>
                <c:pt idx="208">
                  <c:v>-9.3501910627429696E-3</c:v>
                </c:pt>
                <c:pt idx="209">
                  <c:v>1.1062525731108984E-2</c:v>
                </c:pt>
                <c:pt idx="210">
                  <c:v>-1.9383175598876666E-2</c:v>
                </c:pt>
                <c:pt idx="211">
                  <c:v>-1.1792072365604044E-2</c:v>
                </c:pt>
                <c:pt idx="212">
                  <c:v>-1.6374577787809663E-3</c:v>
                </c:pt>
                <c:pt idx="213">
                  <c:v>2.106650705968198E-2</c:v>
                </c:pt>
                <c:pt idx="214">
                  <c:v>-2.4738073561814084E-2</c:v>
                </c:pt>
                <c:pt idx="215">
                  <c:v>-7.6534568265366875E-3</c:v>
                </c:pt>
                <c:pt idx="216">
                  <c:v>3.6035511540637818E-2</c:v>
                </c:pt>
                <c:pt idx="217">
                  <c:v>8.0475736511218757E-3</c:v>
                </c:pt>
                <c:pt idx="218">
                  <c:v>1.075299313647066E-2</c:v>
                </c:pt>
                <c:pt idx="219">
                  <c:v>3.1593583363731664E-2</c:v>
                </c:pt>
                <c:pt idx="220">
                  <c:v>1.2099576702405756E-2</c:v>
                </c:pt>
                <c:pt idx="221">
                  <c:v>6.1081337061293433E-3</c:v>
                </c:pt>
                <c:pt idx="222">
                  <c:v>2.0432112184104546E-2</c:v>
                </c:pt>
                <c:pt idx="223">
                  <c:v>-1.4198078037525827E-2</c:v>
                </c:pt>
                <c:pt idx="224">
                  <c:v>6.4518078522329946E-3</c:v>
                </c:pt>
                <c:pt idx="225">
                  <c:v>2.1348450565576972E-2</c:v>
                </c:pt>
                <c:pt idx="226">
                  <c:v>3.0132512862905001E-2</c:v>
                </c:pt>
                <c:pt idx="227">
                  <c:v>1.9847202825926266E-2</c:v>
                </c:pt>
                <c:pt idx="228">
                  <c:v>1.385889449349526E-2</c:v>
                </c:pt>
                <c:pt idx="229">
                  <c:v>-9.8776314424971964E-3</c:v>
                </c:pt>
                <c:pt idx="230">
                  <c:v>2.0007247105170115E-2</c:v>
                </c:pt>
                <c:pt idx="231">
                  <c:v>2.7649700896316882E-3</c:v>
                </c:pt>
                <c:pt idx="232">
                  <c:v>1.250178579244189E-2</c:v>
                </c:pt>
                <c:pt idx="233">
                  <c:v>2.1118420730682846E-2</c:v>
                </c:pt>
                <c:pt idx="234">
                  <c:v>2.2602615539078507E-2</c:v>
                </c:pt>
                <c:pt idx="235">
                  <c:v>8.9910230364209278E-3</c:v>
                </c:pt>
                <c:pt idx="236">
                  <c:v>-3.5961783202816504E-2</c:v>
                </c:pt>
                <c:pt idx="237">
                  <c:v>1.9385176494961586E-2</c:v>
                </c:pt>
                <c:pt idx="238">
                  <c:v>-1.6636811781886823E-3</c:v>
                </c:pt>
                <c:pt idx="239">
                  <c:v>2.8950686544175992E-2</c:v>
                </c:pt>
                <c:pt idx="240">
                  <c:v>3.1165911201461911E-2</c:v>
                </c:pt>
                <c:pt idx="241">
                  <c:v>1.9906372820602335E-2</c:v>
                </c:pt>
                <c:pt idx="242">
                  <c:v>-9.797566540256571E-3</c:v>
                </c:pt>
                <c:pt idx="243">
                  <c:v>2.1350106698988128E-2</c:v>
                </c:pt>
                <c:pt idx="244">
                  <c:v>-5.3640178223821663E-4</c:v>
                </c:pt>
                <c:pt idx="245">
                  <c:v>-2.3834359103093464E-2</c:v>
                </c:pt>
                <c:pt idx="246">
                  <c:v>-3.2363188950921377E-2</c:v>
                </c:pt>
                <c:pt idx="247">
                  <c:v>-1.8449871700879784E-2</c:v>
                </c:pt>
                <c:pt idx="248">
                  <c:v>-1.0785190164640961E-2</c:v>
                </c:pt>
                <c:pt idx="249">
                  <c:v>-1.4358759779427658E-2</c:v>
                </c:pt>
                <c:pt idx="250">
                  <c:v>-4.6995482630751026E-2</c:v>
                </c:pt>
                <c:pt idx="251">
                  <c:v>4.4060388354391399E-3</c:v>
                </c:pt>
                <c:pt idx="252">
                  <c:v>2.7316486763170975E-2</c:v>
                </c:pt>
                <c:pt idx="253">
                  <c:v>2.3763713189737239E-2</c:v>
                </c:pt>
                <c:pt idx="254">
                  <c:v>-2.1251871656482419E-2</c:v>
                </c:pt>
                <c:pt idx="255">
                  <c:v>4.3387767134337361E-2</c:v>
                </c:pt>
                <c:pt idx="256">
                  <c:v>1.9244054004126251E-2</c:v>
                </c:pt>
                <c:pt idx="257">
                  <c:v>5.5591982265396122E-3</c:v>
                </c:pt>
                <c:pt idx="258">
                  <c:v>7.7322769169957482E-4</c:v>
                </c:pt>
                <c:pt idx="259">
                  <c:v>3.2642683092942562E-2</c:v>
                </c:pt>
                <c:pt idx="260">
                  <c:v>-2.5405321428466649E-2</c:v>
                </c:pt>
                <c:pt idx="261">
                  <c:v>1.5779049692915603E-2</c:v>
                </c:pt>
                <c:pt idx="262">
                  <c:v>2.680631543260012E-2</c:v>
                </c:pt>
                <c:pt idx="263">
                  <c:v>5.8639229601348524E-3</c:v>
                </c:pt>
                <c:pt idx="264">
                  <c:v>2.6222352823129683E-2</c:v>
                </c:pt>
                <c:pt idx="265">
                  <c:v>6.3686972141576963E-3</c:v>
                </c:pt>
                <c:pt idx="266">
                  <c:v>3.7113991586199533E-3</c:v>
                </c:pt>
                <c:pt idx="267">
                  <c:v>1.4525199922008633E-2</c:v>
                </c:pt>
                <c:pt idx="268">
                  <c:v>3.3666775254514775E-4</c:v>
                </c:pt>
                <c:pt idx="269">
                  <c:v>-1.5895725349771347E-2</c:v>
                </c:pt>
                <c:pt idx="270">
                  <c:v>2.2697378441021213E-2</c:v>
                </c:pt>
                <c:pt idx="271">
                  <c:v>2.979685500957838E-2</c:v>
                </c:pt>
                <c:pt idx="272">
                  <c:v>1.4191921582238306E-2</c:v>
                </c:pt>
                <c:pt idx="273">
                  <c:v>1.429471416404921E-2</c:v>
                </c:pt>
                <c:pt idx="274">
                  <c:v>3.0081160024103288E-2</c:v>
                </c:pt>
                <c:pt idx="275">
                  <c:v>-4.1717534900571243E-2</c:v>
                </c:pt>
                <c:pt idx="276">
                  <c:v>-3.5909161234859349E-2</c:v>
                </c:pt>
                <c:pt idx="277">
                  <c:v>7.0369196555678871E-4</c:v>
                </c:pt>
                <c:pt idx="278">
                  <c:v>4.5380370600991982E-2</c:v>
                </c:pt>
                <c:pt idx="279">
                  <c:v>2.0594132870508274E-2</c:v>
                </c:pt>
                <c:pt idx="280">
                  <c:v>1.4876233685292192E-2</c:v>
                </c:pt>
                <c:pt idx="281">
                  <c:v>2.5306328844083781E-2</c:v>
                </c:pt>
                <c:pt idx="282">
                  <c:v>2.0182600160527631E-2</c:v>
                </c:pt>
                <c:pt idx="283">
                  <c:v>1.609183281129584E-2</c:v>
                </c:pt>
                <c:pt idx="284">
                  <c:v>2.3525755656087367E-2</c:v>
                </c:pt>
                <c:pt idx="285">
                  <c:v>1.0430955516768406E-2</c:v>
                </c:pt>
                <c:pt idx="286">
                  <c:v>3.6470569000635776E-3</c:v>
                </c:pt>
                <c:pt idx="287">
                  <c:v>2.4154209460827002E-5</c:v>
                </c:pt>
                <c:pt idx="288">
                  <c:v>5.246785461314598E-2</c:v>
                </c:pt>
                <c:pt idx="289">
                  <c:v>8.1348022445693422E-3</c:v>
                </c:pt>
                <c:pt idx="290">
                  <c:v>-2.8744997141223624E-2</c:v>
                </c:pt>
                <c:pt idx="291">
                  <c:v>3.3264054794908827E-2</c:v>
                </c:pt>
                <c:pt idx="292">
                  <c:v>-4.975602036240854E-3</c:v>
                </c:pt>
                <c:pt idx="293">
                  <c:v>-2.9879897233511643E-2</c:v>
                </c:pt>
                <c:pt idx="294">
                  <c:v>9.9570567770830981E-3</c:v>
                </c:pt>
                <c:pt idx="295">
                  <c:v>3.3554319676983378E-2</c:v>
                </c:pt>
                <c:pt idx="296">
                  <c:v>4.6259624551526464E-3</c:v>
                </c:pt>
                <c:pt idx="297">
                  <c:v>-4.0078689891475804E-2</c:v>
                </c:pt>
                <c:pt idx="298">
                  <c:v>5.0250893449951935E-2</c:v>
                </c:pt>
                <c:pt idx="299">
                  <c:v>-3.3599024077577577E-4</c:v>
                </c:pt>
                <c:pt idx="300">
                  <c:v>-3.4473843417289307E-3</c:v>
                </c:pt>
                <c:pt idx="301">
                  <c:v>1.0363401362450257E-2</c:v>
                </c:pt>
                <c:pt idx="302">
                  <c:v>-7.6898742628013052E-3</c:v>
                </c:pt>
                <c:pt idx="303">
                  <c:v>4.4094434398647873E-2</c:v>
                </c:pt>
                <c:pt idx="304">
                  <c:v>2.3373403441151831E-2</c:v>
                </c:pt>
                <c:pt idx="305">
                  <c:v>2.863772928564555E-2</c:v>
                </c:pt>
                <c:pt idx="306">
                  <c:v>-3.8870014997092056E-3</c:v>
                </c:pt>
                <c:pt idx="307">
                  <c:v>-4.5982727405943898E-2</c:v>
                </c:pt>
                <c:pt idx="308">
                  <c:v>-2.9577140977121389E-2</c:v>
                </c:pt>
                <c:pt idx="309">
                  <c:v>-8.3471149913633622E-3</c:v>
                </c:pt>
                <c:pt idx="310">
                  <c:v>-8.6140112132132324E-2</c:v>
                </c:pt>
                <c:pt idx="311">
                  <c:v>1.6511031205595404E-2</c:v>
                </c:pt>
                <c:pt idx="312">
                  <c:v>2.7931818295191271E-2</c:v>
                </c:pt>
                <c:pt idx="313">
                  <c:v>3.2430106552829102E-2</c:v>
                </c:pt>
                <c:pt idx="314">
                  <c:v>3.5641298426869403E-2</c:v>
                </c:pt>
                <c:pt idx="315">
                  <c:v>-7.5691894944930796E-2</c:v>
                </c:pt>
                <c:pt idx="316">
                  <c:v>6.5400853090187672E-2</c:v>
                </c:pt>
                <c:pt idx="317">
                  <c:v>3.7125327168994242E-2</c:v>
                </c:pt>
                <c:pt idx="318">
                  <c:v>5.0690463763922392E-3</c:v>
                </c:pt>
                <c:pt idx="319">
                  <c:v>-3.9857548443895602E-3</c:v>
                </c:pt>
                <c:pt idx="320">
                  <c:v>3.8116569809597191E-2</c:v>
                </c:pt>
                <c:pt idx="321">
                  <c:v>-2.4559751371123232E-3</c:v>
                </c:pt>
                <c:pt idx="322">
                  <c:v>9.3984550563135563E-3</c:v>
                </c:pt>
                <c:pt idx="323">
                  <c:v>-1.8706829757656755E-2</c:v>
                </c:pt>
                <c:pt idx="324">
                  <c:v>3.6211604062739496E-2</c:v>
                </c:pt>
                <c:pt idx="325">
                  <c:v>-7.3525897181614952E-3</c:v>
                </c:pt>
                <c:pt idx="326">
                  <c:v>2.5557223487325899E-2</c:v>
                </c:pt>
                <c:pt idx="327">
                  <c:v>1.8823810428994461E-2</c:v>
                </c:pt>
                <c:pt idx="328">
                  <c:v>2.2293909857024969E-2</c:v>
                </c:pt>
                <c:pt idx="329">
                  <c:v>1.6857256901163842E-2</c:v>
                </c:pt>
                <c:pt idx="330">
                  <c:v>-2.0256113160835094E-2</c:v>
                </c:pt>
                <c:pt idx="331">
                  <c:v>1.7880442088559979E-2</c:v>
                </c:pt>
                <c:pt idx="332">
                  <c:v>3.3740370576097412E-2</c:v>
                </c:pt>
                <c:pt idx="333">
                  <c:v>1.020473345655382E-2</c:v>
                </c:pt>
                <c:pt idx="334">
                  <c:v>2.4666836115812298E-2</c:v>
                </c:pt>
                <c:pt idx="335">
                  <c:v>6.8213104644113311E-3</c:v>
                </c:pt>
                <c:pt idx="336">
                  <c:v>3.1840384648512E-2</c:v>
                </c:pt>
                <c:pt idx="337">
                  <c:v>3.3777474772651645E-5</c:v>
                </c:pt>
                <c:pt idx="338">
                  <c:v>-1.2619148929562013E-2</c:v>
                </c:pt>
                <c:pt idx="339">
                  <c:v>3.9936082136970454E-2</c:v>
                </c:pt>
                <c:pt idx="340">
                  <c:v>-1.1823813383988148E-2</c:v>
                </c:pt>
                <c:pt idx="341">
                  <c:v>7.223097996602432E-3</c:v>
                </c:pt>
                <c:pt idx="342">
                  <c:v>-4.2166235254163676E-3</c:v>
                </c:pt>
                <c:pt idx="343">
                  <c:v>3.1752105222600004E-2</c:v>
                </c:pt>
                <c:pt idx="344">
                  <c:v>3.2809639680378193E-2</c:v>
                </c:pt>
                <c:pt idx="345">
                  <c:v>-9.3724033913924641E-4</c:v>
                </c:pt>
                <c:pt idx="346">
                  <c:v>2.0933181733973242E-2</c:v>
                </c:pt>
                <c:pt idx="347">
                  <c:v>5.1419620252947569E-4</c:v>
                </c:pt>
                <c:pt idx="348">
                  <c:v>-7.6637250348351213E-2</c:v>
                </c:pt>
                <c:pt idx="349">
                  <c:v>2.9839535703647873E-2</c:v>
                </c:pt>
                <c:pt idx="350">
                  <c:v>-7.5668113919413757E-3</c:v>
                </c:pt>
                <c:pt idx="351">
                  <c:v>5.0949355089805672E-2</c:v>
                </c:pt>
                <c:pt idx="352">
                  <c:v>1.6824402068051001E-2</c:v>
                </c:pt>
                <c:pt idx="353">
                  <c:v>2.1680002810660622E-2</c:v>
                </c:pt>
                <c:pt idx="354">
                  <c:v>1.332201148482148E-2</c:v>
                </c:pt>
                <c:pt idx="355">
                  <c:v>2.3607109953490842E-3</c:v>
                </c:pt>
                <c:pt idx="356">
                  <c:v>-1.5404351230605014E-2</c:v>
                </c:pt>
                <c:pt idx="357">
                  <c:v>2.1820090811505641E-2</c:v>
                </c:pt>
                <c:pt idx="358">
                  <c:v>1.4959760244021166E-3</c:v>
                </c:pt>
                <c:pt idx="359">
                  <c:v>2.0546097226265242E-2</c:v>
                </c:pt>
                <c:pt idx="360">
                  <c:v>7.7160443520961949E-4</c:v>
                </c:pt>
                <c:pt idx="361">
                  <c:v>4.0599009576869925E-2</c:v>
                </c:pt>
                <c:pt idx="362">
                  <c:v>-1.5018906668670113E-2</c:v>
                </c:pt>
                <c:pt idx="363">
                  <c:v>2.1049938665124401E-2</c:v>
                </c:pt>
                <c:pt idx="364">
                  <c:v>-1.5148633771951065E-2</c:v>
                </c:pt>
                <c:pt idx="365">
                  <c:v>-1.5523859547326879E-2</c:v>
                </c:pt>
                <c:pt idx="366">
                  <c:v>4.0473435084852703E-2</c:v>
                </c:pt>
                <c:pt idx="367">
                  <c:v>-7.8150453661383478E-4</c:v>
                </c:pt>
                <c:pt idx="368">
                  <c:v>-1.4323556320208616E-2</c:v>
                </c:pt>
                <c:pt idx="369">
                  <c:v>-5.2860636125731615E-2</c:v>
                </c:pt>
                <c:pt idx="370">
                  <c:v>-1.8633928633442379E-2</c:v>
                </c:pt>
                <c:pt idx="371">
                  <c:v>-8.4693296018403808E-3</c:v>
                </c:pt>
                <c:pt idx="372">
                  <c:v>-3.0924386999935789E-2</c:v>
                </c:pt>
                <c:pt idx="373">
                  <c:v>5.3695003903803051E-2</c:v>
                </c:pt>
                <c:pt idx="374">
                  <c:v>1.0196547846748193E-2</c:v>
                </c:pt>
                <c:pt idx="375">
                  <c:v>-3.1333346074484407E-3</c:v>
                </c:pt>
                <c:pt idx="376">
                  <c:v>-5.1810131766447057E-3</c:v>
                </c:pt>
                <c:pt idx="377">
                  <c:v>1.6182865314794046E-2</c:v>
                </c:pt>
                <c:pt idx="378">
                  <c:v>-9.3803532477282764E-3</c:v>
                </c:pt>
                <c:pt idx="379">
                  <c:v>4.1086024348276164E-2</c:v>
                </c:pt>
                <c:pt idx="380">
                  <c:v>2.9565700958817408E-2</c:v>
                </c:pt>
                <c:pt idx="381">
                  <c:v>-2.0018495097690499E-2</c:v>
                </c:pt>
                <c:pt idx="382">
                  <c:v>9.8468422607262962E-3</c:v>
                </c:pt>
                <c:pt idx="383">
                  <c:v>-4.1399941997886526E-2</c:v>
                </c:pt>
                <c:pt idx="384">
                  <c:v>-5.3477373134715907E-2</c:v>
                </c:pt>
                <c:pt idx="385">
                  <c:v>1.6211539134245966E-2</c:v>
                </c:pt>
                <c:pt idx="386">
                  <c:v>-3.1071590199236849E-2</c:v>
                </c:pt>
                <c:pt idx="387">
                  <c:v>3.6907624185543712E-2</c:v>
                </c:pt>
                <c:pt idx="388">
                  <c:v>5.0312859835837637E-2</c:v>
                </c:pt>
                <c:pt idx="389">
                  <c:v>-4.0726792195049551E-2</c:v>
                </c:pt>
                <c:pt idx="390">
                  <c:v>-1.1885353843486733E-2</c:v>
                </c:pt>
                <c:pt idx="391">
                  <c:v>2.0847954005613414E-3</c:v>
                </c:pt>
                <c:pt idx="392">
                  <c:v>-4.6540779705449696E-2</c:v>
                </c:pt>
                <c:pt idx="393">
                  <c:v>1.4333679874793117E-2</c:v>
                </c:pt>
                <c:pt idx="394">
                  <c:v>-6.9976416785789558E-2</c:v>
                </c:pt>
                <c:pt idx="395">
                  <c:v>2.4934275616787144E-2</c:v>
                </c:pt>
                <c:pt idx="396">
                  <c:v>7.4872753463121985E-2</c:v>
                </c:pt>
                <c:pt idx="397">
                  <c:v>-4.2292659207820146E-2</c:v>
                </c:pt>
                <c:pt idx="398">
                  <c:v>1.9852575424175727E-2</c:v>
                </c:pt>
                <c:pt idx="399">
                  <c:v>2.7273793077776484E-2</c:v>
                </c:pt>
                <c:pt idx="400">
                  <c:v>-2.066694910289248E-2</c:v>
                </c:pt>
                <c:pt idx="401">
                  <c:v>-1.0573500995210009E-2</c:v>
                </c:pt>
                <c:pt idx="402">
                  <c:v>1.5229574228272313E-2</c:v>
                </c:pt>
                <c:pt idx="403">
                  <c:v>7.859267136249592E-4</c:v>
                </c:pt>
                <c:pt idx="404">
                  <c:v>3.5036568661781731E-2</c:v>
                </c:pt>
                <c:pt idx="405">
                  <c:v>4.8370715755120412E-2</c:v>
                </c:pt>
                <c:pt idx="406">
                  <c:v>-7.6968505996283867E-3</c:v>
                </c:pt>
                <c:pt idx="407">
                  <c:v>1.5753019640240423E-2</c:v>
                </c:pt>
                <c:pt idx="408">
                  <c:v>-2.4741096903730313E-2</c:v>
                </c:pt>
                <c:pt idx="409">
                  <c:v>-1.4755384078568082E-2</c:v>
                </c:pt>
                <c:pt idx="410">
                  <c:v>4.0223923758823882E-3</c:v>
                </c:pt>
                <c:pt idx="411">
                  <c:v>2.6490854250911838E-2</c:v>
                </c:pt>
                <c:pt idx="412">
                  <c:v>-1.3283280851273302E-2</c:v>
                </c:pt>
                <c:pt idx="413">
                  <c:v>2.9185965296262811E-2</c:v>
                </c:pt>
                <c:pt idx="414">
                  <c:v>-2.5845124403175324E-2</c:v>
                </c:pt>
                <c:pt idx="415">
                  <c:v>-2.3614837815330601E-2</c:v>
                </c:pt>
                <c:pt idx="416">
                  <c:v>-2.893585344393345E-2</c:v>
                </c:pt>
                <c:pt idx="417">
                  <c:v>-8.0735600052008437E-3</c:v>
                </c:pt>
                <c:pt idx="418">
                  <c:v>-3.2663594470046131E-2</c:v>
                </c:pt>
                <c:pt idx="419">
                  <c:v>-2.5533803936182008E-2</c:v>
                </c:pt>
                <c:pt idx="420">
                  <c:v>2.0106436681545284E-2</c:v>
                </c:pt>
                <c:pt idx="421">
                  <c:v>-3.8516466410623874E-2</c:v>
                </c:pt>
                <c:pt idx="422">
                  <c:v>-4.6369232598246247E-3</c:v>
                </c:pt>
                <c:pt idx="423">
                  <c:v>6.4397359266862193E-3</c:v>
                </c:pt>
                <c:pt idx="424">
                  <c:v>7.6674754052200641E-3</c:v>
                </c:pt>
                <c:pt idx="425">
                  <c:v>-1.7021429122671149E-2</c:v>
                </c:pt>
                <c:pt idx="426">
                  <c:v>-2.1746984701651473E-2</c:v>
                </c:pt>
                <c:pt idx="427">
                  <c:v>-1.4712644902303078E-2</c:v>
                </c:pt>
                <c:pt idx="428">
                  <c:v>-1.2189924560437757E-2</c:v>
                </c:pt>
                <c:pt idx="429">
                  <c:v>4.4012113296605405E-3</c:v>
                </c:pt>
                <c:pt idx="430">
                  <c:v>-4.1733735963110606E-3</c:v>
                </c:pt>
                <c:pt idx="431">
                  <c:v>-0.10175405967936724</c:v>
                </c:pt>
                <c:pt idx="432">
                  <c:v>-0.13415820265773504</c:v>
                </c:pt>
                <c:pt idx="433">
                  <c:v>2.0474979741545898E-2</c:v>
                </c:pt>
                <c:pt idx="434">
                  <c:v>-0.16413222579030112</c:v>
                </c:pt>
                <c:pt idx="435">
                  <c:v>0.20416471325485125</c:v>
                </c:pt>
                <c:pt idx="436">
                  <c:v>-2.8373241406835351E-2</c:v>
                </c:pt>
                <c:pt idx="437">
                  <c:v>-1.5256815680873496E-2</c:v>
                </c:pt>
                <c:pt idx="438">
                  <c:v>-6.7003405557878648E-2</c:v>
                </c:pt>
                <c:pt idx="439">
                  <c:v>0.12510321120395629</c:v>
                </c:pt>
                <c:pt idx="440">
                  <c:v>-2.2054841750946668E-2</c:v>
                </c:pt>
                <c:pt idx="441">
                  <c:v>6.6055732968558975E-2</c:v>
                </c:pt>
                <c:pt idx="442">
                  <c:v>3.7989382647425018E-2</c:v>
                </c:pt>
                <c:pt idx="443">
                  <c:v>1.3216846281372605E-2</c:v>
                </c:pt>
                <c:pt idx="444">
                  <c:v>3.2671947214654523E-2</c:v>
                </c:pt>
                <c:pt idx="445">
                  <c:v>-6.4929362056448378E-2</c:v>
                </c:pt>
                <c:pt idx="446">
                  <c:v>-6.5124930489405278E-2</c:v>
                </c:pt>
                <c:pt idx="447">
                  <c:v>-4.8047294541457675E-2</c:v>
                </c:pt>
                <c:pt idx="448">
                  <c:v>1.1180532549546882E-2</c:v>
                </c:pt>
                <c:pt idx="449">
                  <c:v>4.461966538445427E-2</c:v>
                </c:pt>
                <c:pt idx="450">
                  <c:v>-5.2354594084684007E-2</c:v>
                </c:pt>
                <c:pt idx="451">
                  <c:v>-5.3896355347194572E-2</c:v>
                </c:pt>
                <c:pt idx="452">
                  <c:v>-3.1218228542208831E-2</c:v>
                </c:pt>
                <c:pt idx="453">
                  <c:v>-3.9924110728935931E-2</c:v>
                </c:pt>
                <c:pt idx="454">
                  <c:v>0.14043937139450721</c:v>
                </c:pt>
                <c:pt idx="455">
                  <c:v>-3.7922499396768907E-3</c:v>
                </c:pt>
                <c:pt idx="456">
                  <c:v>4.9158459560095583E-2</c:v>
                </c:pt>
                <c:pt idx="457">
                  <c:v>3.0450643533871523E-2</c:v>
                </c:pt>
                <c:pt idx="458">
                  <c:v>-1.9258347035270164E-2</c:v>
                </c:pt>
                <c:pt idx="459">
                  <c:v>8.3008168770271576E-2</c:v>
                </c:pt>
                <c:pt idx="460">
                  <c:v>1.5620980407324635E-2</c:v>
                </c:pt>
                <c:pt idx="461">
                  <c:v>-3.0259270920376568E-2</c:v>
                </c:pt>
                <c:pt idx="462">
                  <c:v>9.985592850766159E-2</c:v>
                </c:pt>
                <c:pt idx="463">
                  <c:v>-3.0884039329756672E-2</c:v>
                </c:pt>
                <c:pt idx="464">
                  <c:v>3.219642768399246E-2</c:v>
                </c:pt>
                <c:pt idx="465">
                  <c:v>9.8977970584279134E-3</c:v>
                </c:pt>
                <c:pt idx="466">
                  <c:v>2.3890634895779996E-2</c:v>
                </c:pt>
                <c:pt idx="467">
                  <c:v>2.1956800884357291E-2</c:v>
                </c:pt>
                <c:pt idx="468">
                  <c:v>-4.6555344418425397E-2</c:v>
                </c:pt>
              </c:numCache>
            </c:numRef>
          </c:xVal>
          <c:yVal>
            <c:numRef>
              <c:f>Hoja3!$E$5:$E$473</c:f>
              <c:numCache>
                <c:formatCode>0%</c:formatCode>
                <c:ptCount val="469"/>
                <c:pt idx="0">
                  <c:v>8.9147286821705404E-2</c:v>
                </c:pt>
                <c:pt idx="1">
                  <c:v>6.2633451957295347E-2</c:v>
                </c:pt>
                <c:pt idx="2">
                  <c:v>3.4829202947086385E-2</c:v>
                </c:pt>
                <c:pt idx="3">
                  <c:v>-0.18317152103559867</c:v>
                </c:pt>
                <c:pt idx="4">
                  <c:v>-6.1014263074484903E-2</c:v>
                </c:pt>
                <c:pt idx="5">
                  <c:v>2.7848101265822798E-2</c:v>
                </c:pt>
                <c:pt idx="6">
                  <c:v>-2.0525451559934311E-2</c:v>
                </c:pt>
                <c:pt idx="7">
                  <c:v>-1.0896898575020872E-2</c:v>
                </c:pt>
                <c:pt idx="8">
                  <c:v>-2.9661016949152661E-2</c:v>
                </c:pt>
                <c:pt idx="9">
                  <c:v>6.9868995633187866E-2</c:v>
                </c:pt>
                <c:pt idx="10">
                  <c:v>9.2244897959183753E-2</c:v>
                </c:pt>
                <c:pt idx="11">
                  <c:v>-1.3452914798206391E-2</c:v>
                </c:pt>
                <c:pt idx="12">
                  <c:v>-4.3939393939393966E-2</c:v>
                </c:pt>
                <c:pt idx="13">
                  <c:v>-5.5467511885894261E-3</c:v>
                </c:pt>
                <c:pt idx="14">
                  <c:v>-4.7808764940239182E-2</c:v>
                </c:pt>
                <c:pt idx="15">
                  <c:v>-5.0209205020920467E-2</c:v>
                </c:pt>
                <c:pt idx="16">
                  <c:v>-1.4977973568281932E-2</c:v>
                </c:pt>
                <c:pt idx="17">
                  <c:v>0.1198568872987477</c:v>
                </c:pt>
                <c:pt idx="18">
                  <c:v>-1.5974440894568355E-3</c:v>
                </c:pt>
                <c:pt idx="19">
                  <c:v>-1.5999999999999938E-2</c:v>
                </c:pt>
                <c:pt idx="20">
                  <c:v>-1.219512195121954E-2</c:v>
                </c:pt>
                <c:pt idx="21">
                  <c:v>-3.4567901234567884E-2</c:v>
                </c:pt>
                <c:pt idx="22">
                  <c:v>-5.6265984654731489E-2</c:v>
                </c:pt>
                <c:pt idx="23">
                  <c:v>-6.3233965672990318E-3</c:v>
                </c:pt>
                <c:pt idx="24">
                  <c:v>-1.8181818181818125E-2</c:v>
                </c:pt>
                <c:pt idx="25">
                  <c:v>-2.592592592592604E-2</c:v>
                </c:pt>
                <c:pt idx="26">
                  <c:v>3.8973384030418265E-2</c:v>
                </c:pt>
                <c:pt idx="27">
                  <c:v>8.8746569075937892E-2</c:v>
                </c:pt>
                <c:pt idx="28">
                  <c:v>1.2605042016806753E-2</c:v>
                </c:pt>
                <c:pt idx="29">
                  <c:v>6.2240663900414925E-2</c:v>
                </c:pt>
                <c:pt idx="30">
                  <c:v>7.812499999999974E-3</c:v>
                </c:pt>
                <c:pt idx="31">
                  <c:v>2.2480620155038687E-2</c:v>
                </c:pt>
                <c:pt idx="32">
                  <c:v>-0.72175890826383671</c:v>
                </c:pt>
                <c:pt idx="33">
                  <c:v>-0.10354223433242504</c:v>
                </c:pt>
                <c:pt idx="34">
                  <c:v>-0.10334346504559265</c:v>
                </c:pt>
                <c:pt idx="35">
                  <c:v>-5.4237288135593302E-2</c:v>
                </c:pt>
                <c:pt idx="36">
                  <c:v>3.9426523297490988E-2</c:v>
                </c:pt>
                <c:pt idx="37">
                  <c:v>-0.10000000000000002</c:v>
                </c:pt>
                <c:pt idx="38">
                  <c:v>-9.1954022988505704E-2</c:v>
                </c:pt>
                <c:pt idx="39">
                  <c:v>-2.9535864978903079E-2</c:v>
                </c:pt>
                <c:pt idx="40">
                  <c:v>5.2173913043478327E-2</c:v>
                </c:pt>
                <c:pt idx="41">
                  <c:v>5.3719008264462756E-2</c:v>
                </c:pt>
                <c:pt idx="42">
                  <c:v>-2.3529411764705729E-2</c:v>
                </c:pt>
                <c:pt idx="43">
                  <c:v>0.11646586345381511</c:v>
                </c:pt>
                <c:pt idx="44">
                  <c:v>8.9928057553956872E-2</c:v>
                </c:pt>
                <c:pt idx="45">
                  <c:v>1.3201320132013222E-2</c:v>
                </c:pt>
                <c:pt idx="46">
                  <c:v>4.2345276872964278E-2</c:v>
                </c:pt>
                <c:pt idx="47">
                  <c:v>1.8749999999999881E-2</c:v>
                </c:pt>
                <c:pt idx="48">
                  <c:v>-3.0674846625766791E-2</c:v>
                </c:pt>
                <c:pt idx="49">
                  <c:v>4.4303797468354333E-2</c:v>
                </c:pt>
                <c:pt idx="50">
                  <c:v>-3.0303030303030196E-2</c:v>
                </c:pt>
                <c:pt idx="51">
                  <c:v>-5.0000000000000058E-2</c:v>
                </c:pt>
                <c:pt idx="52">
                  <c:v>3.6184210526315777E-2</c:v>
                </c:pt>
                <c:pt idx="53">
                  <c:v>-6.349206349206357E-3</c:v>
                </c:pt>
                <c:pt idx="54">
                  <c:v>-5.1118210862619723E-2</c:v>
                </c:pt>
                <c:pt idx="55">
                  <c:v>-3.0303030303030401E-2</c:v>
                </c:pt>
                <c:pt idx="56">
                  <c:v>3.4722222222222252E-2</c:v>
                </c:pt>
                <c:pt idx="57">
                  <c:v>5.0335570469798634E-2</c:v>
                </c:pt>
                <c:pt idx="58">
                  <c:v>-3.5143769968051082E-2</c:v>
                </c:pt>
                <c:pt idx="59">
                  <c:v>-0.11589403973509939</c:v>
                </c:pt>
                <c:pt idx="60">
                  <c:v>3.3707865168539276E-2</c:v>
                </c:pt>
                <c:pt idx="61">
                  <c:v>-5.7971014492753506E-2</c:v>
                </c:pt>
                <c:pt idx="62">
                  <c:v>-0.14615384615384611</c:v>
                </c:pt>
                <c:pt idx="63">
                  <c:v>-8.1081081081081113E-2</c:v>
                </c:pt>
                <c:pt idx="64">
                  <c:v>4.9019607843136291E-3</c:v>
                </c:pt>
                <c:pt idx="65">
                  <c:v>0.14634146341463433</c:v>
                </c:pt>
                <c:pt idx="66">
                  <c:v>-2.1276595744680972E-2</c:v>
                </c:pt>
                <c:pt idx="67">
                  <c:v>4.3478260869565272E-2</c:v>
                </c:pt>
                <c:pt idx="68">
                  <c:v>-8.7500000000000008E-2</c:v>
                </c:pt>
                <c:pt idx="69">
                  <c:v>4.5662100456621071E-2</c:v>
                </c:pt>
                <c:pt idx="70">
                  <c:v>3.4934497816593933E-2</c:v>
                </c:pt>
                <c:pt idx="71">
                  <c:v>0</c:v>
                </c:pt>
                <c:pt idx="72">
                  <c:v>5.0632911392405118E-2</c:v>
                </c:pt>
                <c:pt idx="73">
                  <c:v>-8.0321285140562363E-3</c:v>
                </c:pt>
                <c:pt idx="74">
                  <c:v>7.2874493927125444E-2</c:v>
                </c:pt>
                <c:pt idx="75">
                  <c:v>8.6792452830188674E-2</c:v>
                </c:pt>
                <c:pt idx="76">
                  <c:v>-1.7361111111111056E-2</c:v>
                </c:pt>
                <c:pt idx="77">
                  <c:v>3.8869257950530006E-2</c:v>
                </c:pt>
                <c:pt idx="78">
                  <c:v>1.7006802721088527E-2</c:v>
                </c:pt>
                <c:pt idx="79">
                  <c:v>2.0066889632106878E-2</c:v>
                </c:pt>
                <c:pt idx="80">
                  <c:v>-6.8852459016393433E-2</c:v>
                </c:pt>
                <c:pt idx="81">
                  <c:v>4.2253521126760618E-2</c:v>
                </c:pt>
                <c:pt idx="82">
                  <c:v>3.3783783783783813E-2</c:v>
                </c:pt>
                <c:pt idx="83">
                  <c:v>-4.9019607843137282E-2</c:v>
                </c:pt>
                <c:pt idx="84">
                  <c:v>-2.7491408934707938E-2</c:v>
                </c:pt>
                <c:pt idx="85">
                  <c:v>0</c:v>
                </c:pt>
                <c:pt idx="86">
                  <c:v>-3.8869257950530006E-2</c:v>
                </c:pt>
                <c:pt idx="87">
                  <c:v>3.3088235294117592E-2</c:v>
                </c:pt>
                <c:pt idx="88">
                  <c:v>5.6939501779359455E-2</c:v>
                </c:pt>
                <c:pt idx="89">
                  <c:v>3.3670033670032957E-3</c:v>
                </c:pt>
                <c:pt idx="90">
                  <c:v>3.35570469798658E-2</c:v>
                </c:pt>
                <c:pt idx="91">
                  <c:v>-3.2467532467532492E-2</c:v>
                </c:pt>
                <c:pt idx="92">
                  <c:v>-3.3557046979865069E-3</c:v>
                </c:pt>
                <c:pt idx="93">
                  <c:v>-5.0505050505050615E-2</c:v>
                </c:pt>
                <c:pt idx="94">
                  <c:v>4.9645390070922016E-2</c:v>
                </c:pt>
                <c:pt idx="95">
                  <c:v>0</c:v>
                </c:pt>
                <c:pt idx="96">
                  <c:v>-1.0135135135135075E-2</c:v>
                </c:pt>
                <c:pt idx="97">
                  <c:v>-6.8259385665529046E-3</c:v>
                </c:pt>
                <c:pt idx="98">
                  <c:v>4.4673539518900303E-2</c:v>
                </c:pt>
                <c:pt idx="99">
                  <c:v>-2.3026315789473648E-2</c:v>
                </c:pt>
                <c:pt idx="100">
                  <c:v>-6.0606060606060663E-2</c:v>
                </c:pt>
                <c:pt idx="101">
                  <c:v>-0.10035842293906813</c:v>
                </c:pt>
                <c:pt idx="102">
                  <c:v>-5.5776892430278779E-2</c:v>
                </c:pt>
                <c:pt idx="103">
                  <c:v>-2.1097046413502237E-2</c:v>
                </c:pt>
                <c:pt idx="104">
                  <c:v>-4.3103448275861898E-2</c:v>
                </c:pt>
                <c:pt idx="105">
                  <c:v>4.5045045045044876E-2</c:v>
                </c:pt>
                <c:pt idx="106">
                  <c:v>-2.155172413793096E-2</c:v>
                </c:pt>
                <c:pt idx="107">
                  <c:v>-8.8105726872246808E-3</c:v>
                </c:pt>
                <c:pt idx="108">
                  <c:v>-3.9999999999999945E-2</c:v>
                </c:pt>
                <c:pt idx="109">
                  <c:v>-0.10185185185185193</c:v>
                </c:pt>
                <c:pt idx="110">
                  <c:v>0.11340206185567021</c:v>
                </c:pt>
                <c:pt idx="111">
                  <c:v>6.944444444444442E-2</c:v>
                </c:pt>
                <c:pt idx="112">
                  <c:v>-2.5974025974026007E-2</c:v>
                </c:pt>
                <c:pt idx="113">
                  <c:v>3.1111111111111048E-2</c:v>
                </c:pt>
                <c:pt idx="114">
                  <c:v>0</c:v>
                </c:pt>
                <c:pt idx="115">
                  <c:v>8.6206896551724223E-3</c:v>
                </c:pt>
                <c:pt idx="116">
                  <c:v>-4.2735042735042576E-2</c:v>
                </c:pt>
                <c:pt idx="117">
                  <c:v>-5.3571428571428617E-2</c:v>
                </c:pt>
                <c:pt idx="118">
                  <c:v>1.4150943396226318E-2</c:v>
                </c:pt>
                <c:pt idx="119">
                  <c:v>-1.3953488372092936E-2</c:v>
                </c:pt>
                <c:pt idx="120">
                  <c:v>5.660377358490571E-2</c:v>
                </c:pt>
                <c:pt idx="121">
                  <c:v>0</c:v>
                </c:pt>
                <c:pt idx="122">
                  <c:v>2.6785714285714128E-2</c:v>
                </c:pt>
                <c:pt idx="123">
                  <c:v>-4.347826086956429E-3</c:v>
                </c:pt>
                <c:pt idx="124">
                  <c:v>-1.7467248908296956E-2</c:v>
                </c:pt>
                <c:pt idx="125">
                  <c:v>4.4444444444444495E-2</c:v>
                </c:pt>
                <c:pt idx="126">
                  <c:v>7.2340425531914873E-2</c:v>
                </c:pt>
                <c:pt idx="127">
                  <c:v>7.936507936507943E-3</c:v>
                </c:pt>
                <c:pt idx="128">
                  <c:v>-4.3307086614173193E-2</c:v>
                </c:pt>
                <c:pt idx="129">
                  <c:v>4.9382716049382609E-2</c:v>
                </c:pt>
                <c:pt idx="130">
                  <c:v>-1.1764705882352872E-2</c:v>
                </c:pt>
                <c:pt idx="131">
                  <c:v>1.5873015873015886E-2</c:v>
                </c:pt>
                <c:pt idx="132">
                  <c:v>7.8125000000000069E-3</c:v>
                </c:pt>
                <c:pt idx="133">
                  <c:v>2.3255813953488393E-2</c:v>
                </c:pt>
                <c:pt idx="134">
                  <c:v>-4.9242424242424407E-2</c:v>
                </c:pt>
                <c:pt idx="135">
                  <c:v>2.390438247011956E-2</c:v>
                </c:pt>
                <c:pt idx="136">
                  <c:v>-2.3346303501945546E-2</c:v>
                </c:pt>
                <c:pt idx="137">
                  <c:v>-7.171314741035846E-2</c:v>
                </c:pt>
                <c:pt idx="138">
                  <c:v>6.4377682403433473E-2</c:v>
                </c:pt>
                <c:pt idx="139">
                  <c:v>2.4193548387096794E-2</c:v>
                </c:pt>
                <c:pt idx="140">
                  <c:v>1.9685039370078677E-2</c:v>
                </c:pt>
                <c:pt idx="141">
                  <c:v>-1.9305019305019249E-2</c:v>
                </c:pt>
                <c:pt idx="142">
                  <c:v>-1.5748031496063013E-2</c:v>
                </c:pt>
                <c:pt idx="143">
                  <c:v>-2.4000000000000028E-2</c:v>
                </c:pt>
                <c:pt idx="144">
                  <c:v>6.1475409836065538E-2</c:v>
                </c:pt>
                <c:pt idx="145">
                  <c:v>1.9305019305019416E-2</c:v>
                </c:pt>
                <c:pt idx="146">
                  <c:v>1.8939393939393871E-2</c:v>
                </c:pt>
                <c:pt idx="147">
                  <c:v>7.8066914498141307E-2</c:v>
                </c:pt>
                <c:pt idx="148">
                  <c:v>3.1034482758620804E-2</c:v>
                </c:pt>
                <c:pt idx="149">
                  <c:v>3.3444816053511007E-3</c:v>
                </c:pt>
                <c:pt idx="150">
                  <c:v>1.6666666666666614E-2</c:v>
                </c:pt>
                <c:pt idx="151">
                  <c:v>6.5573770491803365E-3</c:v>
                </c:pt>
                <c:pt idx="152">
                  <c:v>2.6058631921824147E-2</c:v>
                </c:pt>
                <c:pt idx="153">
                  <c:v>-6.349206349206357E-3</c:v>
                </c:pt>
                <c:pt idx="154">
                  <c:v>1.2779552715654964E-2</c:v>
                </c:pt>
                <c:pt idx="155">
                  <c:v>1.2618296529968461E-2</c:v>
                </c:pt>
                <c:pt idx="156">
                  <c:v>1.8691588785046745E-2</c:v>
                </c:pt>
                <c:pt idx="157">
                  <c:v>2.1406727828746145E-2</c:v>
                </c:pt>
                <c:pt idx="158">
                  <c:v>0</c:v>
                </c:pt>
                <c:pt idx="159">
                  <c:v>3.2934131736527046E-2</c:v>
                </c:pt>
                <c:pt idx="160">
                  <c:v>0.14782608695652172</c:v>
                </c:pt>
                <c:pt idx="161">
                  <c:v>-1.7676767676767641E-2</c:v>
                </c:pt>
                <c:pt idx="162">
                  <c:v>1.5424164524421606E-2</c:v>
                </c:pt>
                <c:pt idx="163">
                  <c:v>4.3037974683544297E-2</c:v>
                </c:pt>
                <c:pt idx="164">
                  <c:v>4.8543689320387313E-3</c:v>
                </c:pt>
                <c:pt idx="165">
                  <c:v>2.898550724637684E-2</c:v>
                </c:pt>
                <c:pt idx="166">
                  <c:v>1.6431924882629175E-2</c:v>
                </c:pt>
                <c:pt idx="167">
                  <c:v>-2.3094688221708924E-2</c:v>
                </c:pt>
                <c:pt idx="168">
                  <c:v>1.4184397163120472E-2</c:v>
                </c:pt>
                <c:pt idx="169">
                  <c:v>-9.3240093240093361E-3</c:v>
                </c:pt>
                <c:pt idx="170">
                  <c:v>-1.4117647058823434E-2</c:v>
                </c:pt>
                <c:pt idx="171">
                  <c:v>4.5346062052505867E-2</c:v>
                </c:pt>
                <c:pt idx="172">
                  <c:v>-1.5981735159817431E-2</c:v>
                </c:pt>
                <c:pt idx="173">
                  <c:v>-1.1600928074245901E-2</c:v>
                </c:pt>
                <c:pt idx="174">
                  <c:v>2.8169014084507071E-2</c:v>
                </c:pt>
                <c:pt idx="175">
                  <c:v>8.4474885844748895E-2</c:v>
                </c:pt>
                <c:pt idx="176">
                  <c:v>2.5263157894736866E-2</c:v>
                </c:pt>
                <c:pt idx="177">
                  <c:v>-3.4907597535934275E-2</c:v>
                </c:pt>
                <c:pt idx="178">
                  <c:v>5.1063829787234088E-2</c:v>
                </c:pt>
                <c:pt idx="179">
                  <c:v>2.4291497975708346E-2</c:v>
                </c:pt>
                <c:pt idx="180">
                  <c:v>-3.1620553359683647E-2</c:v>
                </c:pt>
                <c:pt idx="181">
                  <c:v>2.0408163265306048E-2</c:v>
                </c:pt>
                <c:pt idx="182">
                  <c:v>1.4000000000000061E-2</c:v>
                </c:pt>
                <c:pt idx="183">
                  <c:v>3.3530571992110438E-2</c:v>
                </c:pt>
                <c:pt idx="184">
                  <c:v>8.587786259541999E-2</c:v>
                </c:pt>
                <c:pt idx="185">
                  <c:v>1.7574692442881873E-3</c:v>
                </c:pt>
                <c:pt idx="186">
                  <c:v>5.6140350877192852E-2</c:v>
                </c:pt>
                <c:pt idx="187">
                  <c:v>-3.1561461794019856E-2</c:v>
                </c:pt>
                <c:pt idx="188">
                  <c:v>3.9451114922812967E-2</c:v>
                </c:pt>
                <c:pt idx="189">
                  <c:v>7.425742574257431E-2</c:v>
                </c:pt>
                <c:pt idx="190">
                  <c:v>-6.1443932411674408E-3</c:v>
                </c:pt>
                <c:pt idx="191">
                  <c:v>1.3910355486862428E-2</c:v>
                </c:pt>
                <c:pt idx="192">
                  <c:v>5.0304878048780512E-2</c:v>
                </c:pt>
                <c:pt idx="193">
                  <c:v>-5.3701015965166916E-2</c:v>
                </c:pt>
                <c:pt idx="194">
                  <c:v>6.1349693251533818E-2</c:v>
                </c:pt>
                <c:pt idx="195">
                  <c:v>2.7456647398843993E-2</c:v>
                </c:pt>
                <c:pt idx="196">
                  <c:v>3.6568213783403636E-2</c:v>
                </c:pt>
                <c:pt idx="197">
                  <c:v>-1.3568521031207681E-2</c:v>
                </c:pt>
                <c:pt idx="198">
                  <c:v>-3.1636863823933929E-2</c:v>
                </c:pt>
                <c:pt idx="199">
                  <c:v>1.2784090909090886E-2</c:v>
                </c:pt>
                <c:pt idx="200">
                  <c:v>-9.8176718092566687E-2</c:v>
                </c:pt>
                <c:pt idx="201">
                  <c:v>-4.6656298600310066E-3</c:v>
                </c:pt>
                <c:pt idx="202">
                  <c:v>2.0312499999999976E-2</c:v>
                </c:pt>
                <c:pt idx="203">
                  <c:v>4.5941807044409429E-3</c:v>
                </c:pt>
                <c:pt idx="204">
                  <c:v>1.6768292682926879E-2</c:v>
                </c:pt>
                <c:pt idx="205">
                  <c:v>1.799100449775114E-2</c:v>
                </c:pt>
                <c:pt idx="206">
                  <c:v>3.2400589101619991E-2</c:v>
                </c:pt>
                <c:pt idx="207">
                  <c:v>0</c:v>
                </c:pt>
                <c:pt idx="208">
                  <c:v>-1.9971469329529208E-2</c:v>
                </c:pt>
                <c:pt idx="209">
                  <c:v>1.7467248908296956E-2</c:v>
                </c:pt>
                <c:pt idx="210">
                  <c:v>-1.2875536480686674E-2</c:v>
                </c:pt>
                <c:pt idx="211">
                  <c:v>-1.3043478260869682E-2</c:v>
                </c:pt>
                <c:pt idx="212">
                  <c:v>-1.4684287812040799E-3</c:v>
                </c:pt>
                <c:pt idx="213">
                  <c:v>0</c:v>
                </c:pt>
                <c:pt idx="214">
                  <c:v>-6.4705882352941127E-2</c:v>
                </c:pt>
                <c:pt idx="215">
                  <c:v>-1.8867924528301903E-2</c:v>
                </c:pt>
                <c:pt idx="216">
                  <c:v>4.4871794871794789E-2</c:v>
                </c:pt>
                <c:pt idx="217">
                  <c:v>-1.0736196319018317E-2</c:v>
                </c:pt>
                <c:pt idx="218">
                  <c:v>1.3953488372093001E-2</c:v>
                </c:pt>
                <c:pt idx="219">
                  <c:v>9.0214067278287499E-2</c:v>
                </c:pt>
                <c:pt idx="220">
                  <c:v>2.9453015427770006E-2</c:v>
                </c:pt>
                <c:pt idx="221">
                  <c:v>-1.3623978201634836E-2</c:v>
                </c:pt>
                <c:pt idx="222">
                  <c:v>4.8342541436464041E-2</c:v>
                </c:pt>
                <c:pt idx="223">
                  <c:v>-3.2938076416337295E-2</c:v>
                </c:pt>
                <c:pt idx="224">
                  <c:v>1.7711171662125338E-2</c:v>
                </c:pt>
                <c:pt idx="225">
                  <c:v>1.0709504685408319E-2</c:v>
                </c:pt>
                <c:pt idx="226">
                  <c:v>0.12450331125827822</c:v>
                </c:pt>
                <c:pt idx="227">
                  <c:v>-1.1778563015311884E-3</c:v>
                </c:pt>
                <c:pt idx="228">
                  <c:v>-3.5377358490567396E-3</c:v>
                </c:pt>
                <c:pt idx="229">
                  <c:v>-2.8402366863905154E-2</c:v>
                </c:pt>
                <c:pt idx="230">
                  <c:v>3.1668696711327618E-2</c:v>
                </c:pt>
                <c:pt idx="231">
                  <c:v>3.1877213695395479E-2</c:v>
                </c:pt>
                <c:pt idx="232">
                  <c:v>2.6315789473684265E-2</c:v>
                </c:pt>
                <c:pt idx="233">
                  <c:v>6.1315496098104695E-2</c:v>
                </c:pt>
                <c:pt idx="234">
                  <c:v>1.4705882352941237E-2</c:v>
                </c:pt>
                <c:pt idx="235">
                  <c:v>5.1759834368530775E-3</c:v>
                </c:pt>
                <c:pt idx="236">
                  <c:v>-4.2224510813594261E-2</c:v>
                </c:pt>
                <c:pt idx="237">
                  <c:v>1.6129032258064363E-2</c:v>
                </c:pt>
                <c:pt idx="238">
                  <c:v>-1.7989417989417982E-2</c:v>
                </c:pt>
                <c:pt idx="239">
                  <c:v>6.0344827586206962E-2</c:v>
                </c:pt>
                <c:pt idx="240">
                  <c:v>5.7926829268292707E-2</c:v>
                </c:pt>
                <c:pt idx="241">
                  <c:v>9.6061479346779975E-4</c:v>
                </c:pt>
                <c:pt idx="242">
                  <c:v>-9.5969289827254941E-3</c:v>
                </c:pt>
                <c:pt idx="243">
                  <c:v>5.5232558139534906E-2</c:v>
                </c:pt>
                <c:pt idx="244">
                  <c:v>-2.2956841138659326E-2</c:v>
                </c:pt>
                <c:pt idx="245">
                  <c:v>-1.8796992481203104E-2</c:v>
                </c:pt>
                <c:pt idx="246">
                  <c:v>-3.7356321839080345E-2</c:v>
                </c:pt>
                <c:pt idx="247">
                  <c:v>-5.0746268656716588E-2</c:v>
                </c:pt>
                <c:pt idx="248">
                  <c:v>1.3626834381551451E-2</c:v>
                </c:pt>
                <c:pt idx="249">
                  <c:v>-6.2047569803516571E-3</c:v>
                </c:pt>
                <c:pt idx="250">
                  <c:v>-3.6420395421435992E-2</c:v>
                </c:pt>
                <c:pt idx="251">
                  <c:v>-1.6198704103671746E-2</c:v>
                </c:pt>
                <c:pt idx="252">
                  <c:v>5.4884742041713206E-3</c:v>
                </c:pt>
                <c:pt idx="253">
                  <c:v>5.0218340611353607E-2</c:v>
                </c:pt>
                <c:pt idx="254">
                  <c:v>-6.2370062370061064E-3</c:v>
                </c:pt>
                <c:pt idx="255">
                  <c:v>7.6359832635983116E-2</c:v>
                </c:pt>
                <c:pt idx="256">
                  <c:v>1.4577259475218695E-2</c:v>
                </c:pt>
                <c:pt idx="257">
                  <c:v>-1.1494252873563144E-2</c:v>
                </c:pt>
                <c:pt idx="258">
                  <c:v>-4.8449612403101477E-3</c:v>
                </c:pt>
                <c:pt idx="259">
                  <c:v>6.4264849074975677E-2</c:v>
                </c:pt>
                <c:pt idx="260">
                  <c:v>-3.6596523330283647E-2</c:v>
                </c:pt>
                <c:pt idx="261">
                  <c:v>1.2345679012345762E-2</c:v>
                </c:pt>
                <c:pt idx="262">
                  <c:v>1.6885553470919308E-2</c:v>
                </c:pt>
                <c:pt idx="263">
                  <c:v>9.2250922509224814E-3</c:v>
                </c:pt>
                <c:pt idx="264">
                  <c:v>3.7477148080438789E-2</c:v>
                </c:pt>
                <c:pt idx="265">
                  <c:v>3.7885462555066078E-2</c:v>
                </c:pt>
                <c:pt idx="266">
                  <c:v>-1.8675721561969352E-2</c:v>
                </c:pt>
                <c:pt idx="267">
                  <c:v>2.2491349480968859E-2</c:v>
                </c:pt>
                <c:pt idx="268">
                  <c:v>1.4382402707275801E-2</c:v>
                </c:pt>
                <c:pt idx="269">
                  <c:v>-4.1701417848207471E-3</c:v>
                </c:pt>
                <c:pt idx="270">
                  <c:v>6.7839195979899541E-2</c:v>
                </c:pt>
                <c:pt idx="271">
                  <c:v>7.0588235294117563E-3</c:v>
                </c:pt>
                <c:pt idx="272">
                  <c:v>3.1152647975078609E-3</c:v>
                </c:pt>
                <c:pt idx="273">
                  <c:v>5.745341614906823E-2</c:v>
                </c:pt>
                <c:pt idx="274">
                  <c:v>4.1850220264317214E-2</c:v>
                </c:pt>
                <c:pt idx="275">
                  <c:v>-5.7082452431289565E-2</c:v>
                </c:pt>
                <c:pt idx="276">
                  <c:v>-6.2032884902840105E-2</c:v>
                </c:pt>
                <c:pt idx="277">
                  <c:v>-3.1872509960160114E-3</c:v>
                </c:pt>
                <c:pt idx="278">
                  <c:v>0.11031175059952045</c:v>
                </c:pt>
                <c:pt idx="279">
                  <c:v>1.5118790496760197E-2</c:v>
                </c:pt>
                <c:pt idx="280">
                  <c:v>1.4184397163120638E-2</c:v>
                </c:pt>
                <c:pt idx="281">
                  <c:v>4.2657342657342619E-2</c:v>
                </c:pt>
                <c:pt idx="282">
                  <c:v>2.2132796780684118E-2</c:v>
                </c:pt>
                <c:pt idx="283">
                  <c:v>2.2309711286089239E-2</c:v>
                </c:pt>
                <c:pt idx="284">
                  <c:v>4.3645699614890975E-2</c:v>
                </c:pt>
                <c:pt idx="285">
                  <c:v>-1.4145141451414539E-2</c:v>
                </c:pt>
                <c:pt idx="286">
                  <c:v>-8.7336244541485076E-3</c:v>
                </c:pt>
                <c:pt idx="287">
                  <c:v>-2.1397105097545624E-2</c:v>
                </c:pt>
                <c:pt idx="288">
                  <c:v>0.10032154340836007</c:v>
                </c:pt>
                <c:pt idx="289">
                  <c:v>3.1560490940970146E-2</c:v>
                </c:pt>
                <c:pt idx="290">
                  <c:v>-4.4192634560906427E-2</c:v>
                </c:pt>
                <c:pt idx="291">
                  <c:v>5.8091286307053971E-2</c:v>
                </c:pt>
                <c:pt idx="292">
                  <c:v>-2.9691876750700355E-2</c:v>
                </c:pt>
                <c:pt idx="293">
                  <c:v>2.0785219399538073E-2</c:v>
                </c:pt>
                <c:pt idx="294">
                  <c:v>1.0180995475113107E-2</c:v>
                </c:pt>
                <c:pt idx="295">
                  <c:v>4.927211646136611E-2</c:v>
                </c:pt>
                <c:pt idx="296">
                  <c:v>-5.3361792956242229E-3</c:v>
                </c:pt>
                <c:pt idx="297">
                  <c:v>-4.5064377682403421E-2</c:v>
                </c:pt>
                <c:pt idx="298">
                  <c:v>7.0224719101123587E-2</c:v>
                </c:pt>
                <c:pt idx="299">
                  <c:v>-1.2598425196850501E-2</c:v>
                </c:pt>
                <c:pt idx="300">
                  <c:v>-1.1695906432748478E-2</c:v>
                </c:pt>
                <c:pt idx="301">
                  <c:v>-1.5061861215707443E-2</c:v>
                </c:pt>
                <c:pt idx="302">
                  <c:v>-2.7307482250134986E-3</c:v>
                </c:pt>
                <c:pt idx="303">
                  <c:v>6.736035049288043E-2</c:v>
                </c:pt>
                <c:pt idx="304">
                  <c:v>4.9256028732683484E-2</c:v>
                </c:pt>
                <c:pt idx="305">
                  <c:v>4.8410757946210407E-2</c:v>
                </c:pt>
                <c:pt idx="306">
                  <c:v>-1.6791044776119542E-2</c:v>
                </c:pt>
                <c:pt idx="307">
                  <c:v>-3.5104364326375641E-2</c:v>
                </c:pt>
                <c:pt idx="308">
                  <c:v>-4.9164208456243891E-2</c:v>
                </c:pt>
                <c:pt idx="309">
                  <c:v>2.5853154084798722E-3</c:v>
                </c:pt>
                <c:pt idx="310">
                  <c:v>-0.10881897885507992</c:v>
                </c:pt>
                <c:pt idx="311">
                  <c:v>4.0509259259259404E-3</c:v>
                </c:pt>
                <c:pt idx="312">
                  <c:v>7.665706051873189E-2</c:v>
                </c:pt>
                <c:pt idx="313">
                  <c:v>1.0706638115631658E-2</c:v>
                </c:pt>
                <c:pt idx="314">
                  <c:v>1.7478813559322133E-2</c:v>
                </c:pt>
                <c:pt idx="315">
                  <c:v>-0.10411244143675172</c:v>
                </c:pt>
                <c:pt idx="316">
                  <c:v>7.7280650784427557E-2</c:v>
                </c:pt>
                <c:pt idx="317">
                  <c:v>5.7173678532901978E-2</c:v>
                </c:pt>
                <c:pt idx="318">
                  <c:v>-7.142857142857173E-3</c:v>
                </c:pt>
                <c:pt idx="319">
                  <c:v>1.5930113052415151E-2</c:v>
                </c:pt>
                <c:pt idx="320">
                  <c:v>4.097116843702571E-2</c:v>
                </c:pt>
                <c:pt idx="321">
                  <c:v>-1.3605442176870632E-2</c:v>
                </c:pt>
                <c:pt idx="322">
                  <c:v>2.6108374384236341E-2</c:v>
                </c:pt>
                <c:pt idx="323">
                  <c:v>-3.4565530484877545E-2</c:v>
                </c:pt>
                <c:pt idx="324">
                  <c:v>3.9283938339134732E-2</c:v>
                </c:pt>
                <c:pt idx="325">
                  <c:v>4.7846889952153811E-3</c:v>
                </c:pt>
                <c:pt idx="326">
                  <c:v>3.3809523809523852E-2</c:v>
                </c:pt>
                <c:pt idx="327">
                  <c:v>2.2570244127130289E-2</c:v>
                </c:pt>
                <c:pt idx="328">
                  <c:v>2.6576576576576586E-2</c:v>
                </c:pt>
                <c:pt idx="329">
                  <c:v>2.9837648091268092E-2</c:v>
                </c:pt>
                <c:pt idx="330">
                  <c:v>-2.8547081380485641E-2</c:v>
                </c:pt>
                <c:pt idx="331">
                  <c:v>-3.9473684210526256E-3</c:v>
                </c:pt>
                <c:pt idx="332">
                  <c:v>2.377807133421397E-2</c:v>
                </c:pt>
                <c:pt idx="333">
                  <c:v>1.5913978494623702E-2</c:v>
                </c:pt>
                <c:pt idx="334">
                  <c:v>3.5139712108382654E-2</c:v>
                </c:pt>
                <c:pt idx="335">
                  <c:v>-1.6359918200408649E-3</c:v>
                </c:pt>
                <c:pt idx="336">
                  <c:v>1.2290045063498595E-2</c:v>
                </c:pt>
                <c:pt idx="337">
                  <c:v>-2.4281667341157484E-2</c:v>
                </c:pt>
                <c:pt idx="338">
                  <c:v>-3.8987971795935203E-2</c:v>
                </c:pt>
                <c:pt idx="339">
                  <c:v>5.2222701769529443E-2</c:v>
                </c:pt>
                <c:pt idx="340">
                  <c:v>3.6915504511894955E-3</c:v>
                </c:pt>
                <c:pt idx="341">
                  <c:v>-8.1732733959950649E-3</c:v>
                </c:pt>
                <c:pt idx="342">
                  <c:v>-2.5957972805933219E-2</c:v>
                </c:pt>
                <c:pt idx="343">
                  <c:v>1.9035532994923828E-2</c:v>
                </c:pt>
                <c:pt idx="344">
                  <c:v>2.2000830220008358E-2</c:v>
                </c:pt>
                <c:pt idx="345">
                  <c:v>4.7116165718927704E-2</c:v>
                </c:pt>
                <c:pt idx="346">
                  <c:v>2.5989138867338949E-2</c:v>
                </c:pt>
                <c:pt idx="347">
                  <c:v>-1.8525519848771214E-2</c:v>
                </c:pt>
                <c:pt idx="348">
                  <c:v>-6.9722650231124922E-2</c:v>
                </c:pt>
                <c:pt idx="349">
                  <c:v>3.1884057971014637E-2</c:v>
                </c:pt>
                <c:pt idx="350">
                  <c:v>-5.216693418940716E-3</c:v>
                </c:pt>
                <c:pt idx="351">
                  <c:v>5.0020169423154556E-2</c:v>
                </c:pt>
                <c:pt idx="352">
                  <c:v>1.5751056473300044E-2</c:v>
                </c:pt>
                <c:pt idx="353">
                  <c:v>4.1603630862329724E-2</c:v>
                </c:pt>
                <c:pt idx="354">
                  <c:v>1.5613652868554819E-2</c:v>
                </c:pt>
                <c:pt idx="355">
                  <c:v>2.1451555237754792E-2</c:v>
                </c:pt>
                <c:pt idx="356">
                  <c:v>4.2702135106755308E-2</c:v>
                </c:pt>
                <c:pt idx="357">
                  <c:v>5.0352467270897011E-3</c:v>
                </c:pt>
                <c:pt idx="358">
                  <c:v>-2.338009352037419E-3</c:v>
                </c:pt>
                <c:pt idx="359">
                  <c:v>6.2269835955808497E-2</c:v>
                </c:pt>
                <c:pt idx="360">
                  <c:v>4.097069019854997E-3</c:v>
                </c:pt>
                <c:pt idx="361">
                  <c:v>5.2730696798493425E-2</c:v>
                </c:pt>
                <c:pt idx="362">
                  <c:v>-8.3482409063804722E-3</c:v>
                </c:pt>
                <c:pt idx="363">
                  <c:v>3.3072760072158792E-2</c:v>
                </c:pt>
                <c:pt idx="364">
                  <c:v>-6.6938300349242419E-3</c:v>
                </c:pt>
                <c:pt idx="365">
                  <c:v>-2.0216818048637702E-2</c:v>
                </c:pt>
                <c:pt idx="366">
                  <c:v>6.3696172248803903E-2</c:v>
                </c:pt>
                <c:pt idx="367">
                  <c:v>-1.2932246274950822E-2</c:v>
                </c:pt>
                <c:pt idx="368">
                  <c:v>-2.4209626886926842E-2</c:v>
                </c:pt>
                <c:pt idx="369">
                  <c:v>-6.479859894921193E-2</c:v>
                </c:pt>
                <c:pt idx="370">
                  <c:v>-1.4669163545568008E-2</c:v>
                </c:pt>
                <c:pt idx="371">
                  <c:v>-1.9005384859042999E-3</c:v>
                </c:pt>
                <c:pt idx="372">
                  <c:v>1.9358933671850077E-2</c:v>
                </c:pt>
                <c:pt idx="373">
                  <c:v>3.7048567870485848E-2</c:v>
                </c:pt>
                <c:pt idx="374">
                  <c:v>1.8012608826176873E-3</c:v>
                </c:pt>
                <c:pt idx="375">
                  <c:v>-1.3784836679652416E-2</c:v>
                </c:pt>
                <c:pt idx="376">
                  <c:v>2.886660589486488E-2</c:v>
                </c:pt>
                <c:pt idx="377">
                  <c:v>3.4849379799173089E-2</c:v>
                </c:pt>
                <c:pt idx="378">
                  <c:v>-4.2808219178081808E-3</c:v>
                </c:pt>
                <c:pt idx="379">
                  <c:v>1.2897678417884861E-2</c:v>
                </c:pt>
                <c:pt idx="380">
                  <c:v>3.0843237125070661E-2</c:v>
                </c:pt>
                <c:pt idx="381">
                  <c:v>-2.2234422179522446E-2</c:v>
                </c:pt>
                <c:pt idx="382">
                  <c:v>-1.0387422796181855E-2</c:v>
                </c:pt>
                <c:pt idx="383">
                  <c:v>-6.1276595744680758E-2</c:v>
                </c:pt>
                <c:pt idx="384">
                  <c:v>-3.0825022665457939E-2</c:v>
                </c:pt>
                <c:pt idx="385">
                  <c:v>2.4009978172747221E-2</c:v>
                </c:pt>
                <c:pt idx="386">
                  <c:v>-3.1973203410475187E-2</c:v>
                </c:pt>
                <c:pt idx="387">
                  <c:v>5.5363321799307919E-2</c:v>
                </c:pt>
                <c:pt idx="388">
                  <c:v>4.5603576751117772E-2</c:v>
                </c:pt>
                <c:pt idx="389">
                  <c:v>-3.8768529076396788E-2</c:v>
                </c:pt>
                <c:pt idx="390">
                  <c:v>-2.4317912218268106E-2</c:v>
                </c:pt>
                <c:pt idx="391">
                  <c:v>7.2948328267477816E-3</c:v>
                </c:pt>
                <c:pt idx="392">
                  <c:v>-3.5003017501508769E-2</c:v>
                </c:pt>
                <c:pt idx="393">
                  <c:v>1.5009380863039413E-2</c:v>
                </c:pt>
                <c:pt idx="394">
                  <c:v>-0.11737523105360455</c:v>
                </c:pt>
                <c:pt idx="395">
                  <c:v>4.7469458987783715E-2</c:v>
                </c:pt>
                <c:pt idx="396">
                  <c:v>0.11562812395868034</c:v>
                </c:pt>
                <c:pt idx="397">
                  <c:v>-6.1827956989247236E-2</c:v>
                </c:pt>
                <c:pt idx="398">
                  <c:v>3.5975803884113339E-2</c:v>
                </c:pt>
                <c:pt idx="399">
                  <c:v>1.6287645974185652E-2</c:v>
                </c:pt>
                <c:pt idx="400">
                  <c:v>-2.5400665255518699E-2</c:v>
                </c:pt>
                <c:pt idx="401">
                  <c:v>-2.4821594787465012E-2</c:v>
                </c:pt>
                <c:pt idx="402">
                  <c:v>6.6815144766147264E-3</c:v>
                </c:pt>
                <c:pt idx="403">
                  <c:v>2.5284450063210594E-3</c:v>
                </c:pt>
                <c:pt idx="404">
                  <c:v>4.2559899117276222E-2</c:v>
                </c:pt>
                <c:pt idx="405">
                  <c:v>4.3241608708799471E-2</c:v>
                </c:pt>
                <c:pt idx="406">
                  <c:v>-4.4927536231883988E-2</c:v>
                </c:pt>
                <c:pt idx="407">
                  <c:v>3.7025796661608462E-2</c:v>
                </c:pt>
                <c:pt idx="408">
                  <c:v>-0.13374304945858942</c:v>
                </c:pt>
                <c:pt idx="409">
                  <c:v>2.2297297297297309E-2</c:v>
                </c:pt>
                <c:pt idx="410">
                  <c:v>-2.6437541308658914E-3</c:v>
                </c:pt>
                <c:pt idx="411">
                  <c:v>-1.7892644135188839E-2</c:v>
                </c:pt>
                <c:pt idx="412">
                  <c:v>0</c:v>
                </c:pt>
                <c:pt idx="413">
                  <c:v>3.8798920377867689E-2</c:v>
                </c:pt>
                <c:pt idx="414">
                  <c:v>-7.1776550828191024E-2</c:v>
                </c:pt>
                <c:pt idx="415">
                  <c:v>2.0993701889433228E-2</c:v>
                </c:pt>
                <c:pt idx="416">
                  <c:v>-6.7854694996573053E-2</c:v>
                </c:pt>
                <c:pt idx="417">
                  <c:v>-2.2058823529411309E-3</c:v>
                </c:pt>
                <c:pt idx="418">
                  <c:v>-2.6529108327192293E-2</c:v>
                </c:pt>
                <c:pt idx="419">
                  <c:v>-2.1574564723694182E-2</c:v>
                </c:pt>
                <c:pt idx="420">
                  <c:v>4.5647969052224374E-2</c:v>
                </c:pt>
                <c:pt idx="421">
                  <c:v>-0.10617832038475768</c:v>
                </c:pt>
                <c:pt idx="422">
                  <c:v>2.6490066225165598E-2</c:v>
                </c:pt>
                <c:pt idx="423">
                  <c:v>3.1048387096774193E-2</c:v>
                </c:pt>
                <c:pt idx="424">
                  <c:v>2.0336331638639009E-2</c:v>
                </c:pt>
                <c:pt idx="425">
                  <c:v>1.3798390187811399E-2</c:v>
                </c:pt>
                <c:pt idx="426">
                  <c:v>-3.402646502835535E-3</c:v>
                </c:pt>
                <c:pt idx="427">
                  <c:v>-1.3277693474961978E-2</c:v>
                </c:pt>
                <c:pt idx="428">
                  <c:v>-2.6528258362168437E-2</c:v>
                </c:pt>
                <c:pt idx="429">
                  <c:v>2.5671406003159515E-2</c:v>
                </c:pt>
                <c:pt idx="430">
                  <c:v>-4.6207162110126088E-3</c:v>
                </c:pt>
                <c:pt idx="431">
                  <c:v>-0.12649903288201184</c:v>
                </c:pt>
                <c:pt idx="432">
                  <c:v>-7.705934455270147E-2</c:v>
                </c:pt>
                <c:pt idx="433">
                  <c:v>6.3339731285988493E-2</c:v>
                </c:pt>
                <c:pt idx="434">
                  <c:v>-0.25315884476534295</c:v>
                </c:pt>
                <c:pt idx="435">
                  <c:v>0.20181268882175224</c:v>
                </c:pt>
                <c:pt idx="436">
                  <c:v>2.9663147310206139E-2</c:v>
                </c:pt>
                <c:pt idx="437">
                  <c:v>-1.9042968750000035E-2</c:v>
                </c:pt>
                <c:pt idx="438">
                  <c:v>-4.3305126928820381E-2</c:v>
                </c:pt>
                <c:pt idx="439">
                  <c:v>6.7637877211238373E-2</c:v>
                </c:pt>
                <c:pt idx="440">
                  <c:v>-7.4561403508771981E-2</c:v>
                </c:pt>
                <c:pt idx="441">
                  <c:v>0.16377040547656679</c:v>
                </c:pt>
                <c:pt idx="442">
                  <c:v>-4.11764705882353E-2</c:v>
                </c:pt>
                <c:pt idx="443">
                  <c:v>8.4945729117508126E-3</c:v>
                </c:pt>
                <c:pt idx="444">
                  <c:v>2.7140851661207218E-2</c:v>
                </c:pt>
                <c:pt idx="445">
                  <c:v>-1.184510250569467E-2</c:v>
                </c:pt>
                <c:pt idx="446">
                  <c:v>-7.929921622867693E-2</c:v>
                </c:pt>
                <c:pt idx="447">
                  <c:v>-2.9043565348021952E-2</c:v>
                </c:pt>
                <c:pt idx="448">
                  <c:v>5.5698813821557412E-2</c:v>
                </c:pt>
                <c:pt idx="449">
                  <c:v>8.695652173913053E-2</c:v>
                </c:pt>
                <c:pt idx="450">
                  <c:v>-3.7303370786516805E-2</c:v>
                </c:pt>
                <c:pt idx="451">
                  <c:v>-7.282913165266118E-2</c:v>
                </c:pt>
                <c:pt idx="452">
                  <c:v>-1.812688821752264E-2</c:v>
                </c:pt>
                <c:pt idx="453">
                  <c:v>-5.3846153846153884E-2</c:v>
                </c:pt>
                <c:pt idx="454">
                  <c:v>0.12628726287262892</c:v>
                </c:pt>
                <c:pt idx="455">
                  <c:v>-2.83926852743022E-2</c:v>
                </c:pt>
                <c:pt idx="456">
                  <c:v>-1.2382367508667662E-2</c:v>
                </c:pt>
                <c:pt idx="457">
                  <c:v>4.6138415245737113E-2</c:v>
                </c:pt>
                <c:pt idx="458">
                  <c:v>-6.040268456375833E-2</c:v>
                </c:pt>
                <c:pt idx="459">
                  <c:v>4.9489795918367309E-2</c:v>
                </c:pt>
                <c:pt idx="460">
                  <c:v>6.8546426835196919E-2</c:v>
                </c:pt>
                <c:pt idx="461">
                  <c:v>2.6387625113739686E-2</c:v>
                </c:pt>
                <c:pt idx="462">
                  <c:v>7.8900709219858214E-2</c:v>
                </c:pt>
                <c:pt idx="463">
                  <c:v>-3.9852095316351636E-2</c:v>
                </c:pt>
                <c:pt idx="464">
                  <c:v>6.1189559264013677E-2</c:v>
                </c:pt>
                <c:pt idx="465">
                  <c:v>1.5725806451612933E-2</c:v>
                </c:pt>
                <c:pt idx="466">
                  <c:v>-1.1909487892020674E-2</c:v>
                </c:pt>
                <c:pt idx="467">
                  <c:v>3.4552028927280008E-2</c:v>
                </c:pt>
                <c:pt idx="468">
                  <c:v>-4.2330097087378671E-2</c:v>
                </c:pt>
              </c:numCache>
            </c:numRef>
          </c:yVal>
          <c:smooth val="0"/>
          <c:extLst>
            <c:ext xmlns:c16="http://schemas.microsoft.com/office/drawing/2014/chart" uri="{C3380CC4-5D6E-409C-BE32-E72D297353CC}">
              <c16:uniqueId val="{00000000-9968-4FF2-A9E7-550F6F75F7BA}"/>
            </c:ext>
          </c:extLst>
        </c:ser>
        <c:dLbls>
          <c:showLegendKey val="0"/>
          <c:showVal val="0"/>
          <c:showCatName val="0"/>
          <c:showSerName val="0"/>
          <c:showPercent val="0"/>
          <c:showBubbleSize val="0"/>
        </c:dLbls>
        <c:axId val="119711616"/>
        <c:axId val="119713152"/>
      </c:scatterChart>
      <c:valAx>
        <c:axId val="119711616"/>
        <c:scaling>
          <c:orientation val="minMax"/>
        </c:scaling>
        <c:delete val="0"/>
        <c:axPos val="b"/>
        <c:numFmt formatCode="0%" sourceLinked="1"/>
        <c:majorTickMark val="out"/>
        <c:minorTickMark val="none"/>
        <c:tickLblPos val="nextTo"/>
        <c:crossAx val="119713152"/>
        <c:crosses val="autoZero"/>
        <c:crossBetween val="midCat"/>
      </c:valAx>
      <c:valAx>
        <c:axId val="119713152"/>
        <c:scaling>
          <c:orientation val="minMax"/>
        </c:scaling>
        <c:delete val="0"/>
        <c:axPos val="l"/>
        <c:majorGridlines/>
        <c:numFmt formatCode="0%" sourceLinked="1"/>
        <c:majorTickMark val="out"/>
        <c:minorTickMark val="none"/>
        <c:tickLblPos val="nextTo"/>
        <c:crossAx val="119711616"/>
        <c:crosses val="autoZero"/>
        <c:crossBetween val="midCat"/>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295E54-A130-4333-A5EF-02FA6CB24ECE}" type="doc">
      <dgm:prSet loTypeId="urn:microsoft.com/office/officeart/2005/8/layout/vList5" loCatId="list" qsTypeId="urn:microsoft.com/office/officeart/2005/8/quickstyle/simple1#1" qsCatId="simple" csTypeId="urn:microsoft.com/office/officeart/2005/8/colors/accent1_2#1" csCatId="accent1" phldr="1"/>
      <dgm:spPr/>
      <dgm:t>
        <a:bodyPr/>
        <a:lstStyle/>
        <a:p>
          <a:endParaRPr lang="es-MX"/>
        </a:p>
      </dgm:t>
    </dgm:pt>
    <dgm:pt modelId="{008E9B4D-1ECA-46D5-98E8-3A6B029A88A1}">
      <dgm:prSet phldrT="[Texto]" custT="1"/>
      <dgm:spPr/>
      <dgm:t>
        <a:bodyPr/>
        <a:lstStyle/>
        <a:p>
          <a:r>
            <a:rPr lang="es-MX" sz="2800" dirty="0" err="1" smtClean="0"/>
            <a:t>r</a:t>
          </a:r>
          <a:r>
            <a:rPr lang="es-MX" sz="2800" baseline="-25000" dirty="0" err="1" smtClean="0"/>
            <a:t>f</a:t>
          </a:r>
          <a:endParaRPr lang="es-MX" sz="2800" baseline="-25000" dirty="0"/>
        </a:p>
      </dgm:t>
    </dgm:pt>
    <dgm:pt modelId="{10A85751-C3ED-4F97-B0CF-259C6062C0AA}" type="parTrans" cxnId="{2170EABD-B682-472C-941C-847CCF67C38C}">
      <dgm:prSet/>
      <dgm:spPr/>
      <dgm:t>
        <a:bodyPr/>
        <a:lstStyle/>
        <a:p>
          <a:endParaRPr lang="es-MX"/>
        </a:p>
      </dgm:t>
    </dgm:pt>
    <dgm:pt modelId="{57EC591F-9B5B-4B98-8E9E-B52649993E79}" type="sibTrans" cxnId="{2170EABD-B682-472C-941C-847CCF67C38C}">
      <dgm:prSet/>
      <dgm:spPr/>
      <dgm:t>
        <a:bodyPr/>
        <a:lstStyle/>
        <a:p>
          <a:endParaRPr lang="es-MX"/>
        </a:p>
      </dgm:t>
    </dgm:pt>
    <dgm:pt modelId="{AD902322-316D-41E7-B8EB-7DFEF1A4A34E}">
      <dgm:prSet phldrT="[Texto]"/>
      <dgm:spPr/>
      <dgm:t>
        <a:bodyPr/>
        <a:lstStyle/>
        <a:p>
          <a:r>
            <a:rPr lang="es-MX" dirty="0" smtClean="0"/>
            <a:t>Tasa libre de riesgo</a:t>
          </a:r>
          <a:endParaRPr lang="es-MX" dirty="0"/>
        </a:p>
      </dgm:t>
    </dgm:pt>
    <dgm:pt modelId="{F15AC58A-BCDE-479F-81DB-8633B53EC044}" type="parTrans" cxnId="{B79DFF25-1422-46B3-A959-E831D5CFB545}">
      <dgm:prSet/>
      <dgm:spPr/>
      <dgm:t>
        <a:bodyPr/>
        <a:lstStyle/>
        <a:p>
          <a:endParaRPr lang="es-MX"/>
        </a:p>
      </dgm:t>
    </dgm:pt>
    <dgm:pt modelId="{527C5C49-E4BB-422F-9077-B8FB757CEF46}" type="sibTrans" cxnId="{B79DFF25-1422-46B3-A959-E831D5CFB545}">
      <dgm:prSet/>
      <dgm:spPr/>
      <dgm:t>
        <a:bodyPr/>
        <a:lstStyle/>
        <a:p>
          <a:endParaRPr lang="es-MX"/>
        </a:p>
      </dgm:t>
    </dgm:pt>
    <dgm:pt modelId="{D056C9B0-52C9-45C6-9A8E-81593B7E318B}">
      <dgm:prSet phldrT="[Texto]" custT="1"/>
      <dgm:spPr/>
      <dgm:t>
        <a:bodyPr/>
        <a:lstStyle/>
        <a:p>
          <a:r>
            <a:rPr lang="el-GR" sz="2800" dirty="0" smtClean="0">
              <a:latin typeface="Calibri"/>
            </a:rPr>
            <a:t>β</a:t>
          </a:r>
          <a:endParaRPr lang="es-MX" sz="2800" dirty="0"/>
        </a:p>
      </dgm:t>
    </dgm:pt>
    <dgm:pt modelId="{0489BDDC-FD50-420B-A13C-CCF0A17F859E}" type="parTrans" cxnId="{87780F63-F901-49BB-BC5E-89112D4C8495}">
      <dgm:prSet/>
      <dgm:spPr/>
      <dgm:t>
        <a:bodyPr/>
        <a:lstStyle/>
        <a:p>
          <a:endParaRPr lang="es-MX"/>
        </a:p>
      </dgm:t>
    </dgm:pt>
    <dgm:pt modelId="{3F0DC4C9-B4BB-472B-BA5D-88DF9910EB4C}" type="sibTrans" cxnId="{87780F63-F901-49BB-BC5E-89112D4C8495}">
      <dgm:prSet/>
      <dgm:spPr/>
      <dgm:t>
        <a:bodyPr/>
        <a:lstStyle/>
        <a:p>
          <a:endParaRPr lang="es-MX"/>
        </a:p>
      </dgm:t>
    </dgm:pt>
    <dgm:pt modelId="{2B0F846F-AB7E-4071-A324-CB34F4F7BE6A}">
      <dgm:prSet phldrT="[Texto]"/>
      <dgm:spPr/>
      <dgm:t>
        <a:bodyPr/>
        <a:lstStyle/>
        <a:p>
          <a:r>
            <a:rPr lang="es-MX" dirty="0" smtClean="0"/>
            <a:t>Qué tan riesgosa es la empresa en comparación al mercado</a:t>
          </a:r>
          <a:endParaRPr lang="es-MX" dirty="0"/>
        </a:p>
      </dgm:t>
    </dgm:pt>
    <dgm:pt modelId="{775E6E81-5F57-4670-99A7-F1092D74E0B9}" type="parTrans" cxnId="{5871D702-447C-4598-89E9-6D47AEC1B95B}">
      <dgm:prSet/>
      <dgm:spPr/>
      <dgm:t>
        <a:bodyPr/>
        <a:lstStyle/>
        <a:p>
          <a:endParaRPr lang="es-MX"/>
        </a:p>
      </dgm:t>
    </dgm:pt>
    <dgm:pt modelId="{627F5275-073B-4ABD-9A0F-23636D300E86}" type="sibTrans" cxnId="{5871D702-447C-4598-89E9-6D47AEC1B95B}">
      <dgm:prSet/>
      <dgm:spPr/>
      <dgm:t>
        <a:bodyPr/>
        <a:lstStyle/>
        <a:p>
          <a:endParaRPr lang="es-MX"/>
        </a:p>
      </dgm:t>
    </dgm:pt>
    <dgm:pt modelId="{36738A57-235A-47B8-B0CB-1F9B528DE083}">
      <dgm:prSet phldrT="[Texto]" custT="1"/>
      <dgm:spPr/>
      <dgm:t>
        <a:bodyPr/>
        <a:lstStyle/>
        <a:p>
          <a:r>
            <a:rPr lang="es-MX" sz="2000" dirty="0" smtClean="0"/>
            <a:t>Premio por Riesgo</a:t>
          </a:r>
          <a:endParaRPr lang="es-MX" sz="2000" dirty="0"/>
        </a:p>
      </dgm:t>
    </dgm:pt>
    <dgm:pt modelId="{486A6B3F-AF79-4BF3-B389-9DAA33202532}" type="parTrans" cxnId="{5B330B8B-C258-4431-AB57-F07F6B5C547A}">
      <dgm:prSet/>
      <dgm:spPr/>
      <dgm:t>
        <a:bodyPr/>
        <a:lstStyle/>
        <a:p>
          <a:endParaRPr lang="es-MX"/>
        </a:p>
      </dgm:t>
    </dgm:pt>
    <dgm:pt modelId="{C1F18FB1-C964-408D-8668-9A1AF78115A5}" type="sibTrans" cxnId="{5B330B8B-C258-4431-AB57-F07F6B5C547A}">
      <dgm:prSet/>
      <dgm:spPr/>
      <dgm:t>
        <a:bodyPr/>
        <a:lstStyle/>
        <a:p>
          <a:endParaRPr lang="es-MX"/>
        </a:p>
      </dgm:t>
    </dgm:pt>
    <dgm:pt modelId="{EA1FBE69-BCBA-4A1F-AA8B-29FABAED60FB}">
      <dgm:prSet phldrT="[Texto]"/>
      <dgm:spPr/>
      <dgm:t>
        <a:bodyPr/>
        <a:lstStyle/>
        <a:p>
          <a:r>
            <a:rPr lang="es-MX" dirty="0" smtClean="0"/>
            <a:t>Cómo se desempeñan los activos riesgos vs. Una inversión libre de riesgo.</a:t>
          </a:r>
          <a:endParaRPr lang="es-MX" dirty="0"/>
        </a:p>
      </dgm:t>
    </dgm:pt>
    <dgm:pt modelId="{905A525E-EEA8-4980-ACE8-77B45BE7B31A}" type="parTrans" cxnId="{B235B55D-E73A-417E-AB2E-6582C1C69D6B}">
      <dgm:prSet/>
      <dgm:spPr/>
      <dgm:t>
        <a:bodyPr/>
        <a:lstStyle/>
        <a:p>
          <a:endParaRPr lang="es-MX"/>
        </a:p>
      </dgm:t>
    </dgm:pt>
    <dgm:pt modelId="{CDC37640-A27F-4A60-B18F-E92648FCFA70}" type="sibTrans" cxnId="{B235B55D-E73A-417E-AB2E-6582C1C69D6B}">
      <dgm:prSet/>
      <dgm:spPr/>
      <dgm:t>
        <a:bodyPr/>
        <a:lstStyle/>
        <a:p>
          <a:endParaRPr lang="es-MX"/>
        </a:p>
      </dgm:t>
    </dgm:pt>
    <dgm:pt modelId="{14682889-CEE0-46EF-A25D-753343FAFB6C}" type="pres">
      <dgm:prSet presAssocID="{9F295E54-A130-4333-A5EF-02FA6CB24ECE}" presName="Name0" presStyleCnt="0">
        <dgm:presLayoutVars>
          <dgm:dir/>
          <dgm:animLvl val="lvl"/>
          <dgm:resizeHandles val="exact"/>
        </dgm:presLayoutVars>
      </dgm:prSet>
      <dgm:spPr/>
      <dgm:t>
        <a:bodyPr/>
        <a:lstStyle/>
        <a:p>
          <a:endParaRPr lang="es-MX"/>
        </a:p>
      </dgm:t>
    </dgm:pt>
    <dgm:pt modelId="{8CA38C78-4114-4223-8C77-147C98F86E06}" type="pres">
      <dgm:prSet presAssocID="{008E9B4D-1ECA-46D5-98E8-3A6B029A88A1}" presName="linNode" presStyleCnt="0"/>
      <dgm:spPr/>
    </dgm:pt>
    <dgm:pt modelId="{41EE1DF0-40DD-4B81-86A7-7651B6C59DB5}" type="pres">
      <dgm:prSet presAssocID="{008E9B4D-1ECA-46D5-98E8-3A6B029A88A1}" presName="parentText" presStyleLbl="node1" presStyleIdx="0" presStyleCnt="3" custScaleX="57127">
        <dgm:presLayoutVars>
          <dgm:chMax val="1"/>
          <dgm:bulletEnabled val="1"/>
        </dgm:presLayoutVars>
      </dgm:prSet>
      <dgm:spPr/>
      <dgm:t>
        <a:bodyPr/>
        <a:lstStyle/>
        <a:p>
          <a:endParaRPr lang="es-MX"/>
        </a:p>
      </dgm:t>
    </dgm:pt>
    <dgm:pt modelId="{6A0EED8D-61DC-4A17-903C-DDF1DE73C85C}" type="pres">
      <dgm:prSet presAssocID="{008E9B4D-1ECA-46D5-98E8-3A6B029A88A1}" presName="descendantText" presStyleLbl="alignAccFollowNode1" presStyleIdx="0" presStyleCnt="3">
        <dgm:presLayoutVars>
          <dgm:bulletEnabled val="1"/>
        </dgm:presLayoutVars>
      </dgm:prSet>
      <dgm:spPr/>
      <dgm:t>
        <a:bodyPr/>
        <a:lstStyle/>
        <a:p>
          <a:endParaRPr lang="es-MX"/>
        </a:p>
      </dgm:t>
    </dgm:pt>
    <dgm:pt modelId="{F78E659D-4279-47E5-8CA9-3B57D0B0FA59}" type="pres">
      <dgm:prSet presAssocID="{57EC591F-9B5B-4B98-8E9E-B52649993E79}" presName="sp" presStyleCnt="0"/>
      <dgm:spPr/>
    </dgm:pt>
    <dgm:pt modelId="{07B76321-A29A-470C-AA21-2EA3A7B26DA9}" type="pres">
      <dgm:prSet presAssocID="{D056C9B0-52C9-45C6-9A8E-81593B7E318B}" presName="linNode" presStyleCnt="0"/>
      <dgm:spPr/>
    </dgm:pt>
    <dgm:pt modelId="{5A3A4CB5-3E23-4BAB-84B2-A6DEFC89095F}" type="pres">
      <dgm:prSet presAssocID="{D056C9B0-52C9-45C6-9A8E-81593B7E318B}" presName="parentText" presStyleLbl="node1" presStyleIdx="1" presStyleCnt="3" custScaleX="57127">
        <dgm:presLayoutVars>
          <dgm:chMax val="1"/>
          <dgm:bulletEnabled val="1"/>
        </dgm:presLayoutVars>
      </dgm:prSet>
      <dgm:spPr/>
      <dgm:t>
        <a:bodyPr/>
        <a:lstStyle/>
        <a:p>
          <a:endParaRPr lang="es-MX"/>
        </a:p>
      </dgm:t>
    </dgm:pt>
    <dgm:pt modelId="{E7C46A72-4CD9-401A-BC96-7BAE00BFE42F}" type="pres">
      <dgm:prSet presAssocID="{D056C9B0-52C9-45C6-9A8E-81593B7E318B}" presName="descendantText" presStyleLbl="alignAccFollowNode1" presStyleIdx="1" presStyleCnt="3">
        <dgm:presLayoutVars>
          <dgm:bulletEnabled val="1"/>
        </dgm:presLayoutVars>
      </dgm:prSet>
      <dgm:spPr/>
      <dgm:t>
        <a:bodyPr/>
        <a:lstStyle/>
        <a:p>
          <a:endParaRPr lang="es-MX"/>
        </a:p>
      </dgm:t>
    </dgm:pt>
    <dgm:pt modelId="{FC6D4B36-AF6E-4F4B-90B4-A8A053EB83D6}" type="pres">
      <dgm:prSet presAssocID="{3F0DC4C9-B4BB-472B-BA5D-88DF9910EB4C}" presName="sp" presStyleCnt="0"/>
      <dgm:spPr/>
    </dgm:pt>
    <dgm:pt modelId="{E4177E1B-848C-4313-8846-8B9588BA59F9}" type="pres">
      <dgm:prSet presAssocID="{36738A57-235A-47B8-B0CB-1F9B528DE083}" presName="linNode" presStyleCnt="0"/>
      <dgm:spPr/>
    </dgm:pt>
    <dgm:pt modelId="{F41986DC-8F00-4C8B-AB8E-F88B06FBF595}" type="pres">
      <dgm:prSet presAssocID="{36738A57-235A-47B8-B0CB-1F9B528DE083}" presName="parentText" presStyleLbl="node1" presStyleIdx="2" presStyleCnt="3" custScaleX="57127">
        <dgm:presLayoutVars>
          <dgm:chMax val="1"/>
          <dgm:bulletEnabled val="1"/>
        </dgm:presLayoutVars>
      </dgm:prSet>
      <dgm:spPr/>
      <dgm:t>
        <a:bodyPr/>
        <a:lstStyle/>
        <a:p>
          <a:endParaRPr lang="es-MX"/>
        </a:p>
      </dgm:t>
    </dgm:pt>
    <dgm:pt modelId="{1172B654-72AE-4795-B7EF-9CB8C33BBE73}" type="pres">
      <dgm:prSet presAssocID="{36738A57-235A-47B8-B0CB-1F9B528DE083}" presName="descendantText" presStyleLbl="alignAccFollowNode1" presStyleIdx="2" presStyleCnt="3">
        <dgm:presLayoutVars>
          <dgm:bulletEnabled val="1"/>
        </dgm:presLayoutVars>
      </dgm:prSet>
      <dgm:spPr/>
      <dgm:t>
        <a:bodyPr/>
        <a:lstStyle/>
        <a:p>
          <a:endParaRPr lang="es-MX"/>
        </a:p>
      </dgm:t>
    </dgm:pt>
  </dgm:ptLst>
  <dgm:cxnLst>
    <dgm:cxn modelId="{5871D702-447C-4598-89E9-6D47AEC1B95B}" srcId="{D056C9B0-52C9-45C6-9A8E-81593B7E318B}" destId="{2B0F846F-AB7E-4071-A324-CB34F4F7BE6A}" srcOrd="0" destOrd="0" parTransId="{775E6E81-5F57-4670-99A7-F1092D74E0B9}" sibTransId="{627F5275-073B-4ABD-9A0F-23636D300E86}"/>
    <dgm:cxn modelId="{B3DFA720-063C-403A-ABF8-34663B2DC3D7}" type="presOf" srcId="{2B0F846F-AB7E-4071-A324-CB34F4F7BE6A}" destId="{E7C46A72-4CD9-401A-BC96-7BAE00BFE42F}" srcOrd="0" destOrd="0" presId="urn:microsoft.com/office/officeart/2005/8/layout/vList5"/>
    <dgm:cxn modelId="{A908B9F6-470D-462A-8164-5CB60452CB12}" type="presOf" srcId="{9F295E54-A130-4333-A5EF-02FA6CB24ECE}" destId="{14682889-CEE0-46EF-A25D-753343FAFB6C}" srcOrd="0" destOrd="0" presId="urn:microsoft.com/office/officeart/2005/8/layout/vList5"/>
    <dgm:cxn modelId="{0DE57556-99D5-4110-95D9-D801D3079833}" type="presOf" srcId="{D056C9B0-52C9-45C6-9A8E-81593B7E318B}" destId="{5A3A4CB5-3E23-4BAB-84B2-A6DEFC89095F}" srcOrd="0" destOrd="0" presId="urn:microsoft.com/office/officeart/2005/8/layout/vList5"/>
    <dgm:cxn modelId="{5B330B8B-C258-4431-AB57-F07F6B5C547A}" srcId="{9F295E54-A130-4333-A5EF-02FA6CB24ECE}" destId="{36738A57-235A-47B8-B0CB-1F9B528DE083}" srcOrd="2" destOrd="0" parTransId="{486A6B3F-AF79-4BF3-B389-9DAA33202532}" sibTransId="{C1F18FB1-C964-408D-8668-9A1AF78115A5}"/>
    <dgm:cxn modelId="{B235B55D-E73A-417E-AB2E-6582C1C69D6B}" srcId="{36738A57-235A-47B8-B0CB-1F9B528DE083}" destId="{EA1FBE69-BCBA-4A1F-AA8B-29FABAED60FB}" srcOrd="0" destOrd="0" parTransId="{905A525E-EEA8-4980-ACE8-77B45BE7B31A}" sibTransId="{CDC37640-A27F-4A60-B18F-E92648FCFA70}"/>
    <dgm:cxn modelId="{B79DFF25-1422-46B3-A959-E831D5CFB545}" srcId="{008E9B4D-1ECA-46D5-98E8-3A6B029A88A1}" destId="{AD902322-316D-41E7-B8EB-7DFEF1A4A34E}" srcOrd="0" destOrd="0" parTransId="{F15AC58A-BCDE-479F-81DB-8633B53EC044}" sibTransId="{527C5C49-E4BB-422F-9077-B8FB757CEF46}"/>
    <dgm:cxn modelId="{6C2D3DBC-2B0F-4311-B4D2-4CAA2F846AC4}" type="presOf" srcId="{AD902322-316D-41E7-B8EB-7DFEF1A4A34E}" destId="{6A0EED8D-61DC-4A17-903C-DDF1DE73C85C}" srcOrd="0" destOrd="0" presId="urn:microsoft.com/office/officeart/2005/8/layout/vList5"/>
    <dgm:cxn modelId="{87780F63-F901-49BB-BC5E-89112D4C8495}" srcId="{9F295E54-A130-4333-A5EF-02FA6CB24ECE}" destId="{D056C9B0-52C9-45C6-9A8E-81593B7E318B}" srcOrd="1" destOrd="0" parTransId="{0489BDDC-FD50-420B-A13C-CCF0A17F859E}" sibTransId="{3F0DC4C9-B4BB-472B-BA5D-88DF9910EB4C}"/>
    <dgm:cxn modelId="{CC85DF1B-EC03-444E-98ED-92EB67B85643}" type="presOf" srcId="{36738A57-235A-47B8-B0CB-1F9B528DE083}" destId="{F41986DC-8F00-4C8B-AB8E-F88B06FBF595}" srcOrd="0" destOrd="0" presId="urn:microsoft.com/office/officeart/2005/8/layout/vList5"/>
    <dgm:cxn modelId="{668B4E91-25AB-4B08-9FB9-60B4DC0F6789}" type="presOf" srcId="{EA1FBE69-BCBA-4A1F-AA8B-29FABAED60FB}" destId="{1172B654-72AE-4795-B7EF-9CB8C33BBE73}" srcOrd="0" destOrd="0" presId="urn:microsoft.com/office/officeart/2005/8/layout/vList5"/>
    <dgm:cxn modelId="{C0F2F7C1-C359-4F29-8DA6-C031276EA3DB}" type="presOf" srcId="{008E9B4D-1ECA-46D5-98E8-3A6B029A88A1}" destId="{41EE1DF0-40DD-4B81-86A7-7651B6C59DB5}" srcOrd="0" destOrd="0" presId="urn:microsoft.com/office/officeart/2005/8/layout/vList5"/>
    <dgm:cxn modelId="{2170EABD-B682-472C-941C-847CCF67C38C}" srcId="{9F295E54-A130-4333-A5EF-02FA6CB24ECE}" destId="{008E9B4D-1ECA-46D5-98E8-3A6B029A88A1}" srcOrd="0" destOrd="0" parTransId="{10A85751-C3ED-4F97-B0CF-259C6062C0AA}" sibTransId="{57EC591F-9B5B-4B98-8E9E-B52649993E79}"/>
    <dgm:cxn modelId="{7FEFBA1C-66F6-4D5A-81FF-0BF205CC87ED}" type="presParOf" srcId="{14682889-CEE0-46EF-A25D-753343FAFB6C}" destId="{8CA38C78-4114-4223-8C77-147C98F86E06}" srcOrd="0" destOrd="0" presId="urn:microsoft.com/office/officeart/2005/8/layout/vList5"/>
    <dgm:cxn modelId="{D10FC8A6-45CA-4D30-B635-40EBB4905B63}" type="presParOf" srcId="{8CA38C78-4114-4223-8C77-147C98F86E06}" destId="{41EE1DF0-40DD-4B81-86A7-7651B6C59DB5}" srcOrd="0" destOrd="0" presId="urn:microsoft.com/office/officeart/2005/8/layout/vList5"/>
    <dgm:cxn modelId="{D1A027D8-8844-4087-B2EB-3F5D08A54A24}" type="presParOf" srcId="{8CA38C78-4114-4223-8C77-147C98F86E06}" destId="{6A0EED8D-61DC-4A17-903C-DDF1DE73C85C}" srcOrd="1" destOrd="0" presId="urn:microsoft.com/office/officeart/2005/8/layout/vList5"/>
    <dgm:cxn modelId="{8DBC7641-9A3D-4F49-BD32-0AC359275746}" type="presParOf" srcId="{14682889-CEE0-46EF-A25D-753343FAFB6C}" destId="{F78E659D-4279-47E5-8CA9-3B57D0B0FA59}" srcOrd="1" destOrd="0" presId="urn:microsoft.com/office/officeart/2005/8/layout/vList5"/>
    <dgm:cxn modelId="{BACAA7CE-F63C-4023-95E7-1888F01449EF}" type="presParOf" srcId="{14682889-CEE0-46EF-A25D-753343FAFB6C}" destId="{07B76321-A29A-470C-AA21-2EA3A7B26DA9}" srcOrd="2" destOrd="0" presId="urn:microsoft.com/office/officeart/2005/8/layout/vList5"/>
    <dgm:cxn modelId="{3ABD4AA0-506D-43E3-9A01-A11393EBCDA2}" type="presParOf" srcId="{07B76321-A29A-470C-AA21-2EA3A7B26DA9}" destId="{5A3A4CB5-3E23-4BAB-84B2-A6DEFC89095F}" srcOrd="0" destOrd="0" presId="urn:microsoft.com/office/officeart/2005/8/layout/vList5"/>
    <dgm:cxn modelId="{244C383B-3DD2-4F61-A05E-01C6959AADBE}" type="presParOf" srcId="{07B76321-A29A-470C-AA21-2EA3A7B26DA9}" destId="{E7C46A72-4CD9-401A-BC96-7BAE00BFE42F}" srcOrd="1" destOrd="0" presId="urn:microsoft.com/office/officeart/2005/8/layout/vList5"/>
    <dgm:cxn modelId="{D04D3D69-273C-47B8-8B4A-DF0920DA3FC5}" type="presParOf" srcId="{14682889-CEE0-46EF-A25D-753343FAFB6C}" destId="{FC6D4B36-AF6E-4F4B-90B4-A8A053EB83D6}" srcOrd="3" destOrd="0" presId="urn:microsoft.com/office/officeart/2005/8/layout/vList5"/>
    <dgm:cxn modelId="{502E5D63-A9DF-46E7-9F2C-C53CF9421DA6}" type="presParOf" srcId="{14682889-CEE0-46EF-A25D-753343FAFB6C}" destId="{E4177E1B-848C-4313-8846-8B9588BA59F9}" srcOrd="4" destOrd="0" presId="urn:microsoft.com/office/officeart/2005/8/layout/vList5"/>
    <dgm:cxn modelId="{C1989AF4-793A-45A7-8F42-6E5AF0447B6B}" type="presParOf" srcId="{E4177E1B-848C-4313-8846-8B9588BA59F9}" destId="{F41986DC-8F00-4C8B-AB8E-F88B06FBF595}" srcOrd="0" destOrd="0" presId="urn:microsoft.com/office/officeart/2005/8/layout/vList5"/>
    <dgm:cxn modelId="{AC32E21E-F49B-4B34-8D7D-A67020F758D9}" type="presParOf" srcId="{E4177E1B-848C-4313-8846-8B9588BA59F9}" destId="{1172B654-72AE-4795-B7EF-9CB8C33BBE73}"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3F93EE-A5BD-4151-8EA9-ABF14E3B84B3}" type="doc">
      <dgm:prSet loTypeId="urn:microsoft.com/office/officeart/2005/8/layout/chevron2" loCatId="list" qsTypeId="urn:microsoft.com/office/officeart/2005/8/quickstyle/simple1#2" qsCatId="simple" csTypeId="urn:microsoft.com/office/officeart/2005/8/colors/accent1_2#2" csCatId="accent1" phldr="1"/>
      <dgm:spPr/>
      <dgm:t>
        <a:bodyPr/>
        <a:lstStyle/>
        <a:p>
          <a:endParaRPr lang="es-MX"/>
        </a:p>
      </dgm:t>
    </dgm:pt>
    <dgm:pt modelId="{3E8ED727-1C5B-4F29-ACAF-02998EAAFED9}">
      <dgm:prSet phldrT="[Texto]"/>
      <dgm:spPr/>
      <dgm:t>
        <a:bodyPr/>
        <a:lstStyle/>
        <a:p>
          <a:r>
            <a:rPr lang="es-MX" dirty="0" smtClean="0"/>
            <a:t>1</a:t>
          </a:r>
          <a:endParaRPr lang="es-MX" dirty="0"/>
        </a:p>
      </dgm:t>
    </dgm:pt>
    <dgm:pt modelId="{F791B9E3-F1A8-485B-8DA6-262DFF240B28}" type="parTrans" cxnId="{4CDD7721-F727-4EB3-A4A2-D07944F91A59}">
      <dgm:prSet/>
      <dgm:spPr/>
      <dgm:t>
        <a:bodyPr/>
        <a:lstStyle/>
        <a:p>
          <a:endParaRPr lang="es-MX"/>
        </a:p>
      </dgm:t>
    </dgm:pt>
    <dgm:pt modelId="{A041A087-745F-4ED8-93C0-DC93B01130BD}" type="sibTrans" cxnId="{4CDD7721-F727-4EB3-A4A2-D07944F91A59}">
      <dgm:prSet/>
      <dgm:spPr/>
      <dgm:t>
        <a:bodyPr/>
        <a:lstStyle/>
        <a:p>
          <a:endParaRPr lang="es-MX"/>
        </a:p>
      </dgm:t>
    </dgm:pt>
    <dgm:pt modelId="{734D7FE5-A046-4789-B521-2B7E21540D69}">
      <dgm:prSet phldrT="[Texto]"/>
      <dgm:spPr/>
      <dgm:t>
        <a:bodyPr/>
        <a:lstStyle/>
        <a:p>
          <a:r>
            <a:rPr lang="es-MX" dirty="0" smtClean="0"/>
            <a:t>Obtener información de empresas comparables</a:t>
          </a:r>
          <a:endParaRPr lang="es-MX" dirty="0"/>
        </a:p>
      </dgm:t>
    </dgm:pt>
    <dgm:pt modelId="{E4A6FE21-DA3E-47BA-87A0-D011C1988456}" type="parTrans" cxnId="{2A707329-EF81-40F3-8366-F5D61DEF118B}">
      <dgm:prSet/>
      <dgm:spPr/>
      <dgm:t>
        <a:bodyPr/>
        <a:lstStyle/>
        <a:p>
          <a:endParaRPr lang="es-MX"/>
        </a:p>
      </dgm:t>
    </dgm:pt>
    <dgm:pt modelId="{B39C19B6-7D55-4C38-9EA1-081FE9BEC1FE}" type="sibTrans" cxnId="{2A707329-EF81-40F3-8366-F5D61DEF118B}">
      <dgm:prSet/>
      <dgm:spPr/>
      <dgm:t>
        <a:bodyPr/>
        <a:lstStyle/>
        <a:p>
          <a:endParaRPr lang="es-MX"/>
        </a:p>
      </dgm:t>
    </dgm:pt>
    <dgm:pt modelId="{544B234B-D6C3-4497-82AE-CFB009B046C7}">
      <dgm:prSet phldrT="[Texto]"/>
      <dgm:spPr/>
      <dgm:t>
        <a:bodyPr/>
        <a:lstStyle/>
        <a:p>
          <a:r>
            <a:rPr lang="es-MX" dirty="0" smtClean="0"/>
            <a:t>2</a:t>
          </a:r>
          <a:endParaRPr lang="es-MX" dirty="0"/>
        </a:p>
      </dgm:t>
    </dgm:pt>
    <dgm:pt modelId="{1CF0FCDC-FC6E-41D2-9A6F-96AB7CB73B64}" type="parTrans" cxnId="{D25BF2F8-AE20-4506-8E1B-C9DCCBD7E148}">
      <dgm:prSet/>
      <dgm:spPr/>
      <dgm:t>
        <a:bodyPr/>
        <a:lstStyle/>
        <a:p>
          <a:endParaRPr lang="es-MX"/>
        </a:p>
      </dgm:t>
    </dgm:pt>
    <dgm:pt modelId="{1AA2AF59-4E3E-40D5-9597-5F2353F28BD2}" type="sibTrans" cxnId="{D25BF2F8-AE20-4506-8E1B-C9DCCBD7E148}">
      <dgm:prSet/>
      <dgm:spPr/>
      <dgm:t>
        <a:bodyPr/>
        <a:lstStyle/>
        <a:p>
          <a:endParaRPr lang="es-MX"/>
        </a:p>
      </dgm:t>
    </dgm:pt>
    <dgm:pt modelId="{A7E4ECF6-1954-4835-BE11-64C20036A062}">
      <dgm:prSet phldrT="[Texto]"/>
      <dgm:spPr/>
      <dgm:t>
        <a:bodyPr/>
        <a:lstStyle/>
        <a:p>
          <a:r>
            <a:rPr lang="es-MX" dirty="0" smtClean="0"/>
            <a:t>Calcular las betas del capital de los accionistas</a:t>
          </a:r>
          <a:endParaRPr lang="es-MX" dirty="0"/>
        </a:p>
      </dgm:t>
    </dgm:pt>
    <dgm:pt modelId="{4741AA7A-0CE0-4DFC-BCFF-8D4618520183}" type="parTrans" cxnId="{2F608B63-F8F4-4EA4-8ED1-9922FF22294F}">
      <dgm:prSet/>
      <dgm:spPr/>
      <dgm:t>
        <a:bodyPr/>
        <a:lstStyle/>
        <a:p>
          <a:endParaRPr lang="es-MX"/>
        </a:p>
      </dgm:t>
    </dgm:pt>
    <dgm:pt modelId="{FB4B197F-0F6A-480E-BB18-D068346FD5F3}" type="sibTrans" cxnId="{2F608B63-F8F4-4EA4-8ED1-9922FF22294F}">
      <dgm:prSet/>
      <dgm:spPr/>
      <dgm:t>
        <a:bodyPr/>
        <a:lstStyle/>
        <a:p>
          <a:endParaRPr lang="es-MX"/>
        </a:p>
      </dgm:t>
    </dgm:pt>
    <dgm:pt modelId="{62919AAF-9FFE-4074-8020-7E025876C037}">
      <dgm:prSet phldrT="[Texto]"/>
      <dgm:spPr/>
      <dgm:t>
        <a:bodyPr/>
        <a:lstStyle/>
        <a:p>
          <a:r>
            <a:rPr lang="es-MX" dirty="0" err="1" smtClean="0"/>
            <a:t>Desapalancar</a:t>
          </a:r>
          <a:r>
            <a:rPr lang="es-MX" dirty="0" smtClean="0"/>
            <a:t> las betas </a:t>
          </a:r>
          <a:r>
            <a:rPr lang="el-GR" dirty="0" smtClean="0">
              <a:latin typeface="Calibri"/>
            </a:rPr>
            <a:t>β</a:t>
          </a:r>
          <a:r>
            <a:rPr lang="es-MX" baseline="-25000" dirty="0" smtClean="0">
              <a:latin typeface="Calibri"/>
            </a:rPr>
            <a:t>U</a:t>
          </a:r>
          <a:r>
            <a:rPr lang="es-MX" dirty="0" smtClean="0">
              <a:latin typeface="Calibri"/>
            </a:rPr>
            <a:t> = </a:t>
          </a:r>
          <a:r>
            <a:rPr lang="el-GR" dirty="0" smtClean="0">
              <a:latin typeface="Calibri"/>
            </a:rPr>
            <a:t>β</a:t>
          </a:r>
          <a:r>
            <a:rPr lang="es-MX" baseline="-25000" dirty="0" smtClean="0">
              <a:latin typeface="Calibri"/>
            </a:rPr>
            <a:t>E</a:t>
          </a:r>
          <a:r>
            <a:rPr lang="es-MX" dirty="0" smtClean="0">
              <a:latin typeface="Calibri"/>
            </a:rPr>
            <a:t> / (1+(D/E))</a:t>
          </a:r>
          <a:endParaRPr lang="es-MX" dirty="0"/>
        </a:p>
      </dgm:t>
    </dgm:pt>
    <dgm:pt modelId="{FB0C2076-C9B7-4396-8993-60D2D5F46069}" type="parTrans" cxnId="{D0FF8A68-6E88-445F-A1DB-8A2E53FC0A64}">
      <dgm:prSet/>
      <dgm:spPr/>
      <dgm:t>
        <a:bodyPr/>
        <a:lstStyle/>
        <a:p>
          <a:endParaRPr lang="es-MX"/>
        </a:p>
      </dgm:t>
    </dgm:pt>
    <dgm:pt modelId="{D98A5A01-B0A9-44C7-B608-41E2D5EF4FF8}" type="sibTrans" cxnId="{D0FF8A68-6E88-445F-A1DB-8A2E53FC0A64}">
      <dgm:prSet/>
      <dgm:spPr/>
      <dgm:t>
        <a:bodyPr/>
        <a:lstStyle/>
        <a:p>
          <a:endParaRPr lang="es-MX"/>
        </a:p>
      </dgm:t>
    </dgm:pt>
    <dgm:pt modelId="{C8205C62-973B-433E-A6FD-D970F3FC2564}">
      <dgm:prSet phldrT="[Texto]"/>
      <dgm:spPr/>
      <dgm:t>
        <a:bodyPr/>
        <a:lstStyle/>
        <a:p>
          <a:r>
            <a:rPr lang="es-MX" dirty="0" smtClean="0"/>
            <a:t>3</a:t>
          </a:r>
          <a:endParaRPr lang="es-MX" dirty="0"/>
        </a:p>
      </dgm:t>
    </dgm:pt>
    <dgm:pt modelId="{1C25C276-6BC9-440A-85C0-71A143129719}" type="parTrans" cxnId="{491D51F1-4B90-4EF2-907E-4A73034A536A}">
      <dgm:prSet/>
      <dgm:spPr/>
      <dgm:t>
        <a:bodyPr/>
        <a:lstStyle/>
        <a:p>
          <a:endParaRPr lang="es-MX"/>
        </a:p>
      </dgm:t>
    </dgm:pt>
    <dgm:pt modelId="{4AB0C3D2-D2C0-41C9-8468-DE76950DEBC2}" type="sibTrans" cxnId="{491D51F1-4B90-4EF2-907E-4A73034A536A}">
      <dgm:prSet/>
      <dgm:spPr/>
      <dgm:t>
        <a:bodyPr/>
        <a:lstStyle/>
        <a:p>
          <a:endParaRPr lang="es-MX"/>
        </a:p>
      </dgm:t>
    </dgm:pt>
    <dgm:pt modelId="{1C925744-FFFC-440A-BEF0-90870BD75C9F}">
      <dgm:prSet phldrT="[Texto]"/>
      <dgm:spPr/>
      <dgm:t>
        <a:bodyPr/>
        <a:lstStyle/>
        <a:p>
          <a:r>
            <a:rPr lang="es-MX" dirty="0" smtClean="0"/>
            <a:t>Obtener el promedio de todas las betas </a:t>
          </a:r>
          <a:r>
            <a:rPr lang="es-MX" dirty="0" err="1" smtClean="0"/>
            <a:t>desapalancadas</a:t>
          </a:r>
          <a:r>
            <a:rPr lang="es-MX" dirty="0" smtClean="0"/>
            <a:t>.</a:t>
          </a:r>
          <a:endParaRPr lang="es-MX" dirty="0"/>
        </a:p>
      </dgm:t>
    </dgm:pt>
    <dgm:pt modelId="{344A30C0-6263-43F4-B276-00C2AB8EC13A}" type="parTrans" cxnId="{BC347E16-8AA0-4199-B4BB-6B1D569B361A}">
      <dgm:prSet/>
      <dgm:spPr/>
      <dgm:t>
        <a:bodyPr/>
        <a:lstStyle/>
        <a:p>
          <a:endParaRPr lang="es-MX"/>
        </a:p>
      </dgm:t>
    </dgm:pt>
    <dgm:pt modelId="{87722E35-AC7A-4B07-A206-E4C5794D93AB}" type="sibTrans" cxnId="{BC347E16-8AA0-4199-B4BB-6B1D569B361A}">
      <dgm:prSet/>
      <dgm:spPr/>
      <dgm:t>
        <a:bodyPr/>
        <a:lstStyle/>
        <a:p>
          <a:endParaRPr lang="es-MX"/>
        </a:p>
      </dgm:t>
    </dgm:pt>
    <dgm:pt modelId="{C60B4F37-8561-4390-B666-37F91715ACE0}" type="pres">
      <dgm:prSet presAssocID="{2A3F93EE-A5BD-4151-8EA9-ABF14E3B84B3}" presName="linearFlow" presStyleCnt="0">
        <dgm:presLayoutVars>
          <dgm:dir/>
          <dgm:animLvl val="lvl"/>
          <dgm:resizeHandles val="exact"/>
        </dgm:presLayoutVars>
      </dgm:prSet>
      <dgm:spPr/>
      <dgm:t>
        <a:bodyPr/>
        <a:lstStyle/>
        <a:p>
          <a:endParaRPr lang="es-MX"/>
        </a:p>
      </dgm:t>
    </dgm:pt>
    <dgm:pt modelId="{88AE7815-21DB-4583-ABDD-B66B5C0E9BBD}" type="pres">
      <dgm:prSet presAssocID="{3E8ED727-1C5B-4F29-ACAF-02998EAAFED9}" presName="composite" presStyleCnt="0"/>
      <dgm:spPr/>
    </dgm:pt>
    <dgm:pt modelId="{353A261B-0FEE-4880-B861-FE71773BBA17}" type="pres">
      <dgm:prSet presAssocID="{3E8ED727-1C5B-4F29-ACAF-02998EAAFED9}" presName="parentText" presStyleLbl="alignNode1" presStyleIdx="0" presStyleCnt="3">
        <dgm:presLayoutVars>
          <dgm:chMax val="1"/>
          <dgm:bulletEnabled val="1"/>
        </dgm:presLayoutVars>
      </dgm:prSet>
      <dgm:spPr/>
      <dgm:t>
        <a:bodyPr/>
        <a:lstStyle/>
        <a:p>
          <a:endParaRPr lang="es-MX"/>
        </a:p>
      </dgm:t>
    </dgm:pt>
    <dgm:pt modelId="{68D3697D-BF9D-4C2F-B4AF-F07364993ED7}" type="pres">
      <dgm:prSet presAssocID="{3E8ED727-1C5B-4F29-ACAF-02998EAAFED9}" presName="descendantText" presStyleLbl="alignAcc1" presStyleIdx="0" presStyleCnt="3">
        <dgm:presLayoutVars>
          <dgm:bulletEnabled val="1"/>
        </dgm:presLayoutVars>
      </dgm:prSet>
      <dgm:spPr/>
      <dgm:t>
        <a:bodyPr/>
        <a:lstStyle/>
        <a:p>
          <a:endParaRPr lang="es-MX"/>
        </a:p>
      </dgm:t>
    </dgm:pt>
    <dgm:pt modelId="{57BFEE4D-D0DC-4603-B8DE-93EEBE705DF8}" type="pres">
      <dgm:prSet presAssocID="{A041A087-745F-4ED8-93C0-DC93B01130BD}" presName="sp" presStyleCnt="0"/>
      <dgm:spPr/>
    </dgm:pt>
    <dgm:pt modelId="{7FDD24DE-EB06-4959-B02E-89A6627A72CB}" type="pres">
      <dgm:prSet presAssocID="{544B234B-D6C3-4497-82AE-CFB009B046C7}" presName="composite" presStyleCnt="0"/>
      <dgm:spPr/>
    </dgm:pt>
    <dgm:pt modelId="{41CEA100-3BAD-433A-BF52-044E39E01B37}" type="pres">
      <dgm:prSet presAssocID="{544B234B-D6C3-4497-82AE-CFB009B046C7}" presName="parentText" presStyleLbl="alignNode1" presStyleIdx="1" presStyleCnt="3">
        <dgm:presLayoutVars>
          <dgm:chMax val="1"/>
          <dgm:bulletEnabled val="1"/>
        </dgm:presLayoutVars>
      </dgm:prSet>
      <dgm:spPr/>
      <dgm:t>
        <a:bodyPr/>
        <a:lstStyle/>
        <a:p>
          <a:endParaRPr lang="es-MX"/>
        </a:p>
      </dgm:t>
    </dgm:pt>
    <dgm:pt modelId="{5BAE1163-BDD6-435E-B3FD-0A473E0B3EBE}" type="pres">
      <dgm:prSet presAssocID="{544B234B-D6C3-4497-82AE-CFB009B046C7}" presName="descendantText" presStyleLbl="alignAcc1" presStyleIdx="1" presStyleCnt="3">
        <dgm:presLayoutVars>
          <dgm:bulletEnabled val="1"/>
        </dgm:presLayoutVars>
      </dgm:prSet>
      <dgm:spPr/>
      <dgm:t>
        <a:bodyPr/>
        <a:lstStyle/>
        <a:p>
          <a:endParaRPr lang="es-MX"/>
        </a:p>
      </dgm:t>
    </dgm:pt>
    <dgm:pt modelId="{BA7C8429-0191-46D6-8E9F-8A6588239B04}" type="pres">
      <dgm:prSet presAssocID="{1AA2AF59-4E3E-40D5-9597-5F2353F28BD2}" presName="sp" presStyleCnt="0"/>
      <dgm:spPr/>
    </dgm:pt>
    <dgm:pt modelId="{8417026B-9231-499E-AF82-33E9D1F45276}" type="pres">
      <dgm:prSet presAssocID="{C8205C62-973B-433E-A6FD-D970F3FC2564}" presName="composite" presStyleCnt="0"/>
      <dgm:spPr/>
    </dgm:pt>
    <dgm:pt modelId="{3A2653ED-E841-4DD0-B742-532DC77B5548}" type="pres">
      <dgm:prSet presAssocID="{C8205C62-973B-433E-A6FD-D970F3FC2564}" presName="parentText" presStyleLbl="alignNode1" presStyleIdx="2" presStyleCnt="3">
        <dgm:presLayoutVars>
          <dgm:chMax val="1"/>
          <dgm:bulletEnabled val="1"/>
        </dgm:presLayoutVars>
      </dgm:prSet>
      <dgm:spPr/>
      <dgm:t>
        <a:bodyPr/>
        <a:lstStyle/>
        <a:p>
          <a:endParaRPr lang="es-MX"/>
        </a:p>
      </dgm:t>
    </dgm:pt>
    <dgm:pt modelId="{9644209C-35BA-46F3-A1B8-6BD2F1BB7498}" type="pres">
      <dgm:prSet presAssocID="{C8205C62-973B-433E-A6FD-D970F3FC2564}" presName="descendantText" presStyleLbl="alignAcc1" presStyleIdx="2" presStyleCnt="3">
        <dgm:presLayoutVars>
          <dgm:bulletEnabled val="1"/>
        </dgm:presLayoutVars>
      </dgm:prSet>
      <dgm:spPr/>
      <dgm:t>
        <a:bodyPr/>
        <a:lstStyle/>
        <a:p>
          <a:endParaRPr lang="es-MX"/>
        </a:p>
      </dgm:t>
    </dgm:pt>
  </dgm:ptLst>
  <dgm:cxnLst>
    <dgm:cxn modelId="{D0FF8A68-6E88-445F-A1DB-8A2E53FC0A64}" srcId="{544B234B-D6C3-4497-82AE-CFB009B046C7}" destId="{62919AAF-9FFE-4074-8020-7E025876C037}" srcOrd="1" destOrd="0" parTransId="{FB0C2076-C9B7-4396-8993-60D2D5F46069}" sibTransId="{D98A5A01-B0A9-44C7-B608-41E2D5EF4FF8}"/>
    <dgm:cxn modelId="{2F608B63-F8F4-4EA4-8ED1-9922FF22294F}" srcId="{544B234B-D6C3-4497-82AE-CFB009B046C7}" destId="{A7E4ECF6-1954-4835-BE11-64C20036A062}" srcOrd="0" destOrd="0" parTransId="{4741AA7A-0CE0-4DFC-BCFF-8D4618520183}" sibTransId="{FB4B197F-0F6A-480E-BB18-D068346FD5F3}"/>
    <dgm:cxn modelId="{2A707329-EF81-40F3-8366-F5D61DEF118B}" srcId="{3E8ED727-1C5B-4F29-ACAF-02998EAAFED9}" destId="{734D7FE5-A046-4789-B521-2B7E21540D69}" srcOrd="0" destOrd="0" parTransId="{E4A6FE21-DA3E-47BA-87A0-D011C1988456}" sibTransId="{B39C19B6-7D55-4C38-9EA1-081FE9BEC1FE}"/>
    <dgm:cxn modelId="{78FAB2F1-476A-4D99-9787-1FF3D9B72C5E}" type="presOf" srcId="{A7E4ECF6-1954-4835-BE11-64C20036A062}" destId="{5BAE1163-BDD6-435E-B3FD-0A473E0B3EBE}" srcOrd="0" destOrd="0" presId="urn:microsoft.com/office/officeart/2005/8/layout/chevron2"/>
    <dgm:cxn modelId="{BC347E16-8AA0-4199-B4BB-6B1D569B361A}" srcId="{C8205C62-973B-433E-A6FD-D970F3FC2564}" destId="{1C925744-FFFC-440A-BEF0-90870BD75C9F}" srcOrd="0" destOrd="0" parTransId="{344A30C0-6263-43F4-B276-00C2AB8EC13A}" sibTransId="{87722E35-AC7A-4B07-A206-E4C5794D93AB}"/>
    <dgm:cxn modelId="{E02B1D1A-E2D1-48CC-AA5D-3B8A68A39C20}" type="presOf" srcId="{1C925744-FFFC-440A-BEF0-90870BD75C9F}" destId="{9644209C-35BA-46F3-A1B8-6BD2F1BB7498}" srcOrd="0" destOrd="0" presId="urn:microsoft.com/office/officeart/2005/8/layout/chevron2"/>
    <dgm:cxn modelId="{4CDD7721-F727-4EB3-A4A2-D07944F91A59}" srcId="{2A3F93EE-A5BD-4151-8EA9-ABF14E3B84B3}" destId="{3E8ED727-1C5B-4F29-ACAF-02998EAAFED9}" srcOrd="0" destOrd="0" parTransId="{F791B9E3-F1A8-485B-8DA6-262DFF240B28}" sibTransId="{A041A087-745F-4ED8-93C0-DC93B01130BD}"/>
    <dgm:cxn modelId="{731DA124-2E8D-4F73-B7DA-8FF76AB5334F}" type="presOf" srcId="{544B234B-D6C3-4497-82AE-CFB009B046C7}" destId="{41CEA100-3BAD-433A-BF52-044E39E01B37}" srcOrd="0" destOrd="0" presId="urn:microsoft.com/office/officeart/2005/8/layout/chevron2"/>
    <dgm:cxn modelId="{7852FDB3-463C-4E49-9046-C68FC1419151}" type="presOf" srcId="{C8205C62-973B-433E-A6FD-D970F3FC2564}" destId="{3A2653ED-E841-4DD0-B742-532DC77B5548}" srcOrd="0" destOrd="0" presId="urn:microsoft.com/office/officeart/2005/8/layout/chevron2"/>
    <dgm:cxn modelId="{63C34408-AEA6-48DB-B962-EEC5CAC9AB1F}" type="presOf" srcId="{62919AAF-9FFE-4074-8020-7E025876C037}" destId="{5BAE1163-BDD6-435E-B3FD-0A473E0B3EBE}" srcOrd="0" destOrd="1" presId="urn:microsoft.com/office/officeart/2005/8/layout/chevron2"/>
    <dgm:cxn modelId="{B07AA1F4-18D7-49F4-880B-32DEF2474C13}" type="presOf" srcId="{3E8ED727-1C5B-4F29-ACAF-02998EAAFED9}" destId="{353A261B-0FEE-4880-B861-FE71773BBA17}" srcOrd="0" destOrd="0" presId="urn:microsoft.com/office/officeart/2005/8/layout/chevron2"/>
    <dgm:cxn modelId="{D25BF2F8-AE20-4506-8E1B-C9DCCBD7E148}" srcId="{2A3F93EE-A5BD-4151-8EA9-ABF14E3B84B3}" destId="{544B234B-D6C3-4497-82AE-CFB009B046C7}" srcOrd="1" destOrd="0" parTransId="{1CF0FCDC-FC6E-41D2-9A6F-96AB7CB73B64}" sibTransId="{1AA2AF59-4E3E-40D5-9597-5F2353F28BD2}"/>
    <dgm:cxn modelId="{568424BA-5BD6-4271-B413-CD5613132007}" type="presOf" srcId="{2A3F93EE-A5BD-4151-8EA9-ABF14E3B84B3}" destId="{C60B4F37-8561-4390-B666-37F91715ACE0}" srcOrd="0" destOrd="0" presId="urn:microsoft.com/office/officeart/2005/8/layout/chevron2"/>
    <dgm:cxn modelId="{6F0C5BCB-45ED-4C5E-BF1D-A57BC8A36EFA}" type="presOf" srcId="{734D7FE5-A046-4789-B521-2B7E21540D69}" destId="{68D3697D-BF9D-4C2F-B4AF-F07364993ED7}" srcOrd="0" destOrd="0" presId="urn:microsoft.com/office/officeart/2005/8/layout/chevron2"/>
    <dgm:cxn modelId="{491D51F1-4B90-4EF2-907E-4A73034A536A}" srcId="{2A3F93EE-A5BD-4151-8EA9-ABF14E3B84B3}" destId="{C8205C62-973B-433E-A6FD-D970F3FC2564}" srcOrd="2" destOrd="0" parTransId="{1C25C276-6BC9-440A-85C0-71A143129719}" sibTransId="{4AB0C3D2-D2C0-41C9-8468-DE76950DEBC2}"/>
    <dgm:cxn modelId="{C2615542-65E3-4959-88D9-7BA68EA95EB8}" type="presParOf" srcId="{C60B4F37-8561-4390-B666-37F91715ACE0}" destId="{88AE7815-21DB-4583-ABDD-B66B5C0E9BBD}" srcOrd="0" destOrd="0" presId="urn:microsoft.com/office/officeart/2005/8/layout/chevron2"/>
    <dgm:cxn modelId="{AD370E72-DF2E-4B29-8582-F6FC57CD94FB}" type="presParOf" srcId="{88AE7815-21DB-4583-ABDD-B66B5C0E9BBD}" destId="{353A261B-0FEE-4880-B861-FE71773BBA17}" srcOrd="0" destOrd="0" presId="urn:microsoft.com/office/officeart/2005/8/layout/chevron2"/>
    <dgm:cxn modelId="{43CA33C2-59A6-42A2-BA01-657531A5042B}" type="presParOf" srcId="{88AE7815-21DB-4583-ABDD-B66B5C0E9BBD}" destId="{68D3697D-BF9D-4C2F-B4AF-F07364993ED7}" srcOrd="1" destOrd="0" presId="urn:microsoft.com/office/officeart/2005/8/layout/chevron2"/>
    <dgm:cxn modelId="{F5141B25-AC1A-41BB-BE75-A4CDD86AD7D5}" type="presParOf" srcId="{C60B4F37-8561-4390-B666-37F91715ACE0}" destId="{57BFEE4D-D0DC-4603-B8DE-93EEBE705DF8}" srcOrd="1" destOrd="0" presId="urn:microsoft.com/office/officeart/2005/8/layout/chevron2"/>
    <dgm:cxn modelId="{ACE1AB55-AACA-4B80-9611-9D15DE137E73}" type="presParOf" srcId="{C60B4F37-8561-4390-B666-37F91715ACE0}" destId="{7FDD24DE-EB06-4959-B02E-89A6627A72CB}" srcOrd="2" destOrd="0" presId="urn:microsoft.com/office/officeart/2005/8/layout/chevron2"/>
    <dgm:cxn modelId="{735EF762-312D-4881-A8BB-56A94900838E}" type="presParOf" srcId="{7FDD24DE-EB06-4959-B02E-89A6627A72CB}" destId="{41CEA100-3BAD-433A-BF52-044E39E01B37}" srcOrd="0" destOrd="0" presId="urn:microsoft.com/office/officeart/2005/8/layout/chevron2"/>
    <dgm:cxn modelId="{246C50B5-3D6D-4E98-92A5-4B369463BA66}" type="presParOf" srcId="{7FDD24DE-EB06-4959-B02E-89A6627A72CB}" destId="{5BAE1163-BDD6-435E-B3FD-0A473E0B3EBE}" srcOrd="1" destOrd="0" presId="urn:microsoft.com/office/officeart/2005/8/layout/chevron2"/>
    <dgm:cxn modelId="{C35994D9-FEA9-447E-96F7-9B6C16C698FE}" type="presParOf" srcId="{C60B4F37-8561-4390-B666-37F91715ACE0}" destId="{BA7C8429-0191-46D6-8E9F-8A6588239B04}" srcOrd="3" destOrd="0" presId="urn:microsoft.com/office/officeart/2005/8/layout/chevron2"/>
    <dgm:cxn modelId="{072E46F7-52FA-4296-9686-FB26C7C6F190}" type="presParOf" srcId="{C60B4F37-8561-4390-B666-37F91715ACE0}" destId="{8417026B-9231-499E-AF82-33E9D1F45276}" srcOrd="4" destOrd="0" presId="urn:microsoft.com/office/officeart/2005/8/layout/chevron2"/>
    <dgm:cxn modelId="{3CDBBB91-F865-4D17-A7BA-2C6E143ECA1C}" type="presParOf" srcId="{8417026B-9231-499E-AF82-33E9D1F45276}" destId="{3A2653ED-E841-4DD0-B742-532DC77B5548}" srcOrd="0" destOrd="0" presId="urn:microsoft.com/office/officeart/2005/8/layout/chevron2"/>
    <dgm:cxn modelId="{7A74ADBF-9D45-4B64-AF2A-A0C461369EA5}" type="presParOf" srcId="{8417026B-9231-499E-AF82-33E9D1F45276}" destId="{9644209C-35BA-46F3-A1B8-6BD2F1BB749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70E279-C52B-4E97-A296-4C9A74AFC203}" type="doc">
      <dgm:prSet loTypeId="urn:microsoft.com/office/officeart/2005/8/layout/vProcess5" loCatId="process" qsTypeId="urn:microsoft.com/office/officeart/2005/8/quickstyle/simple1#3" qsCatId="simple" csTypeId="urn:microsoft.com/office/officeart/2005/8/colors/accent1_2#3" csCatId="accent1" phldr="1"/>
      <dgm:spPr/>
      <dgm:t>
        <a:bodyPr/>
        <a:lstStyle/>
        <a:p>
          <a:endParaRPr lang="es-MX"/>
        </a:p>
      </dgm:t>
    </dgm:pt>
    <dgm:pt modelId="{683F0DAF-E8BD-407D-B0CA-5431C7D8B33F}">
      <dgm:prSet phldrT="[Texto]"/>
      <dgm:spPr/>
      <dgm:t>
        <a:bodyPr/>
        <a:lstStyle/>
        <a:p>
          <a:r>
            <a:rPr lang="es-MX" dirty="0" smtClean="0"/>
            <a:t>Beta del Activo o </a:t>
          </a:r>
          <a:r>
            <a:rPr lang="es-MX" dirty="0" err="1" smtClean="0"/>
            <a:t>Desapalancada</a:t>
          </a:r>
          <a:r>
            <a:rPr lang="es-MX" dirty="0" smtClean="0"/>
            <a:t> </a:t>
          </a:r>
          <a:r>
            <a:rPr lang="el-GR" dirty="0" smtClean="0">
              <a:latin typeface="Calibri"/>
            </a:rPr>
            <a:t>β</a:t>
          </a:r>
          <a:r>
            <a:rPr lang="es-MX" baseline="-25000" dirty="0" smtClean="0">
              <a:latin typeface="Calibri"/>
            </a:rPr>
            <a:t>U</a:t>
          </a:r>
          <a:endParaRPr lang="es-MX" baseline="-25000" dirty="0"/>
        </a:p>
      </dgm:t>
    </dgm:pt>
    <dgm:pt modelId="{D46BF68F-83FE-435C-A784-155A929DA199}" type="parTrans" cxnId="{5015D8F4-5187-404E-9406-F73DFD176849}">
      <dgm:prSet/>
      <dgm:spPr/>
      <dgm:t>
        <a:bodyPr/>
        <a:lstStyle/>
        <a:p>
          <a:endParaRPr lang="es-MX"/>
        </a:p>
      </dgm:t>
    </dgm:pt>
    <dgm:pt modelId="{9A5837C2-1F8D-4B94-9450-FECD0252A98D}" type="sibTrans" cxnId="{5015D8F4-5187-404E-9406-F73DFD176849}">
      <dgm:prSet/>
      <dgm:spPr/>
      <dgm:t>
        <a:bodyPr/>
        <a:lstStyle/>
        <a:p>
          <a:endParaRPr lang="es-MX"/>
        </a:p>
      </dgm:t>
    </dgm:pt>
    <dgm:pt modelId="{7DEA0C4B-C9A7-479A-8B9A-6F64193ADD13}">
      <dgm:prSet phldrT="[Texto]"/>
      <dgm:spPr/>
      <dgm:t>
        <a:bodyPr/>
        <a:lstStyle/>
        <a:p>
          <a:r>
            <a:rPr lang="es-MX" dirty="0" smtClean="0"/>
            <a:t>Beta Apalancada o de capital de los Accionistas</a:t>
          </a:r>
          <a:endParaRPr lang="es-MX" dirty="0"/>
        </a:p>
      </dgm:t>
    </dgm:pt>
    <dgm:pt modelId="{58E5D70C-DC5F-4E32-A146-EC31E787D4EA}" type="parTrans" cxnId="{EFD041F9-C4A1-4F50-80B7-C2A4875FED0F}">
      <dgm:prSet/>
      <dgm:spPr/>
      <dgm:t>
        <a:bodyPr/>
        <a:lstStyle/>
        <a:p>
          <a:endParaRPr lang="es-MX"/>
        </a:p>
      </dgm:t>
    </dgm:pt>
    <dgm:pt modelId="{F140FAF1-914C-4C36-94A9-E11B8D032C8B}" type="sibTrans" cxnId="{EFD041F9-C4A1-4F50-80B7-C2A4875FED0F}">
      <dgm:prSet/>
      <dgm:spPr/>
      <dgm:t>
        <a:bodyPr/>
        <a:lstStyle/>
        <a:p>
          <a:endParaRPr lang="es-MX"/>
        </a:p>
      </dgm:t>
    </dgm:pt>
    <dgm:pt modelId="{036E30C0-92DA-4CCA-A2D8-A730F4921AD2}">
      <dgm:prSet phldrT="[Texto]"/>
      <dgm:spPr/>
      <dgm:t>
        <a:bodyPr/>
        <a:lstStyle/>
        <a:p>
          <a:r>
            <a:rPr lang="es-MX" dirty="0" smtClean="0"/>
            <a:t>Costo del Capital de los Accionistas C</a:t>
          </a:r>
          <a:r>
            <a:rPr lang="es-MX" baseline="-25000" dirty="0" smtClean="0"/>
            <a:t>E</a:t>
          </a:r>
          <a:r>
            <a:rPr lang="es-MX" baseline="0" dirty="0" smtClean="0"/>
            <a:t>=R</a:t>
          </a:r>
          <a:r>
            <a:rPr lang="es-MX" baseline="-25000" dirty="0" smtClean="0"/>
            <a:t>f</a:t>
          </a:r>
          <a:r>
            <a:rPr lang="es-MX" baseline="0" dirty="0" smtClean="0"/>
            <a:t>+</a:t>
          </a:r>
          <a:r>
            <a:rPr lang="el-GR" baseline="0" dirty="0" smtClean="0">
              <a:latin typeface="Calibri"/>
            </a:rPr>
            <a:t>β</a:t>
          </a:r>
          <a:r>
            <a:rPr lang="es-MX" baseline="-25000" dirty="0" smtClean="0">
              <a:latin typeface="Calibri"/>
            </a:rPr>
            <a:t>E</a:t>
          </a:r>
          <a:r>
            <a:rPr lang="es-MX" baseline="0" dirty="0" smtClean="0">
              <a:latin typeface="Calibri"/>
            </a:rPr>
            <a:t>(E(R</a:t>
          </a:r>
          <a:r>
            <a:rPr lang="es-MX" baseline="-25000" dirty="0" smtClean="0">
              <a:latin typeface="Calibri"/>
            </a:rPr>
            <a:t>M</a:t>
          </a:r>
          <a:r>
            <a:rPr lang="es-MX" baseline="0" dirty="0" smtClean="0">
              <a:latin typeface="Calibri"/>
            </a:rPr>
            <a:t>)-R</a:t>
          </a:r>
          <a:r>
            <a:rPr lang="es-MX" baseline="-25000" dirty="0" smtClean="0">
              <a:latin typeface="Calibri"/>
            </a:rPr>
            <a:t>f</a:t>
          </a:r>
          <a:endParaRPr lang="es-MX" baseline="0" dirty="0"/>
        </a:p>
      </dgm:t>
    </dgm:pt>
    <dgm:pt modelId="{D8BF6C07-696A-48B4-8B46-66316129684D}" type="parTrans" cxnId="{8E26FF78-6230-49B4-888F-E4F4166A694B}">
      <dgm:prSet/>
      <dgm:spPr/>
      <dgm:t>
        <a:bodyPr/>
        <a:lstStyle/>
        <a:p>
          <a:endParaRPr lang="es-MX"/>
        </a:p>
      </dgm:t>
    </dgm:pt>
    <dgm:pt modelId="{2B751A5F-660E-42DD-B4DC-F163E07FBEE6}" type="sibTrans" cxnId="{8E26FF78-6230-49B4-888F-E4F4166A694B}">
      <dgm:prSet/>
      <dgm:spPr/>
      <dgm:t>
        <a:bodyPr/>
        <a:lstStyle/>
        <a:p>
          <a:endParaRPr lang="es-MX"/>
        </a:p>
      </dgm:t>
    </dgm:pt>
    <dgm:pt modelId="{B475EB12-9A16-4D1C-8284-644D2C8E95BE}">
      <dgm:prSet phldrT="[Texto]"/>
      <dgm:spPr/>
      <dgm:t>
        <a:bodyPr/>
        <a:lstStyle/>
        <a:p>
          <a:r>
            <a:rPr lang="es-MX" baseline="0" dirty="0" smtClean="0"/>
            <a:t>Costo de la Deuda C</a:t>
          </a:r>
          <a:r>
            <a:rPr lang="es-MX" baseline="-25000" dirty="0" smtClean="0"/>
            <a:t>D</a:t>
          </a:r>
          <a:endParaRPr lang="es-MX" baseline="-25000" dirty="0"/>
        </a:p>
      </dgm:t>
    </dgm:pt>
    <dgm:pt modelId="{1BE817E3-3FAC-4999-9E4D-401C67421036}" type="parTrans" cxnId="{EE5ECB4C-B98A-4707-91F6-627895987699}">
      <dgm:prSet/>
      <dgm:spPr/>
      <dgm:t>
        <a:bodyPr/>
        <a:lstStyle/>
        <a:p>
          <a:endParaRPr lang="es-MX"/>
        </a:p>
      </dgm:t>
    </dgm:pt>
    <dgm:pt modelId="{4DE5EAAE-2201-4C35-95FD-0BB725B9EBB4}" type="sibTrans" cxnId="{EE5ECB4C-B98A-4707-91F6-627895987699}">
      <dgm:prSet/>
      <dgm:spPr/>
      <dgm:t>
        <a:bodyPr/>
        <a:lstStyle/>
        <a:p>
          <a:endParaRPr lang="es-MX"/>
        </a:p>
      </dgm:t>
    </dgm:pt>
    <dgm:pt modelId="{587779A0-6BCD-40D6-A2DA-61B1DDC396E5}">
      <dgm:prSet phldrT="[Texto]"/>
      <dgm:spPr/>
      <dgm:t>
        <a:bodyPr/>
        <a:lstStyle/>
        <a:p>
          <a:r>
            <a:rPr lang="es-MX" baseline="0" dirty="0" smtClean="0"/>
            <a:t>WACC </a:t>
          </a:r>
          <a:endParaRPr lang="es-MX" baseline="0" dirty="0"/>
        </a:p>
      </dgm:t>
    </dgm:pt>
    <dgm:pt modelId="{1D6A3B77-C364-46AF-8B62-33310A9F55EB}" type="parTrans" cxnId="{58902C6A-063F-47BE-A7E0-4F42941605CD}">
      <dgm:prSet/>
      <dgm:spPr/>
      <dgm:t>
        <a:bodyPr/>
        <a:lstStyle/>
        <a:p>
          <a:endParaRPr lang="es-MX"/>
        </a:p>
      </dgm:t>
    </dgm:pt>
    <dgm:pt modelId="{67CB053F-96FE-4F3A-B122-CAEB05677E10}" type="sibTrans" cxnId="{58902C6A-063F-47BE-A7E0-4F42941605CD}">
      <dgm:prSet/>
      <dgm:spPr/>
      <dgm:t>
        <a:bodyPr/>
        <a:lstStyle/>
        <a:p>
          <a:endParaRPr lang="es-MX"/>
        </a:p>
      </dgm:t>
    </dgm:pt>
    <dgm:pt modelId="{4A98FA42-C0B4-47B0-8735-D49300A08ED9}" type="pres">
      <dgm:prSet presAssocID="{2170E279-C52B-4E97-A296-4C9A74AFC203}" presName="outerComposite" presStyleCnt="0">
        <dgm:presLayoutVars>
          <dgm:chMax val="5"/>
          <dgm:dir/>
          <dgm:resizeHandles val="exact"/>
        </dgm:presLayoutVars>
      </dgm:prSet>
      <dgm:spPr/>
      <dgm:t>
        <a:bodyPr/>
        <a:lstStyle/>
        <a:p>
          <a:endParaRPr lang="es-MX"/>
        </a:p>
      </dgm:t>
    </dgm:pt>
    <dgm:pt modelId="{A6C4607D-1313-4E15-98DA-E74F01D64B30}" type="pres">
      <dgm:prSet presAssocID="{2170E279-C52B-4E97-A296-4C9A74AFC203}" presName="dummyMaxCanvas" presStyleCnt="0">
        <dgm:presLayoutVars/>
      </dgm:prSet>
      <dgm:spPr/>
    </dgm:pt>
    <dgm:pt modelId="{BB851652-1948-4E1F-81D0-6E4301138A62}" type="pres">
      <dgm:prSet presAssocID="{2170E279-C52B-4E97-A296-4C9A74AFC203}" presName="FiveNodes_1" presStyleLbl="node1" presStyleIdx="0" presStyleCnt="5">
        <dgm:presLayoutVars>
          <dgm:bulletEnabled val="1"/>
        </dgm:presLayoutVars>
      </dgm:prSet>
      <dgm:spPr/>
      <dgm:t>
        <a:bodyPr/>
        <a:lstStyle/>
        <a:p>
          <a:endParaRPr lang="es-MX"/>
        </a:p>
      </dgm:t>
    </dgm:pt>
    <dgm:pt modelId="{4FAAE356-A50D-4FE4-9FF3-8275B265A0BF}" type="pres">
      <dgm:prSet presAssocID="{2170E279-C52B-4E97-A296-4C9A74AFC203}" presName="FiveNodes_2" presStyleLbl="node1" presStyleIdx="1" presStyleCnt="5">
        <dgm:presLayoutVars>
          <dgm:bulletEnabled val="1"/>
        </dgm:presLayoutVars>
      </dgm:prSet>
      <dgm:spPr/>
      <dgm:t>
        <a:bodyPr/>
        <a:lstStyle/>
        <a:p>
          <a:endParaRPr lang="es-MX"/>
        </a:p>
      </dgm:t>
    </dgm:pt>
    <dgm:pt modelId="{26EBF9F0-588F-4DBD-AAD4-A1DF15328241}" type="pres">
      <dgm:prSet presAssocID="{2170E279-C52B-4E97-A296-4C9A74AFC203}" presName="FiveNodes_3" presStyleLbl="node1" presStyleIdx="2" presStyleCnt="5">
        <dgm:presLayoutVars>
          <dgm:bulletEnabled val="1"/>
        </dgm:presLayoutVars>
      </dgm:prSet>
      <dgm:spPr/>
      <dgm:t>
        <a:bodyPr/>
        <a:lstStyle/>
        <a:p>
          <a:endParaRPr lang="es-MX"/>
        </a:p>
      </dgm:t>
    </dgm:pt>
    <dgm:pt modelId="{01AB82B7-6754-49BE-B97E-0B76E2CC4A80}" type="pres">
      <dgm:prSet presAssocID="{2170E279-C52B-4E97-A296-4C9A74AFC203}" presName="FiveNodes_4" presStyleLbl="node1" presStyleIdx="3" presStyleCnt="5">
        <dgm:presLayoutVars>
          <dgm:bulletEnabled val="1"/>
        </dgm:presLayoutVars>
      </dgm:prSet>
      <dgm:spPr/>
      <dgm:t>
        <a:bodyPr/>
        <a:lstStyle/>
        <a:p>
          <a:endParaRPr lang="es-MX"/>
        </a:p>
      </dgm:t>
    </dgm:pt>
    <dgm:pt modelId="{4AB29D8F-9323-4576-9970-4E83EB5594FF}" type="pres">
      <dgm:prSet presAssocID="{2170E279-C52B-4E97-A296-4C9A74AFC203}" presName="FiveNodes_5" presStyleLbl="node1" presStyleIdx="4" presStyleCnt="5">
        <dgm:presLayoutVars>
          <dgm:bulletEnabled val="1"/>
        </dgm:presLayoutVars>
      </dgm:prSet>
      <dgm:spPr/>
      <dgm:t>
        <a:bodyPr/>
        <a:lstStyle/>
        <a:p>
          <a:endParaRPr lang="es-MX"/>
        </a:p>
      </dgm:t>
    </dgm:pt>
    <dgm:pt modelId="{1FE84334-0C56-4A8D-8CD0-B750D3AA7556}" type="pres">
      <dgm:prSet presAssocID="{2170E279-C52B-4E97-A296-4C9A74AFC203}" presName="FiveConn_1-2" presStyleLbl="fgAccFollowNode1" presStyleIdx="0" presStyleCnt="4">
        <dgm:presLayoutVars>
          <dgm:bulletEnabled val="1"/>
        </dgm:presLayoutVars>
      </dgm:prSet>
      <dgm:spPr/>
      <dgm:t>
        <a:bodyPr/>
        <a:lstStyle/>
        <a:p>
          <a:endParaRPr lang="es-MX"/>
        </a:p>
      </dgm:t>
    </dgm:pt>
    <dgm:pt modelId="{2C86CFB4-857D-45B9-B6AA-D6D07516FE9E}" type="pres">
      <dgm:prSet presAssocID="{2170E279-C52B-4E97-A296-4C9A74AFC203}" presName="FiveConn_2-3" presStyleLbl="fgAccFollowNode1" presStyleIdx="1" presStyleCnt="4">
        <dgm:presLayoutVars>
          <dgm:bulletEnabled val="1"/>
        </dgm:presLayoutVars>
      </dgm:prSet>
      <dgm:spPr/>
      <dgm:t>
        <a:bodyPr/>
        <a:lstStyle/>
        <a:p>
          <a:endParaRPr lang="es-MX"/>
        </a:p>
      </dgm:t>
    </dgm:pt>
    <dgm:pt modelId="{1FF18175-C78D-4F04-A611-68A927497BB8}" type="pres">
      <dgm:prSet presAssocID="{2170E279-C52B-4E97-A296-4C9A74AFC203}" presName="FiveConn_3-4" presStyleLbl="fgAccFollowNode1" presStyleIdx="2" presStyleCnt="4">
        <dgm:presLayoutVars>
          <dgm:bulletEnabled val="1"/>
        </dgm:presLayoutVars>
      </dgm:prSet>
      <dgm:spPr/>
      <dgm:t>
        <a:bodyPr/>
        <a:lstStyle/>
        <a:p>
          <a:endParaRPr lang="es-MX"/>
        </a:p>
      </dgm:t>
    </dgm:pt>
    <dgm:pt modelId="{C42ABB72-C3E6-488F-AF18-E20D70DD0FAC}" type="pres">
      <dgm:prSet presAssocID="{2170E279-C52B-4E97-A296-4C9A74AFC203}" presName="FiveConn_4-5" presStyleLbl="fgAccFollowNode1" presStyleIdx="3" presStyleCnt="4">
        <dgm:presLayoutVars>
          <dgm:bulletEnabled val="1"/>
        </dgm:presLayoutVars>
      </dgm:prSet>
      <dgm:spPr/>
      <dgm:t>
        <a:bodyPr/>
        <a:lstStyle/>
        <a:p>
          <a:endParaRPr lang="es-MX"/>
        </a:p>
      </dgm:t>
    </dgm:pt>
    <dgm:pt modelId="{C64BCC42-17CC-4331-8C2A-33F0271174D4}" type="pres">
      <dgm:prSet presAssocID="{2170E279-C52B-4E97-A296-4C9A74AFC203}" presName="FiveNodes_1_text" presStyleLbl="node1" presStyleIdx="4" presStyleCnt="5">
        <dgm:presLayoutVars>
          <dgm:bulletEnabled val="1"/>
        </dgm:presLayoutVars>
      </dgm:prSet>
      <dgm:spPr/>
      <dgm:t>
        <a:bodyPr/>
        <a:lstStyle/>
        <a:p>
          <a:endParaRPr lang="es-MX"/>
        </a:p>
      </dgm:t>
    </dgm:pt>
    <dgm:pt modelId="{52B53620-8907-4A5B-9D8A-980D0B3D2B95}" type="pres">
      <dgm:prSet presAssocID="{2170E279-C52B-4E97-A296-4C9A74AFC203}" presName="FiveNodes_2_text" presStyleLbl="node1" presStyleIdx="4" presStyleCnt="5">
        <dgm:presLayoutVars>
          <dgm:bulletEnabled val="1"/>
        </dgm:presLayoutVars>
      </dgm:prSet>
      <dgm:spPr/>
      <dgm:t>
        <a:bodyPr/>
        <a:lstStyle/>
        <a:p>
          <a:endParaRPr lang="es-MX"/>
        </a:p>
      </dgm:t>
    </dgm:pt>
    <dgm:pt modelId="{FBC452E5-595D-47F9-B377-16505D889A93}" type="pres">
      <dgm:prSet presAssocID="{2170E279-C52B-4E97-A296-4C9A74AFC203}" presName="FiveNodes_3_text" presStyleLbl="node1" presStyleIdx="4" presStyleCnt="5">
        <dgm:presLayoutVars>
          <dgm:bulletEnabled val="1"/>
        </dgm:presLayoutVars>
      </dgm:prSet>
      <dgm:spPr/>
      <dgm:t>
        <a:bodyPr/>
        <a:lstStyle/>
        <a:p>
          <a:endParaRPr lang="es-MX"/>
        </a:p>
      </dgm:t>
    </dgm:pt>
    <dgm:pt modelId="{C2587029-0895-4619-BBC4-9748892AC442}" type="pres">
      <dgm:prSet presAssocID="{2170E279-C52B-4E97-A296-4C9A74AFC203}" presName="FiveNodes_4_text" presStyleLbl="node1" presStyleIdx="4" presStyleCnt="5">
        <dgm:presLayoutVars>
          <dgm:bulletEnabled val="1"/>
        </dgm:presLayoutVars>
      </dgm:prSet>
      <dgm:spPr/>
      <dgm:t>
        <a:bodyPr/>
        <a:lstStyle/>
        <a:p>
          <a:endParaRPr lang="es-MX"/>
        </a:p>
      </dgm:t>
    </dgm:pt>
    <dgm:pt modelId="{B8C2C232-8551-4319-ADD4-76E25B3DE5E7}" type="pres">
      <dgm:prSet presAssocID="{2170E279-C52B-4E97-A296-4C9A74AFC203}" presName="FiveNodes_5_text" presStyleLbl="node1" presStyleIdx="4" presStyleCnt="5">
        <dgm:presLayoutVars>
          <dgm:bulletEnabled val="1"/>
        </dgm:presLayoutVars>
      </dgm:prSet>
      <dgm:spPr/>
      <dgm:t>
        <a:bodyPr/>
        <a:lstStyle/>
        <a:p>
          <a:endParaRPr lang="es-MX"/>
        </a:p>
      </dgm:t>
    </dgm:pt>
  </dgm:ptLst>
  <dgm:cxnLst>
    <dgm:cxn modelId="{B27FA85C-9B93-4D70-ABDA-B8061D83DE2D}" type="presOf" srcId="{7DEA0C4B-C9A7-479A-8B9A-6F64193ADD13}" destId="{52B53620-8907-4A5B-9D8A-980D0B3D2B95}" srcOrd="1" destOrd="0" presId="urn:microsoft.com/office/officeart/2005/8/layout/vProcess5"/>
    <dgm:cxn modelId="{8E26FF78-6230-49B4-888F-E4F4166A694B}" srcId="{2170E279-C52B-4E97-A296-4C9A74AFC203}" destId="{036E30C0-92DA-4CCA-A2D8-A730F4921AD2}" srcOrd="2" destOrd="0" parTransId="{D8BF6C07-696A-48B4-8B46-66316129684D}" sibTransId="{2B751A5F-660E-42DD-B4DC-F163E07FBEE6}"/>
    <dgm:cxn modelId="{C5B2A2A3-9021-484F-87F0-FCEA3FB42B58}" type="presOf" srcId="{683F0DAF-E8BD-407D-B0CA-5431C7D8B33F}" destId="{C64BCC42-17CC-4331-8C2A-33F0271174D4}" srcOrd="1" destOrd="0" presId="urn:microsoft.com/office/officeart/2005/8/layout/vProcess5"/>
    <dgm:cxn modelId="{5F92EE8F-1061-4C99-AEBB-0647AF5F34AB}" type="presOf" srcId="{7DEA0C4B-C9A7-479A-8B9A-6F64193ADD13}" destId="{4FAAE356-A50D-4FE4-9FF3-8275B265A0BF}" srcOrd="0" destOrd="0" presId="urn:microsoft.com/office/officeart/2005/8/layout/vProcess5"/>
    <dgm:cxn modelId="{B9C48F01-3E5E-4F49-9417-30C3510B29FC}" type="presOf" srcId="{9A5837C2-1F8D-4B94-9450-FECD0252A98D}" destId="{1FE84334-0C56-4A8D-8CD0-B750D3AA7556}" srcOrd="0" destOrd="0" presId="urn:microsoft.com/office/officeart/2005/8/layout/vProcess5"/>
    <dgm:cxn modelId="{B29F9C7A-1DDD-4204-BD36-33C4D88DCFB9}" type="presOf" srcId="{F140FAF1-914C-4C36-94A9-E11B8D032C8B}" destId="{2C86CFB4-857D-45B9-B6AA-D6D07516FE9E}" srcOrd="0" destOrd="0" presId="urn:microsoft.com/office/officeart/2005/8/layout/vProcess5"/>
    <dgm:cxn modelId="{A5DBAE9F-6136-438F-A168-429E0382957B}" type="presOf" srcId="{2B751A5F-660E-42DD-B4DC-F163E07FBEE6}" destId="{1FF18175-C78D-4F04-A611-68A927497BB8}" srcOrd="0" destOrd="0" presId="urn:microsoft.com/office/officeart/2005/8/layout/vProcess5"/>
    <dgm:cxn modelId="{86AE2B2C-1ECF-4A0F-ACD4-628685BC0F5F}" type="presOf" srcId="{B475EB12-9A16-4D1C-8284-644D2C8E95BE}" destId="{C2587029-0895-4619-BBC4-9748892AC442}" srcOrd="1" destOrd="0" presId="urn:microsoft.com/office/officeart/2005/8/layout/vProcess5"/>
    <dgm:cxn modelId="{AB6376C0-66E8-489B-9418-CE09D8CFC485}" type="presOf" srcId="{2170E279-C52B-4E97-A296-4C9A74AFC203}" destId="{4A98FA42-C0B4-47B0-8735-D49300A08ED9}" srcOrd="0" destOrd="0" presId="urn:microsoft.com/office/officeart/2005/8/layout/vProcess5"/>
    <dgm:cxn modelId="{58902C6A-063F-47BE-A7E0-4F42941605CD}" srcId="{2170E279-C52B-4E97-A296-4C9A74AFC203}" destId="{587779A0-6BCD-40D6-A2DA-61B1DDC396E5}" srcOrd="4" destOrd="0" parTransId="{1D6A3B77-C364-46AF-8B62-33310A9F55EB}" sibTransId="{67CB053F-96FE-4F3A-B122-CAEB05677E10}"/>
    <dgm:cxn modelId="{C0021687-C61B-417C-A7A0-B9DE92C9151B}" type="presOf" srcId="{683F0DAF-E8BD-407D-B0CA-5431C7D8B33F}" destId="{BB851652-1948-4E1F-81D0-6E4301138A62}" srcOrd="0" destOrd="0" presId="urn:microsoft.com/office/officeart/2005/8/layout/vProcess5"/>
    <dgm:cxn modelId="{2A2E9FC3-8050-4B2B-A701-D01D2605E6E5}" type="presOf" srcId="{B475EB12-9A16-4D1C-8284-644D2C8E95BE}" destId="{01AB82B7-6754-49BE-B97E-0B76E2CC4A80}" srcOrd="0" destOrd="0" presId="urn:microsoft.com/office/officeart/2005/8/layout/vProcess5"/>
    <dgm:cxn modelId="{EFD041F9-C4A1-4F50-80B7-C2A4875FED0F}" srcId="{2170E279-C52B-4E97-A296-4C9A74AFC203}" destId="{7DEA0C4B-C9A7-479A-8B9A-6F64193ADD13}" srcOrd="1" destOrd="0" parTransId="{58E5D70C-DC5F-4E32-A146-EC31E787D4EA}" sibTransId="{F140FAF1-914C-4C36-94A9-E11B8D032C8B}"/>
    <dgm:cxn modelId="{E2F602FF-E28B-43E8-9C3F-BE9775BE2ED2}" type="presOf" srcId="{036E30C0-92DA-4CCA-A2D8-A730F4921AD2}" destId="{FBC452E5-595D-47F9-B377-16505D889A93}" srcOrd="1" destOrd="0" presId="urn:microsoft.com/office/officeart/2005/8/layout/vProcess5"/>
    <dgm:cxn modelId="{5015D8F4-5187-404E-9406-F73DFD176849}" srcId="{2170E279-C52B-4E97-A296-4C9A74AFC203}" destId="{683F0DAF-E8BD-407D-B0CA-5431C7D8B33F}" srcOrd="0" destOrd="0" parTransId="{D46BF68F-83FE-435C-A784-155A929DA199}" sibTransId="{9A5837C2-1F8D-4B94-9450-FECD0252A98D}"/>
    <dgm:cxn modelId="{1F0B9089-4C18-4251-B62F-8B9ACC885BF0}" type="presOf" srcId="{036E30C0-92DA-4CCA-A2D8-A730F4921AD2}" destId="{26EBF9F0-588F-4DBD-AAD4-A1DF15328241}" srcOrd="0" destOrd="0" presId="urn:microsoft.com/office/officeart/2005/8/layout/vProcess5"/>
    <dgm:cxn modelId="{EE5ECB4C-B98A-4707-91F6-627895987699}" srcId="{2170E279-C52B-4E97-A296-4C9A74AFC203}" destId="{B475EB12-9A16-4D1C-8284-644D2C8E95BE}" srcOrd="3" destOrd="0" parTransId="{1BE817E3-3FAC-4999-9E4D-401C67421036}" sibTransId="{4DE5EAAE-2201-4C35-95FD-0BB725B9EBB4}"/>
    <dgm:cxn modelId="{D4D557C1-2067-429D-8FF3-725B364DA579}" type="presOf" srcId="{4DE5EAAE-2201-4C35-95FD-0BB725B9EBB4}" destId="{C42ABB72-C3E6-488F-AF18-E20D70DD0FAC}" srcOrd="0" destOrd="0" presId="urn:microsoft.com/office/officeart/2005/8/layout/vProcess5"/>
    <dgm:cxn modelId="{7CCB5502-05A9-4904-BAD1-E77A4D9AC063}" type="presOf" srcId="{587779A0-6BCD-40D6-A2DA-61B1DDC396E5}" destId="{B8C2C232-8551-4319-ADD4-76E25B3DE5E7}" srcOrd="1" destOrd="0" presId="urn:microsoft.com/office/officeart/2005/8/layout/vProcess5"/>
    <dgm:cxn modelId="{BDBA95F5-D149-4A94-BD63-9FFDA0BBFFD7}" type="presOf" srcId="{587779A0-6BCD-40D6-A2DA-61B1DDC396E5}" destId="{4AB29D8F-9323-4576-9970-4E83EB5594FF}" srcOrd="0" destOrd="0" presId="urn:microsoft.com/office/officeart/2005/8/layout/vProcess5"/>
    <dgm:cxn modelId="{BC27D6E3-200B-44EC-AE62-FABB6FA272C5}" type="presParOf" srcId="{4A98FA42-C0B4-47B0-8735-D49300A08ED9}" destId="{A6C4607D-1313-4E15-98DA-E74F01D64B30}" srcOrd="0" destOrd="0" presId="urn:microsoft.com/office/officeart/2005/8/layout/vProcess5"/>
    <dgm:cxn modelId="{D8BA13AE-0E3E-479C-8B7A-5A0A41FC1BAF}" type="presParOf" srcId="{4A98FA42-C0B4-47B0-8735-D49300A08ED9}" destId="{BB851652-1948-4E1F-81D0-6E4301138A62}" srcOrd="1" destOrd="0" presId="urn:microsoft.com/office/officeart/2005/8/layout/vProcess5"/>
    <dgm:cxn modelId="{FE467387-B4FE-4D24-B3A7-706D4FF0ACB5}" type="presParOf" srcId="{4A98FA42-C0B4-47B0-8735-D49300A08ED9}" destId="{4FAAE356-A50D-4FE4-9FF3-8275B265A0BF}" srcOrd="2" destOrd="0" presId="urn:microsoft.com/office/officeart/2005/8/layout/vProcess5"/>
    <dgm:cxn modelId="{4653A5B2-8B44-412D-8098-8B80EE6D2952}" type="presParOf" srcId="{4A98FA42-C0B4-47B0-8735-D49300A08ED9}" destId="{26EBF9F0-588F-4DBD-AAD4-A1DF15328241}" srcOrd="3" destOrd="0" presId="urn:microsoft.com/office/officeart/2005/8/layout/vProcess5"/>
    <dgm:cxn modelId="{9AB91525-5327-4D76-9CB1-91ABB4AE98F8}" type="presParOf" srcId="{4A98FA42-C0B4-47B0-8735-D49300A08ED9}" destId="{01AB82B7-6754-49BE-B97E-0B76E2CC4A80}" srcOrd="4" destOrd="0" presId="urn:microsoft.com/office/officeart/2005/8/layout/vProcess5"/>
    <dgm:cxn modelId="{DCB9A5AB-7974-4421-8B52-CD3883C2813F}" type="presParOf" srcId="{4A98FA42-C0B4-47B0-8735-D49300A08ED9}" destId="{4AB29D8F-9323-4576-9970-4E83EB5594FF}" srcOrd="5" destOrd="0" presId="urn:microsoft.com/office/officeart/2005/8/layout/vProcess5"/>
    <dgm:cxn modelId="{5CE4B5C7-C1CA-4838-9DBD-83F760A45910}" type="presParOf" srcId="{4A98FA42-C0B4-47B0-8735-D49300A08ED9}" destId="{1FE84334-0C56-4A8D-8CD0-B750D3AA7556}" srcOrd="6" destOrd="0" presId="urn:microsoft.com/office/officeart/2005/8/layout/vProcess5"/>
    <dgm:cxn modelId="{4D0D76B3-D201-4634-A4F4-2F2245AD4B00}" type="presParOf" srcId="{4A98FA42-C0B4-47B0-8735-D49300A08ED9}" destId="{2C86CFB4-857D-45B9-B6AA-D6D07516FE9E}" srcOrd="7" destOrd="0" presId="urn:microsoft.com/office/officeart/2005/8/layout/vProcess5"/>
    <dgm:cxn modelId="{356BB57E-4865-4E68-A719-8064BAD59852}" type="presParOf" srcId="{4A98FA42-C0B4-47B0-8735-D49300A08ED9}" destId="{1FF18175-C78D-4F04-A611-68A927497BB8}" srcOrd="8" destOrd="0" presId="urn:microsoft.com/office/officeart/2005/8/layout/vProcess5"/>
    <dgm:cxn modelId="{9B245176-7A0B-4E4A-BF64-AAE8E570FDC2}" type="presParOf" srcId="{4A98FA42-C0B4-47B0-8735-D49300A08ED9}" destId="{C42ABB72-C3E6-488F-AF18-E20D70DD0FAC}" srcOrd="9" destOrd="0" presId="urn:microsoft.com/office/officeart/2005/8/layout/vProcess5"/>
    <dgm:cxn modelId="{73534E7D-70BE-4B8D-A4B4-16C814A705FA}" type="presParOf" srcId="{4A98FA42-C0B4-47B0-8735-D49300A08ED9}" destId="{C64BCC42-17CC-4331-8C2A-33F0271174D4}" srcOrd="10" destOrd="0" presId="urn:microsoft.com/office/officeart/2005/8/layout/vProcess5"/>
    <dgm:cxn modelId="{D9AB79FE-0ED0-4E36-8C70-22C5D9454436}" type="presParOf" srcId="{4A98FA42-C0B4-47B0-8735-D49300A08ED9}" destId="{52B53620-8907-4A5B-9D8A-980D0B3D2B95}" srcOrd="11" destOrd="0" presId="urn:microsoft.com/office/officeart/2005/8/layout/vProcess5"/>
    <dgm:cxn modelId="{806A9104-C484-4501-939D-0D61E37BC436}" type="presParOf" srcId="{4A98FA42-C0B4-47B0-8735-D49300A08ED9}" destId="{FBC452E5-595D-47F9-B377-16505D889A93}" srcOrd="12" destOrd="0" presId="urn:microsoft.com/office/officeart/2005/8/layout/vProcess5"/>
    <dgm:cxn modelId="{D57303BF-858C-49E5-A7E7-61A58EE9C28C}" type="presParOf" srcId="{4A98FA42-C0B4-47B0-8735-D49300A08ED9}" destId="{C2587029-0895-4619-BBC4-9748892AC442}" srcOrd="13" destOrd="0" presId="urn:microsoft.com/office/officeart/2005/8/layout/vProcess5"/>
    <dgm:cxn modelId="{2B3A8ABE-2A08-422A-A6E0-790FFA819EDD}" type="presParOf" srcId="{4A98FA42-C0B4-47B0-8735-D49300A08ED9}" destId="{B8C2C232-8551-4319-ADD4-76E25B3DE5E7}"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70E279-C52B-4E97-A296-4C9A74AFC203}" type="doc">
      <dgm:prSet loTypeId="urn:microsoft.com/office/officeart/2005/8/layout/vProcess5" loCatId="process" qsTypeId="urn:microsoft.com/office/officeart/2005/8/quickstyle/simple1#4" qsCatId="simple" csTypeId="urn:microsoft.com/office/officeart/2005/8/colors/accent1_2#4" csCatId="accent1" phldr="1"/>
      <dgm:spPr/>
      <dgm:t>
        <a:bodyPr/>
        <a:lstStyle/>
        <a:p>
          <a:endParaRPr lang="es-MX"/>
        </a:p>
      </dgm:t>
    </dgm:pt>
    <dgm:pt modelId="{683F0DAF-E8BD-407D-B0CA-5431C7D8B33F}">
      <dgm:prSet phldrT="[Texto]"/>
      <dgm:spPr/>
      <dgm:t>
        <a:bodyPr/>
        <a:lstStyle/>
        <a:p>
          <a:r>
            <a:rPr lang="es-MX" dirty="0" smtClean="0"/>
            <a:t>Beta del Activo o </a:t>
          </a:r>
          <a:r>
            <a:rPr lang="es-MX" dirty="0" err="1" smtClean="0"/>
            <a:t>Desapalancada</a:t>
          </a:r>
          <a:r>
            <a:rPr lang="es-MX" dirty="0" smtClean="0"/>
            <a:t> </a:t>
          </a:r>
          <a:r>
            <a:rPr lang="el-GR" dirty="0" smtClean="0">
              <a:latin typeface="Calibri"/>
            </a:rPr>
            <a:t>β</a:t>
          </a:r>
          <a:r>
            <a:rPr lang="es-MX" baseline="-25000" dirty="0" smtClean="0">
              <a:latin typeface="Calibri"/>
            </a:rPr>
            <a:t>U</a:t>
          </a:r>
          <a:endParaRPr lang="es-MX" baseline="-25000" dirty="0"/>
        </a:p>
      </dgm:t>
    </dgm:pt>
    <dgm:pt modelId="{D46BF68F-83FE-435C-A784-155A929DA199}" type="parTrans" cxnId="{5015D8F4-5187-404E-9406-F73DFD176849}">
      <dgm:prSet/>
      <dgm:spPr/>
      <dgm:t>
        <a:bodyPr/>
        <a:lstStyle/>
        <a:p>
          <a:endParaRPr lang="es-MX"/>
        </a:p>
      </dgm:t>
    </dgm:pt>
    <dgm:pt modelId="{9A5837C2-1F8D-4B94-9450-FECD0252A98D}" type="sibTrans" cxnId="{5015D8F4-5187-404E-9406-F73DFD176849}">
      <dgm:prSet/>
      <dgm:spPr/>
      <dgm:t>
        <a:bodyPr/>
        <a:lstStyle/>
        <a:p>
          <a:endParaRPr lang="es-MX"/>
        </a:p>
      </dgm:t>
    </dgm:pt>
    <dgm:pt modelId="{7DEA0C4B-C9A7-479A-8B9A-6F64193ADD13}">
      <dgm:prSet phldrT="[Texto]"/>
      <dgm:spPr/>
      <dgm:t>
        <a:bodyPr/>
        <a:lstStyle/>
        <a:p>
          <a:r>
            <a:rPr lang="es-MX" dirty="0" smtClean="0"/>
            <a:t>Beta Apalancada o de capital de los Accionistas</a:t>
          </a:r>
          <a:endParaRPr lang="es-MX" dirty="0"/>
        </a:p>
      </dgm:t>
    </dgm:pt>
    <dgm:pt modelId="{58E5D70C-DC5F-4E32-A146-EC31E787D4EA}" type="parTrans" cxnId="{EFD041F9-C4A1-4F50-80B7-C2A4875FED0F}">
      <dgm:prSet/>
      <dgm:spPr/>
      <dgm:t>
        <a:bodyPr/>
        <a:lstStyle/>
        <a:p>
          <a:endParaRPr lang="es-MX"/>
        </a:p>
      </dgm:t>
    </dgm:pt>
    <dgm:pt modelId="{F140FAF1-914C-4C36-94A9-E11B8D032C8B}" type="sibTrans" cxnId="{EFD041F9-C4A1-4F50-80B7-C2A4875FED0F}">
      <dgm:prSet/>
      <dgm:spPr/>
      <dgm:t>
        <a:bodyPr/>
        <a:lstStyle/>
        <a:p>
          <a:endParaRPr lang="es-MX"/>
        </a:p>
      </dgm:t>
    </dgm:pt>
    <dgm:pt modelId="{036E30C0-92DA-4CCA-A2D8-A730F4921AD2}">
      <dgm:prSet phldrT="[Texto]"/>
      <dgm:spPr/>
      <dgm:t>
        <a:bodyPr/>
        <a:lstStyle/>
        <a:p>
          <a:r>
            <a:rPr lang="es-MX" dirty="0" smtClean="0"/>
            <a:t>Costo del Capital de los Accionistas C</a:t>
          </a:r>
          <a:r>
            <a:rPr lang="es-MX" baseline="-25000" dirty="0" smtClean="0"/>
            <a:t>E</a:t>
          </a:r>
          <a:r>
            <a:rPr lang="es-MX" baseline="0" dirty="0" smtClean="0"/>
            <a:t>=</a:t>
          </a:r>
          <a:r>
            <a:rPr lang="es-MX" baseline="0" dirty="0" err="1" smtClean="0"/>
            <a:t>R</a:t>
          </a:r>
          <a:r>
            <a:rPr lang="es-MX" baseline="-25000" dirty="0" err="1" smtClean="0"/>
            <a:t>f</a:t>
          </a:r>
          <a:r>
            <a:rPr lang="es-MX" baseline="0" dirty="0" err="1" smtClean="0"/>
            <a:t>+PRP</a:t>
          </a:r>
          <a:r>
            <a:rPr lang="es-MX" baseline="0" dirty="0" smtClean="0"/>
            <a:t>+</a:t>
          </a:r>
          <a:r>
            <a:rPr lang="el-GR" baseline="0" dirty="0" smtClean="0">
              <a:latin typeface="Calibri"/>
            </a:rPr>
            <a:t>β</a:t>
          </a:r>
          <a:r>
            <a:rPr lang="es-MX" baseline="-25000" dirty="0" smtClean="0">
              <a:latin typeface="Calibri"/>
            </a:rPr>
            <a:t>E</a:t>
          </a:r>
          <a:r>
            <a:rPr lang="es-MX" baseline="0" dirty="0" smtClean="0">
              <a:latin typeface="Calibri"/>
            </a:rPr>
            <a:t>(E(R</a:t>
          </a:r>
          <a:r>
            <a:rPr lang="es-MX" baseline="-25000" dirty="0" smtClean="0">
              <a:latin typeface="Calibri"/>
            </a:rPr>
            <a:t>M</a:t>
          </a:r>
          <a:r>
            <a:rPr lang="es-MX" baseline="0" dirty="0" smtClean="0">
              <a:latin typeface="Calibri"/>
            </a:rPr>
            <a:t>)-R</a:t>
          </a:r>
          <a:r>
            <a:rPr lang="es-MX" baseline="-25000" dirty="0" smtClean="0">
              <a:latin typeface="Calibri"/>
            </a:rPr>
            <a:t>f</a:t>
          </a:r>
          <a:endParaRPr lang="es-MX" baseline="0" dirty="0"/>
        </a:p>
      </dgm:t>
    </dgm:pt>
    <dgm:pt modelId="{D8BF6C07-696A-48B4-8B46-66316129684D}" type="parTrans" cxnId="{8E26FF78-6230-49B4-888F-E4F4166A694B}">
      <dgm:prSet/>
      <dgm:spPr/>
      <dgm:t>
        <a:bodyPr/>
        <a:lstStyle/>
        <a:p>
          <a:endParaRPr lang="es-MX"/>
        </a:p>
      </dgm:t>
    </dgm:pt>
    <dgm:pt modelId="{2B751A5F-660E-42DD-B4DC-F163E07FBEE6}" type="sibTrans" cxnId="{8E26FF78-6230-49B4-888F-E4F4166A694B}">
      <dgm:prSet/>
      <dgm:spPr/>
      <dgm:t>
        <a:bodyPr/>
        <a:lstStyle/>
        <a:p>
          <a:endParaRPr lang="es-MX"/>
        </a:p>
      </dgm:t>
    </dgm:pt>
    <dgm:pt modelId="{B475EB12-9A16-4D1C-8284-644D2C8E95BE}">
      <dgm:prSet phldrT="[Texto]"/>
      <dgm:spPr/>
      <dgm:t>
        <a:bodyPr/>
        <a:lstStyle/>
        <a:p>
          <a:r>
            <a:rPr lang="es-MX" baseline="0" dirty="0" smtClean="0"/>
            <a:t>Costo de la Deuda C</a:t>
          </a:r>
          <a:r>
            <a:rPr lang="es-MX" baseline="-25000" dirty="0" smtClean="0"/>
            <a:t>D</a:t>
          </a:r>
          <a:endParaRPr lang="es-MX" baseline="-25000" dirty="0"/>
        </a:p>
      </dgm:t>
    </dgm:pt>
    <dgm:pt modelId="{1BE817E3-3FAC-4999-9E4D-401C67421036}" type="parTrans" cxnId="{EE5ECB4C-B98A-4707-91F6-627895987699}">
      <dgm:prSet/>
      <dgm:spPr/>
      <dgm:t>
        <a:bodyPr/>
        <a:lstStyle/>
        <a:p>
          <a:endParaRPr lang="es-MX"/>
        </a:p>
      </dgm:t>
    </dgm:pt>
    <dgm:pt modelId="{4DE5EAAE-2201-4C35-95FD-0BB725B9EBB4}" type="sibTrans" cxnId="{EE5ECB4C-B98A-4707-91F6-627895987699}">
      <dgm:prSet/>
      <dgm:spPr/>
      <dgm:t>
        <a:bodyPr/>
        <a:lstStyle/>
        <a:p>
          <a:endParaRPr lang="es-MX"/>
        </a:p>
      </dgm:t>
    </dgm:pt>
    <dgm:pt modelId="{587779A0-6BCD-40D6-A2DA-61B1DDC396E5}">
      <dgm:prSet phldrT="[Texto]"/>
      <dgm:spPr/>
      <dgm:t>
        <a:bodyPr/>
        <a:lstStyle/>
        <a:p>
          <a:r>
            <a:rPr lang="es-MX" baseline="0" dirty="0" smtClean="0"/>
            <a:t>WACC </a:t>
          </a:r>
          <a:endParaRPr lang="es-MX" baseline="0" dirty="0"/>
        </a:p>
      </dgm:t>
    </dgm:pt>
    <dgm:pt modelId="{1D6A3B77-C364-46AF-8B62-33310A9F55EB}" type="parTrans" cxnId="{58902C6A-063F-47BE-A7E0-4F42941605CD}">
      <dgm:prSet/>
      <dgm:spPr/>
      <dgm:t>
        <a:bodyPr/>
        <a:lstStyle/>
        <a:p>
          <a:endParaRPr lang="es-MX"/>
        </a:p>
      </dgm:t>
    </dgm:pt>
    <dgm:pt modelId="{67CB053F-96FE-4F3A-B122-CAEB05677E10}" type="sibTrans" cxnId="{58902C6A-063F-47BE-A7E0-4F42941605CD}">
      <dgm:prSet/>
      <dgm:spPr/>
      <dgm:t>
        <a:bodyPr/>
        <a:lstStyle/>
        <a:p>
          <a:endParaRPr lang="es-MX"/>
        </a:p>
      </dgm:t>
    </dgm:pt>
    <dgm:pt modelId="{4A98FA42-C0B4-47B0-8735-D49300A08ED9}" type="pres">
      <dgm:prSet presAssocID="{2170E279-C52B-4E97-A296-4C9A74AFC203}" presName="outerComposite" presStyleCnt="0">
        <dgm:presLayoutVars>
          <dgm:chMax val="5"/>
          <dgm:dir/>
          <dgm:resizeHandles val="exact"/>
        </dgm:presLayoutVars>
      </dgm:prSet>
      <dgm:spPr/>
      <dgm:t>
        <a:bodyPr/>
        <a:lstStyle/>
        <a:p>
          <a:endParaRPr lang="es-MX"/>
        </a:p>
      </dgm:t>
    </dgm:pt>
    <dgm:pt modelId="{A6C4607D-1313-4E15-98DA-E74F01D64B30}" type="pres">
      <dgm:prSet presAssocID="{2170E279-C52B-4E97-A296-4C9A74AFC203}" presName="dummyMaxCanvas" presStyleCnt="0">
        <dgm:presLayoutVars/>
      </dgm:prSet>
      <dgm:spPr/>
    </dgm:pt>
    <dgm:pt modelId="{BB851652-1948-4E1F-81D0-6E4301138A62}" type="pres">
      <dgm:prSet presAssocID="{2170E279-C52B-4E97-A296-4C9A74AFC203}" presName="FiveNodes_1" presStyleLbl="node1" presStyleIdx="0" presStyleCnt="5">
        <dgm:presLayoutVars>
          <dgm:bulletEnabled val="1"/>
        </dgm:presLayoutVars>
      </dgm:prSet>
      <dgm:spPr/>
      <dgm:t>
        <a:bodyPr/>
        <a:lstStyle/>
        <a:p>
          <a:endParaRPr lang="es-MX"/>
        </a:p>
      </dgm:t>
    </dgm:pt>
    <dgm:pt modelId="{4FAAE356-A50D-4FE4-9FF3-8275B265A0BF}" type="pres">
      <dgm:prSet presAssocID="{2170E279-C52B-4E97-A296-4C9A74AFC203}" presName="FiveNodes_2" presStyleLbl="node1" presStyleIdx="1" presStyleCnt="5">
        <dgm:presLayoutVars>
          <dgm:bulletEnabled val="1"/>
        </dgm:presLayoutVars>
      </dgm:prSet>
      <dgm:spPr/>
      <dgm:t>
        <a:bodyPr/>
        <a:lstStyle/>
        <a:p>
          <a:endParaRPr lang="es-MX"/>
        </a:p>
      </dgm:t>
    </dgm:pt>
    <dgm:pt modelId="{26EBF9F0-588F-4DBD-AAD4-A1DF15328241}" type="pres">
      <dgm:prSet presAssocID="{2170E279-C52B-4E97-A296-4C9A74AFC203}" presName="FiveNodes_3" presStyleLbl="node1" presStyleIdx="2" presStyleCnt="5">
        <dgm:presLayoutVars>
          <dgm:bulletEnabled val="1"/>
        </dgm:presLayoutVars>
      </dgm:prSet>
      <dgm:spPr/>
      <dgm:t>
        <a:bodyPr/>
        <a:lstStyle/>
        <a:p>
          <a:endParaRPr lang="es-MX"/>
        </a:p>
      </dgm:t>
    </dgm:pt>
    <dgm:pt modelId="{01AB82B7-6754-49BE-B97E-0B76E2CC4A80}" type="pres">
      <dgm:prSet presAssocID="{2170E279-C52B-4E97-A296-4C9A74AFC203}" presName="FiveNodes_4" presStyleLbl="node1" presStyleIdx="3" presStyleCnt="5">
        <dgm:presLayoutVars>
          <dgm:bulletEnabled val="1"/>
        </dgm:presLayoutVars>
      </dgm:prSet>
      <dgm:spPr/>
      <dgm:t>
        <a:bodyPr/>
        <a:lstStyle/>
        <a:p>
          <a:endParaRPr lang="es-MX"/>
        </a:p>
      </dgm:t>
    </dgm:pt>
    <dgm:pt modelId="{4AB29D8F-9323-4576-9970-4E83EB5594FF}" type="pres">
      <dgm:prSet presAssocID="{2170E279-C52B-4E97-A296-4C9A74AFC203}" presName="FiveNodes_5" presStyleLbl="node1" presStyleIdx="4" presStyleCnt="5">
        <dgm:presLayoutVars>
          <dgm:bulletEnabled val="1"/>
        </dgm:presLayoutVars>
      </dgm:prSet>
      <dgm:spPr/>
      <dgm:t>
        <a:bodyPr/>
        <a:lstStyle/>
        <a:p>
          <a:endParaRPr lang="es-MX"/>
        </a:p>
      </dgm:t>
    </dgm:pt>
    <dgm:pt modelId="{1FE84334-0C56-4A8D-8CD0-B750D3AA7556}" type="pres">
      <dgm:prSet presAssocID="{2170E279-C52B-4E97-A296-4C9A74AFC203}" presName="FiveConn_1-2" presStyleLbl="fgAccFollowNode1" presStyleIdx="0" presStyleCnt="4">
        <dgm:presLayoutVars>
          <dgm:bulletEnabled val="1"/>
        </dgm:presLayoutVars>
      </dgm:prSet>
      <dgm:spPr/>
      <dgm:t>
        <a:bodyPr/>
        <a:lstStyle/>
        <a:p>
          <a:endParaRPr lang="es-MX"/>
        </a:p>
      </dgm:t>
    </dgm:pt>
    <dgm:pt modelId="{2C86CFB4-857D-45B9-B6AA-D6D07516FE9E}" type="pres">
      <dgm:prSet presAssocID="{2170E279-C52B-4E97-A296-4C9A74AFC203}" presName="FiveConn_2-3" presStyleLbl="fgAccFollowNode1" presStyleIdx="1" presStyleCnt="4">
        <dgm:presLayoutVars>
          <dgm:bulletEnabled val="1"/>
        </dgm:presLayoutVars>
      </dgm:prSet>
      <dgm:spPr/>
      <dgm:t>
        <a:bodyPr/>
        <a:lstStyle/>
        <a:p>
          <a:endParaRPr lang="es-MX"/>
        </a:p>
      </dgm:t>
    </dgm:pt>
    <dgm:pt modelId="{1FF18175-C78D-4F04-A611-68A927497BB8}" type="pres">
      <dgm:prSet presAssocID="{2170E279-C52B-4E97-A296-4C9A74AFC203}" presName="FiveConn_3-4" presStyleLbl="fgAccFollowNode1" presStyleIdx="2" presStyleCnt="4">
        <dgm:presLayoutVars>
          <dgm:bulletEnabled val="1"/>
        </dgm:presLayoutVars>
      </dgm:prSet>
      <dgm:spPr/>
      <dgm:t>
        <a:bodyPr/>
        <a:lstStyle/>
        <a:p>
          <a:endParaRPr lang="es-MX"/>
        </a:p>
      </dgm:t>
    </dgm:pt>
    <dgm:pt modelId="{C42ABB72-C3E6-488F-AF18-E20D70DD0FAC}" type="pres">
      <dgm:prSet presAssocID="{2170E279-C52B-4E97-A296-4C9A74AFC203}" presName="FiveConn_4-5" presStyleLbl="fgAccFollowNode1" presStyleIdx="3" presStyleCnt="4">
        <dgm:presLayoutVars>
          <dgm:bulletEnabled val="1"/>
        </dgm:presLayoutVars>
      </dgm:prSet>
      <dgm:spPr/>
      <dgm:t>
        <a:bodyPr/>
        <a:lstStyle/>
        <a:p>
          <a:endParaRPr lang="es-MX"/>
        </a:p>
      </dgm:t>
    </dgm:pt>
    <dgm:pt modelId="{C64BCC42-17CC-4331-8C2A-33F0271174D4}" type="pres">
      <dgm:prSet presAssocID="{2170E279-C52B-4E97-A296-4C9A74AFC203}" presName="FiveNodes_1_text" presStyleLbl="node1" presStyleIdx="4" presStyleCnt="5">
        <dgm:presLayoutVars>
          <dgm:bulletEnabled val="1"/>
        </dgm:presLayoutVars>
      </dgm:prSet>
      <dgm:spPr/>
      <dgm:t>
        <a:bodyPr/>
        <a:lstStyle/>
        <a:p>
          <a:endParaRPr lang="es-MX"/>
        </a:p>
      </dgm:t>
    </dgm:pt>
    <dgm:pt modelId="{52B53620-8907-4A5B-9D8A-980D0B3D2B95}" type="pres">
      <dgm:prSet presAssocID="{2170E279-C52B-4E97-A296-4C9A74AFC203}" presName="FiveNodes_2_text" presStyleLbl="node1" presStyleIdx="4" presStyleCnt="5">
        <dgm:presLayoutVars>
          <dgm:bulletEnabled val="1"/>
        </dgm:presLayoutVars>
      </dgm:prSet>
      <dgm:spPr/>
      <dgm:t>
        <a:bodyPr/>
        <a:lstStyle/>
        <a:p>
          <a:endParaRPr lang="es-MX"/>
        </a:p>
      </dgm:t>
    </dgm:pt>
    <dgm:pt modelId="{FBC452E5-595D-47F9-B377-16505D889A93}" type="pres">
      <dgm:prSet presAssocID="{2170E279-C52B-4E97-A296-4C9A74AFC203}" presName="FiveNodes_3_text" presStyleLbl="node1" presStyleIdx="4" presStyleCnt="5">
        <dgm:presLayoutVars>
          <dgm:bulletEnabled val="1"/>
        </dgm:presLayoutVars>
      </dgm:prSet>
      <dgm:spPr/>
      <dgm:t>
        <a:bodyPr/>
        <a:lstStyle/>
        <a:p>
          <a:endParaRPr lang="es-MX"/>
        </a:p>
      </dgm:t>
    </dgm:pt>
    <dgm:pt modelId="{C2587029-0895-4619-BBC4-9748892AC442}" type="pres">
      <dgm:prSet presAssocID="{2170E279-C52B-4E97-A296-4C9A74AFC203}" presName="FiveNodes_4_text" presStyleLbl="node1" presStyleIdx="4" presStyleCnt="5">
        <dgm:presLayoutVars>
          <dgm:bulletEnabled val="1"/>
        </dgm:presLayoutVars>
      </dgm:prSet>
      <dgm:spPr/>
      <dgm:t>
        <a:bodyPr/>
        <a:lstStyle/>
        <a:p>
          <a:endParaRPr lang="es-MX"/>
        </a:p>
      </dgm:t>
    </dgm:pt>
    <dgm:pt modelId="{B8C2C232-8551-4319-ADD4-76E25B3DE5E7}" type="pres">
      <dgm:prSet presAssocID="{2170E279-C52B-4E97-A296-4C9A74AFC203}" presName="FiveNodes_5_text" presStyleLbl="node1" presStyleIdx="4" presStyleCnt="5">
        <dgm:presLayoutVars>
          <dgm:bulletEnabled val="1"/>
        </dgm:presLayoutVars>
      </dgm:prSet>
      <dgm:spPr/>
      <dgm:t>
        <a:bodyPr/>
        <a:lstStyle/>
        <a:p>
          <a:endParaRPr lang="es-MX"/>
        </a:p>
      </dgm:t>
    </dgm:pt>
  </dgm:ptLst>
  <dgm:cxnLst>
    <dgm:cxn modelId="{EE5ECB4C-B98A-4707-91F6-627895987699}" srcId="{2170E279-C52B-4E97-A296-4C9A74AFC203}" destId="{B475EB12-9A16-4D1C-8284-644D2C8E95BE}" srcOrd="3" destOrd="0" parTransId="{1BE817E3-3FAC-4999-9E4D-401C67421036}" sibTransId="{4DE5EAAE-2201-4C35-95FD-0BB725B9EBB4}"/>
    <dgm:cxn modelId="{5BF15F1B-61ED-4137-B794-7F6632FF366B}" type="presOf" srcId="{4DE5EAAE-2201-4C35-95FD-0BB725B9EBB4}" destId="{C42ABB72-C3E6-488F-AF18-E20D70DD0FAC}" srcOrd="0" destOrd="0" presId="urn:microsoft.com/office/officeart/2005/8/layout/vProcess5"/>
    <dgm:cxn modelId="{3A13B12B-800C-49EA-A8DC-388AF6C32818}" type="presOf" srcId="{7DEA0C4B-C9A7-479A-8B9A-6F64193ADD13}" destId="{52B53620-8907-4A5B-9D8A-980D0B3D2B95}" srcOrd="1" destOrd="0" presId="urn:microsoft.com/office/officeart/2005/8/layout/vProcess5"/>
    <dgm:cxn modelId="{69185180-71B9-4F99-8CE1-B75B2D0697A0}" type="presOf" srcId="{F140FAF1-914C-4C36-94A9-E11B8D032C8B}" destId="{2C86CFB4-857D-45B9-B6AA-D6D07516FE9E}" srcOrd="0" destOrd="0" presId="urn:microsoft.com/office/officeart/2005/8/layout/vProcess5"/>
    <dgm:cxn modelId="{845AD18E-6C0D-4254-9086-3CD627F9A21F}" type="presOf" srcId="{036E30C0-92DA-4CCA-A2D8-A730F4921AD2}" destId="{FBC452E5-595D-47F9-B377-16505D889A93}" srcOrd="1" destOrd="0" presId="urn:microsoft.com/office/officeart/2005/8/layout/vProcess5"/>
    <dgm:cxn modelId="{77CA46D9-CF49-4A47-918A-38BAB627F9A0}" type="presOf" srcId="{587779A0-6BCD-40D6-A2DA-61B1DDC396E5}" destId="{B8C2C232-8551-4319-ADD4-76E25B3DE5E7}" srcOrd="1" destOrd="0" presId="urn:microsoft.com/office/officeart/2005/8/layout/vProcess5"/>
    <dgm:cxn modelId="{36566F44-0222-4F30-AAE5-3544C3C20186}" type="presOf" srcId="{B475EB12-9A16-4D1C-8284-644D2C8E95BE}" destId="{C2587029-0895-4619-BBC4-9748892AC442}" srcOrd="1" destOrd="0" presId="urn:microsoft.com/office/officeart/2005/8/layout/vProcess5"/>
    <dgm:cxn modelId="{EFD041F9-C4A1-4F50-80B7-C2A4875FED0F}" srcId="{2170E279-C52B-4E97-A296-4C9A74AFC203}" destId="{7DEA0C4B-C9A7-479A-8B9A-6F64193ADD13}" srcOrd="1" destOrd="0" parTransId="{58E5D70C-DC5F-4E32-A146-EC31E787D4EA}" sibTransId="{F140FAF1-914C-4C36-94A9-E11B8D032C8B}"/>
    <dgm:cxn modelId="{58902C6A-063F-47BE-A7E0-4F42941605CD}" srcId="{2170E279-C52B-4E97-A296-4C9A74AFC203}" destId="{587779A0-6BCD-40D6-A2DA-61B1DDC396E5}" srcOrd="4" destOrd="0" parTransId="{1D6A3B77-C364-46AF-8B62-33310A9F55EB}" sibTransId="{67CB053F-96FE-4F3A-B122-CAEB05677E10}"/>
    <dgm:cxn modelId="{14E6069E-F3EE-44FC-B3E1-CED75745F4C6}" type="presOf" srcId="{7DEA0C4B-C9A7-479A-8B9A-6F64193ADD13}" destId="{4FAAE356-A50D-4FE4-9FF3-8275B265A0BF}" srcOrd="0" destOrd="0" presId="urn:microsoft.com/office/officeart/2005/8/layout/vProcess5"/>
    <dgm:cxn modelId="{BC9ED746-513D-4C4E-AF75-30E740D4BA1C}" type="presOf" srcId="{587779A0-6BCD-40D6-A2DA-61B1DDC396E5}" destId="{4AB29D8F-9323-4576-9970-4E83EB5594FF}" srcOrd="0" destOrd="0" presId="urn:microsoft.com/office/officeart/2005/8/layout/vProcess5"/>
    <dgm:cxn modelId="{CBE9B2FC-1DCE-4DB7-A7CE-6B91F14A9323}" type="presOf" srcId="{9A5837C2-1F8D-4B94-9450-FECD0252A98D}" destId="{1FE84334-0C56-4A8D-8CD0-B750D3AA7556}" srcOrd="0" destOrd="0" presId="urn:microsoft.com/office/officeart/2005/8/layout/vProcess5"/>
    <dgm:cxn modelId="{EA0A47D0-AF5F-432D-86F7-58D6E08CD3A4}" type="presOf" srcId="{683F0DAF-E8BD-407D-B0CA-5431C7D8B33F}" destId="{C64BCC42-17CC-4331-8C2A-33F0271174D4}" srcOrd="1" destOrd="0" presId="urn:microsoft.com/office/officeart/2005/8/layout/vProcess5"/>
    <dgm:cxn modelId="{5015D8F4-5187-404E-9406-F73DFD176849}" srcId="{2170E279-C52B-4E97-A296-4C9A74AFC203}" destId="{683F0DAF-E8BD-407D-B0CA-5431C7D8B33F}" srcOrd="0" destOrd="0" parTransId="{D46BF68F-83FE-435C-A784-155A929DA199}" sibTransId="{9A5837C2-1F8D-4B94-9450-FECD0252A98D}"/>
    <dgm:cxn modelId="{1EE2232F-7F55-4245-A363-93E50116B89B}" type="presOf" srcId="{683F0DAF-E8BD-407D-B0CA-5431C7D8B33F}" destId="{BB851652-1948-4E1F-81D0-6E4301138A62}" srcOrd="0" destOrd="0" presId="urn:microsoft.com/office/officeart/2005/8/layout/vProcess5"/>
    <dgm:cxn modelId="{96BEB861-9E9F-473C-B796-CC288020E046}" type="presOf" srcId="{2B751A5F-660E-42DD-B4DC-F163E07FBEE6}" destId="{1FF18175-C78D-4F04-A611-68A927497BB8}" srcOrd="0" destOrd="0" presId="urn:microsoft.com/office/officeart/2005/8/layout/vProcess5"/>
    <dgm:cxn modelId="{8E26FF78-6230-49B4-888F-E4F4166A694B}" srcId="{2170E279-C52B-4E97-A296-4C9A74AFC203}" destId="{036E30C0-92DA-4CCA-A2D8-A730F4921AD2}" srcOrd="2" destOrd="0" parTransId="{D8BF6C07-696A-48B4-8B46-66316129684D}" sibTransId="{2B751A5F-660E-42DD-B4DC-F163E07FBEE6}"/>
    <dgm:cxn modelId="{37634F86-D7DB-4820-9A90-477325B44A4B}" type="presOf" srcId="{036E30C0-92DA-4CCA-A2D8-A730F4921AD2}" destId="{26EBF9F0-588F-4DBD-AAD4-A1DF15328241}" srcOrd="0" destOrd="0" presId="urn:microsoft.com/office/officeart/2005/8/layout/vProcess5"/>
    <dgm:cxn modelId="{3B31AFE3-E8E9-4255-97BD-6330B7D91686}" type="presOf" srcId="{B475EB12-9A16-4D1C-8284-644D2C8E95BE}" destId="{01AB82B7-6754-49BE-B97E-0B76E2CC4A80}" srcOrd="0" destOrd="0" presId="urn:microsoft.com/office/officeart/2005/8/layout/vProcess5"/>
    <dgm:cxn modelId="{8ABF2233-031E-4812-AD0F-CDAED4DBA89F}" type="presOf" srcId="{2170E279-C52B-4E97-A296-4C9A74AFC203}" destId="{4A98FA42-C0B4-47B0-8735-D49300A08ED9}" srcOrd="0" destOrd="0" presId="urn:microsoft.com/office/officeart/2005/8/layout/vProcess5"/>
    <dgm:cxn modelId="{8DCE4F63-4461-418D-99BB-94FFC14D6F91}" type="presParOf" srcId="{4A98FA42-C0B4-47B0-8735-D49300A08ED9}" destId="{A6C4607D-1313-4E15-98DA-E74F01D64B30}" srcOrd="0" destOrd="0" presId="urn:microsoft.com/office/officeart/2005/8/layout/vProcess5"/>
    <dgm:cxn modelId="{52D1AB2A-2097-4D4F-9F41-917B9FE8916A}" type="presParOf" srcId="{4A98FA42-C0B4-47B0-8735-D49300A08ED9}" destId="{BB851652-1948-4E1F-81D0-6E4301138A62}" srcOrd="1" destOrd="0" presId="urn:microsoft.com/office/officeart/2005/8/layout/vProcess5"/>
    <dgm:cxn modelId="{9E846CC9-DC5F-43B4-A3D8-67EF6E903599}" type="presParOf" srcId="{4A98FA42-C0B4-47B0-8735-D49300A08ED9}" destId="{4FAAE356-A50D-4FE4-9FF3-8275B265A0BF}" srcOrd="2" destOrd="0" presId="urn:microsoft.com/office/officeart/2005/8/layout/vProcess5"/>
    <dgm:cxn modelId="{EAF49389-4719-44BE-808B-0744D76852EE}" type="presParOf" srcId="{4A98FA42-C0B4-47B0-8735-D49300A08ED9}" destId="{26EBF9F0-588F-4DBD-AAD4-A1DF15328241}" srcOrd="3" destOrd="0" presId="urn:microsoft.com/office/officeart/2005/8/layout/vProcess5"/>
    <dgm:cxn modelId="{FEC69265-2E41-49CF-B75E-E9BCBEDD2680}" type="presParOf" srcId="{4A98FA42-C0B4-47B0-8735-D49300A08ED9}" destId="{01AB82B7-6754-49BE-B97E-0B76E2CC4A80}" srcOrd="4" destOrd="0" presId="urn:microsoft.com/office/officeart/2005/8/layout/vProcess5"/>
    <dgm:cxn modelId="{FD056672-3737-4494-B762-8C76B3F1A114}" type="presParOf" srcId="{4A98FA42-C0B4-47B0-8735-D49300A08ED9}" destId="{4AB29D8F-9323-4576-9970-4E83EB5594FF}" srcOrd="5" destOrd="0" presId="urn:microsoft.com/office/officeart/2005/8/layout/vProcess5"/>
    <dgm:cxn modelId="{B75F027D-5C20-408E-A16D-0786B0030B07}" type="presParOf" srcId="{4A98FA42-C0B4-47B0-8735-D49300A08ED9}" destId="{1FE84334-0C56-4A8D-8CD0-B750D3AA7556}" srcOrd="6" destOrd="0" presId="urn:microsoft.com/office/officeart/2005/8/layout/vProcess5"/>
    <dgm:cxn modelId="{2C82A6B5-0C01-4F50-B34D-6813E6E7C53F}" type="presParOf" srcId="{4A98FA42-C0B4-47B0-8735-D49300A08ED9}" destId="{2C86CFB4-857D-45B9-B6AA-D6D07516FE9E}" srcOrd="7" destOrd="0" presId="urn:microsoft.com/office/officeart/2005/8/layout/vProcess5"/>
    <dgm:cxn modelId="{13081C8C-2F49-41E1-A354-349846AEAFF9}" type="presParOf" srcId="{4A98FA42-C0B4-47B0-8735-D49300A08ED9}" destId="{1FF18175-C78D-4F04-A611-68A927497BB8}" srcOrd="8" destOrd="0" presId="urn:microsoft.com/office/officeart/2005/8/layout/vProcess5"/>
    <dgm:cxn modelId="{3A0A30FF-0306-4F11-BDCB-7C377583E6E9}" type="presParOf" srcId="{4A98FA42-C0B4-47B0-8735-D49300A08ED9}" destId="{C42ABB72-C3E6-488F-AF18-E20D70DD0FAC}" srcOrd="9" destOrd="0" presId="urn:microsoft.com/office/officeart/2005/8/layout/vProcess5"/>
    <dgm:cxn modelId="{8DAE51CB-EC52-4A1D-8A2C-6A45DB78C55B}" type="presParOf" srcId="{4A98FA42-C0B4-47B0-8735-D49300A08ED9}" destId="{C64BCC42-17CC-4331-8C2A-33F0271174D4}" srcOrd="10" destOrd="0" presId="urn:microsoft.com/office/officeart/2005/8/layout/vProcess5"/>
    <dgm:cxn modelId="{A1B5BD22-D68B-4CFB-9DB0-526F5A3718F6}" type="presParOf" srcId="{4A98FA42-C0B4-47B0-8735-D49300A08ED9}" destId="{52B53620-8907-4A5B-9D8A-980D0B3D2B95}" srcOrd="11" destOrd="0" presId="urn:microsoft.com/office/officeart/2005/8/layout/vProcess5"/>
    <dgm:cxn modelId="{58D5983C-E6DC-46E3-A628-8B58DF787259}" type="presParOf" srcId="{4A98FA42-C0B4-47B0-8735-D49300A08ED9}" destId="{FBC452E5-595D-47F9-B377-16505D889A93}" srcOrd="12" destOrd="0" presId="urn:microsoft.com/office/officeart/2005/8/layout/vProcess5"/>
    <dgm:cxn modelId="{50D72E24-132A-48FB-A37D-E38F8037A597}" type="presParOf" srcId="{4A98FA42-C0B4-47B0-8735-D49300A08ED9}" destId="{C2587029-0895-4619-BBC4-9748892AC442}" srcOrd="13" destOrd="0" presId="urn:microsoft.com/office/officeart/2005/8/layout/vProcess5"/>
    <dgm:cxn modelId="{C9CB55CD-DCC7-418B-B4C9-AA8081796E68}" type="presParOf" srcId="{4A98FA42-C0B4-47B0-8735-D49300A08ED9}" destId="{B8C2C232-8551-4319-ADD4-76E25B3DE5E7}"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21EDE6-2EBE-4036-BDD5-F81BFECD330E}" type="doc">
      <dgm:prSet loTypeId="urn:microsoft.com/office/officeart/2005/8/layout/cycle6" loCatId="cycle" qsTypeId="urn:microsoft.com/office/officeart/2005/8/quickstyle/simple1#5" qsCatId="simple" csTypeId="urn:microsoft.com/office/officeart/2005/8/colors/accent1_2#5" csCatId="accent1" phldr="1"/>
      <dgm:spPr/>
      <dgm:t>
        <a:bodyPr/>
        <a:lstStyle/>
        <a:p>
          <a:endParaRPr lang="es-MX"/>
        </a:p>
      </dgm:t>
    </dgm:pt>
    <dgm:pt modelId="{07DC9EAD-A2B5-4B16-A502-E05E3668FDDA}">
      <dgm:prSet phldrT="[Texto]"/>
      <dgm:spPr/>
      <dgm:t>
        <a:bodyPr/>
        <a:lstStyle/>
        <a:p>
          <a:r>
            <a:rPr lang="es-MX" dirty="0" smtClean="0"/>
            <a:t>Flujos de Efectivo en Pesos</a:t>
          </a:r>
          <a:endParaRPr lang="es-MX" dirty="0"/>
        </a:p>
      </dgm:t>
    </dgm:pt>
    <dgm:pt modelId="{40236FB6-A32B-49DA-8A47-169D90609CAE}" type="parTrans" cxnId="{F45A78C2-FF86-41E8-A2B7-A672869CDE11}">
      <dgm:prSet/>
      <dgm:spPr/>
      <dgm:t>
        <a:bodyPr/>
        <a:lstStyle/>
        <a:p>
          <a:endParaRPr lang="es-MX"/>
        </a:p>
      </dgm:t>
    </dgm:pt>
    <dgm:pt modelId="{84F8F6CD-C56F-4DB3-BB44-E176957F23DE}" type="sibTrans" cxnId="{F45A78C2-FF86-41E8-A2B7-A672869CDE11}">
      <dgm:prSet/>
      <dgm:spPr/>
      <dgm:t>
        <a:bodyPr/>
        <a:lstStyle/>
        <a:p>
          <a:endParaRPr lang="es-MX"/>
        </a:p>
      </dgm:t>
    </dgm:pt>
    <dgm:pt modelId="{4F4543B6-1A72-4A06-924E-55B2AA789411}">
      <dgm:prSet phldrT="[Texto]"/>
      <dgm:spPr/>
      <dgm:t>
        <a:bodyPr/>
        <a:lstStyle/>
        <a:p>
          <a:r>
            <a:rPr lang="es-MX" dirty="0" smtClean="0"/>
            <a:t>Flujos de Efectivo en Dólares</a:t>
          </a:r>
          <a:endParaRPr lang="es-MX" dirty="0"/>
        </a:p>
      </dgm:t>
    </dgm:pt>
    <dgm:pt modelId="{6242EDA1-8B12-4A5F-9A59-8FEE05D6DFA4}" type="parTrans" cxnId="{FEFB9931-062C-4C02-AA8E-858910221530}">
      <dgm:prSet/>
      <dgm:spPr/>
      <dgm:t>
        <a:bodyPr/>
        <a:lstStyle/>
        <a:p>
          <a:endParaRPr lang="es-MX"/>
        </a:p>
      </dgm:t>
    </dgm:pt>
    <dgm:pt modelId="{4EA05479-FD85-4052-B393-B435B2A2E870}" type="sibTrans" cxnId="{FEFB9931-062C-4C02-AA8E-858910221530}">
      <dgm:prSet/>
      <dgm:spPr/>
      <dgm:t>
        <a:bodyPr/>
        <a:lstStyle/>
        <a:p>
          <a:endParaRPr lang="es-MX"/>
        </a:p>
      </dgm:t>
    </dgm:pt>
    <dgm:pt modelId="{CB15F7E6-BB49-41EB-8F5B-375258C95866}">
      <dgm:prSet phldrT="[Texto]"/>
      <dgm:spPr/>
      <dgm:t>
        <a:bodyPr/>
        <a:lstStyle/>
        <a:p>
          <a:r>
            <a:rPr lang="es-MX" dirty="0" smtClean="0"/>
            <a:t>Valuación en Dólares</a:t>
          </a:r>
          <a:endParaRPr lang="es-MX" dirty="0"/>
        </a:p>
      </dgm:t>
    </dgm:pt>
    <dgm:pt modelId="{12707A43-00C1-4505-8B0D-D16A9C601A9B}" type="parTrans" cxnId="{B6912914-6141-4B2E-9A9D-A63EC2BD23C6}">
      <dgm:prSet/>
      <dgm:spPr/>
      <dgm:t>
        <a:bodyPr/>
        <a:lstStyle/>
        <a:p>
          <a:endParaRPr lang="es-MX"/>
        </a:p>
      </dgm:t>
    </dgm:pt>
    <dgm:pt modelId="{D130549A-A43E-42AA-A0BD-E2D45E7827FF}" type="sibTrans" cxnId="{B6912914-6141-4B2E-9A9D-A63EC2BD23C6}">
      <dgm:prSet/>
      <dgm:spPr/>
      <dgm:t>
        <a:bodyPr/>
        <a:lstStyle/>
        <a:p>
          <a:endParaRPr lang="es-MX"/>
        </a:p>
      </dgm:t>
    </dgm:pt>
    <dgm:pt modelId="{BC245DD1-60A0-48F1-ABC0-56043CBB29E4}">
      <dgm:prSet phldrT="[Texto]"/>
      <dgm:spPr/>
      <dgm:t>
        <a:bodyPr/>
        <a:lstStyle/>
        <a:p>
          <a:r>
            <a:rPr lang="es-MX" dirty="0" smtClean="0"/>
            <a:t>Valuación en Pesos</a:t>
          </a:r>
          <a:endParaRPr lang="es-MX" dirty="0"/>
        </a:p>
      </dgm:t>
    </dgm:pt>
    <dgm:pt modelId="{701FB28F-8F58-43B8-96E3-F33768B9DF0D}" type="parTrans" cxnId="{CCBE4A4B-2170-4136-96FA-279659D23EB8}">
      <dgm:prSet/>
      <dgm:spPr/>
      <dgm:t>
        <a:bodyPr/>
        <a:lstStyle/>
        <a:p>
          <a:endParaRPr lang="es-MX"/>
        </a:p>
      </dgm:t>
    </dgm:pt>
    <dgm:pt modelId="{8BC4A0DE-12F1-433A-91CE-44E338353E2C}" type="sibTrans" cxnId="{CCBE4A4B-2170-4136-96FA-279659D23EB8}">
      <dgm:prSet/>
      <dgm:spPr/>
      <dgm:t>
        <a:bodyPr/>
        <a:lstStyle/>
        <a:p>
          <a:endParaRPr lang="es-MX"/>
        </a:p>
      </dgm:t>
    </dgm:pt>
    <dgm:pt modelId="{421DB299-2C14-4281-A7FE-492641360559}" type="pres">
      <dgm:prSet presAssocID="{3E21EDE6-2EBE-4036-BDD5-F81BFECD330E}" presName="cycle" presStyleCnt="0">
        <dgm:presLayoutVars>
          <dgm:dir/>
          <dgm:resizeHandles val="exact"/>
        </dgm:presLayoutVars>
      </dgm:prSet>
      <dgm:spPr/>
      <dgm:t>
        <a:bodyPr/>
        <a:lstStyle/>
        <a:p>
          <a:endParaRPr lang="es-MX"/>
        </a:p>
      </dgm:t>
    </dgm:pt>
    <dgm:pt modelId="{E3ED5924-6FCC-4D46-835F-229FBC9420A5}" type="pres">
      <dgm:prSet presAssocID="{07DC9EAD-A2B5-4B16-A502-E05E3668FDDA}" presName="node" presStyleLbl="node1" presStyleIdx="0" presStyleCnt="4">
        <dgm:presLayoutVars>
          <dgm:bulletEnabled val="1"/>
        </dgm:presLayoutVars>
      </dgm:prSet>
      <dgm:spPr/>
      <dgm:t>
        <a:bodyPr/>
        <a:lstStyle/>
        <a:p>
          <a:endParaRPr lang="es-MX"/>
        </a:p>
      </dgm:t>
    </dgm:pt>
    <dgm:pt modelId="{B9D66C5B-17B3-4332-85B0-1796C9BFF4E3}" type="pres">
      <dgm:prSet presAssocID="{07DC9EAD-A2B5-4B16-A502-E05E3668FDDA}" presName="spNode" presStyleCnt="0"/>
      <dgm:spPr/>
    </dgm:pt>
    <dgm:pt modelId="{77F35F40-218B-4CFF-92B5-B1FEDD72E262}" type="pres">
      <dgm:prSet presAssocID="{84F8F6CD-C56F-4DB3-BB44-E176957F23DE}" presName="sibTrans" presStyleLbl="sibTrans1D1" presStyleIdx="0" presStyleCnt="4"/>
      <dgm:spPr/>
      <dgm:t>
        <a:bodyPr/>
        <a:lstStyle/>
        <a:p>
          <a:endParaRPr lang="es-MX"/>
        </a:p>
      </dgm:t>
    </dgm:pt>
    <dgm:pt modelId="{E0C25766-B285-43FF-A926-CBC3CD5389B6}" type="pres">
      <dgm:prSet presAssocID="{4F4543B6-1A72-4A06-924E-55B2AA789411}" presName="node" presStyleLbl="node1" presStyleIdx="1" presStyleCnt="4">
        <dgm:presLayoutVars>
          <dgm:bulletEnabled val="1"/>
        </dgm:presLayoutVars>
      </dgm:prSet>
      <dgm:spPr/>
      <dgm:t>
        <a:bodyPr/>
        <a:lstStyle/>
        <a:p>
          <a:endParaRPr lang="es-MX"/>
        </a:p>
      </dgm:t>
    </dgm:pt>
    <dgm:pt modelId="{95201AED-5CCA-4090-8CCA-CA390DC55CB1}" type="pres">
      <dgm:prSet presAssocID="{4F4543B6-1A72-4A06-924E-55B2AA789411}" presName="spNode" presStyleCnt="0"/>
      <dgm:spPr/>
    </dgm:pt>
    <dgm:pt modelId="{25320587-D660-420B-B313-C45C295BBBD9}" type="pres">
      <dgm:prSet presAssocID="{4EA05479-FD85-4052-B393-B435B2A2E870}" presName="sibTrans" presStyleLbl="sibTrans1D1" presStyleIdx="1" presStyleCnt="4"/>
      <dgm:spPr/>
      <dgm:t>
        <a:bodyPr/>
        <a:lstStyle/>
        <a:p>
          <a:endParaRPr lang="es-MX"/>
        </a:p>
      </dgm:t>
    </dgm:pt>
    <dgm:pt modelId="{BF69E48D-AC75-4D86-BD57-87FD4648116A}" type="pres">
      <dgm:prSet presAssocID="{CB15F7E6-BB49-41EB-8F5B-375258C95866}" presName="node" presStyleLbl="node1" presStyleIdx="2" presStyleCnt="4">
        <dgm:presLayoutVars>
          <dgm:bulletEnabled val="1"/>
        </dgm:presLayoutVars>
      </dgm:prSet>
      <dgm:spPr/>
      <dgm:t>
        <a:bodyPr/>
        <a:lstStyle/>
        <a:p>
          <a:endParaRPr lang="es-MX"/>
        </a:p>
      </dgm:t>
    </dgm:pt>
    <dgm:pt modelId="{C3152836-7FD0-407E-A6B0-4A352C6087E2}" type="pres">
      <dgm:prSet presAssocID="{CB15F7E6-BB49-41EB-8F5B-375258C95866}" presName="spNode" presStyleCnt="0"/>
      <dgm:spPr/>
    </dgm:pt>
    <dgm:pt modelId="{BFDF6E3B-ED4E-4515-9A3E-00967A232986}" type="pres">
      <dgm:prSet presAssocID="{D130549A-A43E-42AA-A0BD-E2D45E7827FF}" presName="sibTrans" presStyleLbl="sibTrans1D1" presStyleIdx="2" presStyleCnt="4"/>
      <dgm:spPr/>
      <dgm:t>
        <a:bodyPr/>
        <a:lstStyle/>
        <a:p>
          <a:endParaRPr lang="es-MX"/>
        </a:p>
      </dgm:t>
    </dgm:pt>
    <dgm:pt modelId="{232EBA50-F1C5-43C7-848D-857CEF888635}" type="pres">
      <dgm:prSet presAssocID="{BC245DD1-60A0-48F1-ABC0-56043CBB29E4}" presName="node" presStyleLbl="node1" presStyleIdx="3" presStyleCnt="4">
        <dgm:presLayoutVars>
          <dgm:bulletEnabled val="1"/>
        </dgm:presLayoutVars>
      </dgm:prSet>
      <dgm:spPr/>
      <dgm:t>
        <a:bodyPr/>
        <a:lstStyle/>
        <a:p>
          <a:endParaRPr lang="es-MX"/>
        </a:p>
      </dgm:t>
    </dgm:pt>
    <dgm:pt modelId="{7BD00957-B349-40AD-ADEB-74C9EE941E54}" type="pres">
      <dgm:prSet presAssocID="{BC245DD1-60A0-48F1-ABC0-56043CBB29E4}" presName="spNode" presStyleCnt="0"/>
      <dgm:spPr/>
    </dgm:pt>
    <dgm:pt modelId="{2570BF25-3CF3-49FA-B846-193FF126E238}" type="pres">
      <dgm:prSet presAssocID="{8BC4A0DE-12F1-433A-91CE-44E338353E2C}" presName="sibTrans" presStyleLbl="sibTrans1D1" presStyleIdx="3" presStyleCnt="4"/>
      <dgm:spPr/>
      <dgm:t>
        <a:bodyPr/>
        <a:lstStyle/>
        <a:p>
          <a:endParaRPr lang="es-MX"/>
        </a:p>
      </dgm:t>
    </dgm:pt>
  </dgm:ptLst>
  <dgm:cxnLst>
    <dgm:cxn modelId="{60EE94CD-852F-4D07-9028-0A5C93B3529B}" type="presOf" srcId="{07DC9EAD-A2B5-4B16-A502-E05E3668FDDA}" destId="{E3ED5924-6FCC-4D46-835F-229FBC9420A5}" srcOrd="0" destOrd="0" presId="urn:microsoft.com/office/officeart/2005/8/layout/cycle6"/>
    <dgm:cxn modelId="{E74AA29D-BB41-48EE-B335-FFDCA4F453E6}" type="presOf" srcId="{8BC4A0DE-12F1-433A-91CE-44E338353E2C}" destId="{2570BF25-3CF3-49FA-B846-193FF126E238}" srcOrd="0" destOrd="0" presId="urn:microsoft.com/office/officeart/2005/8/layout/cycle6"/>
    <dgm:cxn modelId="{CCBE4A4B-2170-4136-96FA-279659D23EB8}" srcId="{3E21EDE6-2EBE-4036-BDD5-F81BFECD330E}" destId="{BC245DD1-60A0-48F1-ABC0-56043CBB29E4}" srcOrd="3" destOrd="0" parTransId="{701FB28F-8F58-43B8-96E3-F33768B9DF0D}" sibTransId="{8BC4A0DE-12F1-433A-91CE-44E338353E2C}"/>
    <dgm:cxn modelId="{B990C61C-1335-4B01-AD55-75C15A83F4B0}" type="presOf" srcId="{3E21EDE6-2EBE-4036-BDD5-F81BFECD330E}" destId="{421DB299-2C14-4281-A7FE-492641360559}" srcOrd="0" destOrd="0" presId="urn:microsoft.com/office/officeart/2005/8/layout/cycle6"/>
    <dgm:cxn modelId="{6F935147-A3EB-4CEF-A80F-913E1DCFAA0E}" type="presOf" srcId="{4EA05479-FD85-4052-B393-B435B2A2E870}" destId="{25320587-D660-420B-B313-C45C295BBBD9}" srcOrd="0" destOrd="0" presId="urn:microsoft.com/office/officeart/2005/8/layout/cycle6"/>
    <dgm:cxn modelId="{B6912914-6141-4B2E-9A9D-A63EC2BD23C6}" srcId="{3E21EDE6-2EBE-4036-BDD5-F81BFECD330E}" destId="{CB15F7E6-BB49-41EB-8F5B-375258C95866}" srcOrd="2" destOrd="0" parTransId="{12707A43-00C1-4505-8B0D-D16A9C601A9B}" sibTransId="{D130549A-A43E-42AA-A0BD-E2D45E7827FF}"/>
    <dgm:cxn modelId="{F45A78C2-FF86-41E8-A2B7-A672869CDE11}" srcId="{3E21EDE6-2EBE-4036-BDD5-F81BFECD330E}" destId="{07DC9EAD-A2B5-4B16-A502-E05E3668FDDA}" srcOrd="0" destOrd="0" parTransId="{40236FB6-A32B-49DA-8A47-169D90609CAE}" sibTransId="{84F8F6CD-C56F-4DB3-BB44-E176957F23DE}"/>
    <dgm:cxn modelId="{FFCE7F63-079A-4195-AD72-3C802F3469A8}" type="presOf" srcId="{4F4543B6-1A72-4A06-924E-55B2AA789411}" destId="{E0C25766-B285-43FF-A926-CBC3CD5389B6}" srcOrd="0" destOrd="0" presId="urn:microsoft.com/office/officeart/2005/8/layout/cycle6"/>
    <dgm:cxn modelId="{5E839F4C-AFD6-416E-AC7F-3A2E770B4723}" type="presOf" srcId="{D130549A-A43E-42AA-A0BD-E2D45E7827FF}" destId="{BFDF6E3B-ED4E-4515-9A3E-00967A232986}" srcOrd="0" destOrd="0" presId="urn:microsoft.com/office/officeart/2005/8/layout/cycle6"/>
    <dgm:cxn modelId="{F2804202-C00A-4DC4-B9F7-A5F94FA81ABA}" type="presOf" srcId="{CB15F7E6-BB49-41EB-8F5B-375258C95866}" destId="{BF69E48D-AC75-4D86-BD57-87FD4648116A}" srcOrd="0" destOrd="0" presId="urn:microsoft.com/office/officeart/2005/8/layout/cycle6"/>
    <dgm:cxn modelId="{2C9445BD-EC1C-4C40-86BE-6119DE7CC94D}" type="presOf" srcId="{BC245DD1-60A0-48F1-ABC0-56043CBB29E4}" destId="{232EBA50-F1C5-43C7-848D-857CEF888635}" srcOrd="0" destOrd="0" presId="urn:microsoft.com/office/officeart/2005/8/layout/cycle6"/>
    <dgm:cxn modelId="{FEFB9931-062C-4C02-AA8E-858910221530}" srcId="{3E21EDE6-2EBE-4036-BDD5-F81BFECD330E}" destId="{4F4543B6-1A72-4A06-924E-55B2AA789411}" srcOrd="1" destOrd="0" parTransId="{6242EDA1-8B12-4A5F-9A59-8FEE05D6DFA4}" sibTransId="{4EA05479-FD85-4052-B393-B435B2A2E870}"/>
    <dgm:cxn modelId="{F443B371-6E1F-4C01-AD01-B936BAB408C7}" type="presOf" srcId="{84F8F6CD-C56F-4DB3-BB44-E176957F23DE}" destId="{77F35F40-218B-4CFF-92B5-B1FEDD72E262}" srcOrd="0" destOrd="0" presId="urn:microsoft.com/office/officeart/2005/8/layout/cycle6"/>
    <dgm:cxn modelId="{595E5928-CE1C-45E0-8215-D0946A94F6F8}" type="presParOf" srcId="{421DB299-2C14-4281-A7FE-492641360559}" destId="{E3ED5924-6FCC-4D46-835F-229FBC9420A5}" srcOrd="0" destOrd="0" presId="urn:microsoft.com/office/officeart/2005/8/layout/cycle6"/>
    <dgm:cxn modelId="{448A790A-CFB7-4B49-8A01-4621BBCA8361}" type="presParOf" srcId="{421DB299-2C14-4281-A7FE-492641360559}" destId="{B9D66C5B-17B3-4332-85B0-1796C9BFF4E3}" srcOrd="1" destOrd="0" presId="urn:microsoft.com/office/officeart/2005/8/layout/cycle6"/>
    <dgm:cxn modelId="{F4B0A880-F293-4441-99D1-9BF85D85BCE3}" type="presParOf" srcId="{421DB299-2C14-4281-A7FE-492641360559}" destId="{77F35F40-218B-4CFF-92B5-B1FEDD72E262}" srcOrd="2" destOrd="0" presId="urn:microsoft.com/office/officeart/2005/8/layout/cycle6"/>
    <dgm:cxn modelId="{13C5D812-9AB8-40F3-9C95-8CB2D925D298}" type="presParOf" srcId="{421DB299-2C14-4281-A7FE-492641360559}" destId="{E0C25766-B285-43FF-A926-CBC3CD5389B6}" srcOrd="3" destOrd="0" presId="urn:microsoft.com/office/officeart/2005/8/layout/cycle6"/>
    <dgm:cxn modelId="{A2512F80-3872-4EA0-AF63-D71E77A31821}" type="presParOf" srcId="{421DB299-2C14-4281-A7FE-492641360559}" destId="{95201AED-5CCA-4090-8CCA-CA390DC55CB1}" srcOrd="4" destOrd="0" presId="urn:microsoft.com/office/officeart/2005/8/layout/cycle6"/>
    <dgm:cxn modelId="{348AA40F-B5FB-468A-BFDA-B61199136245}" type="presParOf" srcId="{421DB299-2C14-4281-A7FE-492641360559}" destId="{25320587-D660-420B-B313-C45C295BBBD9}" srcOrd="5" destOrd="0" presId="urn:microsoft.com/office/officeart/2005/8/layout/cycle6"/>
    <dgm:cxn modelId="{ECC1BED3-7755-4DBD-B8E0-205B05991A92}" type="presParOf" srcId="{421DB299-2C14-4281-A7FE-492641360559}" destId="{BF69E48D-AC75-4D86-BD57-87FD4648116A}" srcOrd="6" destOrd="0" presId="urn:microsoft.com/office/officeart/2005/8/layout/cycle6"/>
    <dgm:cxn modelId="{4704D227-DAE7-4521-AC9F-3F7FC24F1D1A}" type="presParOf" srcId="{421DB299-2C14-4281-A7FE-492641360559}" destId="{C3152836-7FD0-407E-A6B0-4A352C6087E2}" srcOrd="7" destOrd="0" presId="urn:microsoft.com/office/officeart/2005/8/layout/cycle6"/>
    <dgm:cxn modelId="{8A0B75A3-EC2E-44BE-9885-33F4F8FAAFE8}" type="presParOf" srcId="{421DB299-2C14-4281-A7FE-492641360559}" destId="{BFDF6E3B-ED4E-4515-9A3E-00967A232986}" srcOrd="8" destOrd="0" presId="urn:microsoft.com/office/officeart/2005/8/layout/cycle6"/>
    <dgm:cxn modelId="{CACBE02D-8AD4-4485-BD99-2727A53B6A28}" type="presParOf" srcId="{421DB299-2C14-4281-A7FE-492641360559}" destId="{232EBA50-F1C5-43C7-848D-857CEF888635}" srcOrd="9" destOrd="0" presId="urn:microsoft.com/office/officeart/2005/8/layout/cycle6"/>
    <dgm:cxn modelId="{7CD99B9E-3D9D-44D0-88D8-A561E60634F7}" type="presParOf" srcId="{421DB299-2C14-4281-A7FE-492641360559}" destId="{7BD00957-B349-40AD-ADEB-74C9EE941E54}" srcOrd="10" destOrd="0" presId="urn:microsoft.com/office/officeart/2005/8/layout/cycle6"/>
    <dgm:cxn modelId="{5DE41058-DB76-4BC5-9554-8F47B68161BB}" type="presParOf" srcId="{421DB299-2C14-4281-A7FE-492641360559}" destId="{2570BF25-3CF3-49FA-B846-193FF126E238}"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70E279-C52B-4E97-A296-4C9A74AFC203}" type="doc">
      <dgm:prSet loTypeId="urn:microsoft.com/office/officeart/2005/8/layout/vProcess5" loCatId="process" qsTypeId="urn:microsoft.com/office/officeart/2005/8/quickstyle/simple1#6" qsCatId="simple" csTypeId="urn:microsoft.com/office/officeart/2005/8/colors/accent1_2#6" csCatId="accent1" phldr="1"/>
      <dgm:spPr/>
      <dgm:t>
        <a:bodyPr/>
        <a:lstStyle/>
        <a:p>
          <a:endParaRPr lang="es-MX"/>
        </a:p>
      </dgm:t>
    </dgm:pt>
    <dgm:pt modelId="{683F0DAF-E8BD-407D-B0CA-5431C7D8B33F}">
      <dgm:prSet phldrT="[Texto]" custT="1"/>
      <dgm:spPr/>
      <dgm:t>
        <a:bodyPr/>
        <a:lstStyle/>
        <a:p>
          <a:r>
            <a:rPr lang="es-MX" sz="2800" dirty="0" smtClean="0"/>
            <a:t>Costo de Capital en USD</a:t>
          </a:r>
          <a:endParaRPr lang="es-MX" sz="2800" baseline="-25000" dirty="0"/>
        </a:p>
      </dgm:t>
    </dgm:pt>
    <dgm:pt modelId="{D46BF68F-83FE-435C-A784-155A929DA199}" type="parTrans" cxnId="{5015D8F4-5187-404E-9406-F73DFD176849}">
      <dgm:prSet/>
      <dgm:spPr/>
      <dgm:t>
        <a:bodyPr/>
        <a:lstStyle/>
        <a:p>
          <a:endParaRPr lang="es-MX"/>
        </a:p>
      </dgm:t>
    </dgm:pt>
    <dgm:pt modelId="{9A5837C2-1F8D-4B94-9450-FECD0252A98D}" type="sibTrans" cxnId="{5015D8F4-5187-404E-9406-F73DFD176849}">
      <dgm:prSet/>
      <dgm:spPr/>
      <dgm:t>
        <a:bodyPr/>
        <a:lstStyle/>
        <a:p>
          <a:endParaRPr lang="es-MX"/>
        </a:p>
      </dgm:t>
    </dgm:pt>
    <dgm:pt modelId="{AA34EFF2-5449-4E92-A627-B7C2EDDD2D4B}">
      <dgm:prSet phldrT="[Texto]"/>
      <dgm:spPr/>
      <dgm:t>
        <a:bodyPr/>
        <a:lstStyle/>
        <a:p>
          <a:r>
            <a:rPr lang="es-MX" baseline="-25000" dirty="0" smtClean="0"/>
            <a:t>Costo de Capital Real (puede ser en moneda constante)</a:t>
          </a:r>
          <a:endParaRPr lang="es-MX" baseline="-25000" dirty="0"/>
        </a:p>
      </dgm:t>
    </dgm:pt>
    <dgm:pt modelId="{086577E6-79B2-4990-BB64-3C15F3AAB9EA}" type="parTrans" cxnId="{F1F00EDB-0295-4613-8707-66FDC44E1496}">
      <dgm:prSet/>
      <dgm:spPr/>
      <dgm:t>
        <a:bodyPr/>
        <a:lstStyle/>
        <a:p>
          <a:endParaRPr lang="es-MX"/>
        </a:p>
      </dgm:t>
    </dgm:pt>
    <dgm:pt modelId="{B44F5F97-63D1-4BF8-B0E7-FC7A27478FF9}" type="sibTrans" cxnId="{F1F00EDB-0295-4613-8707-66FDC44E1496}">
      <dgm:prSet/>
      <dgm:spPr/>
      <dgm:t>
        <a:bodyPr/>
        <a:lstStyle/>
        <a:p>
          <a:endParaRPr lang="es-MX"/>
        </a:p>
      </dgm:t>
    </dgm:pt>
    <dgm:pt modelId="{1C659CCC-5CF4-4762-A958-77E0AA435358}">
      <dgm:prSet phldrT="[Texto]"/>
      <dgm:spPr/>
      <dgm:t>
        <a:bodyPr/>
        <a:lstStyle/>
        <a:p>
          <a:r>
            <a:rPr lang="es-MX" baseline="-25000" dirty="0" smtClean="0"/>
            <a:t>Costo de Capital en Moneda Local</a:t>
          </a:r>
          <a:endParaRPr lang="es-MX" baseline="-25000" dirty="0"/>
        </a:p>
      </dgm:t>
    </dgm:pt>
    <dgm:pt modelId="{B7150E4E-102C-4872-9483-F837F7569D51}" type="parTrans" cxnId="{F9DBAE63-DCA3-4C14-BB45-269CDAB65148}">
      <dgm:prSet/>
      <dgm:spPr/>
      <dgm:t>
        <a:bodyPr/>
        <a:lstStyle/>
        <a:p>
          <a:endParaRPr lang="es-MX"/>
        </a:p>
      </dgm:t>
    </dgm:pt>
    <dgm:pt modelId="{DEE4ED4D-E388-4DB1-A95B-0066CCCDCCAD}" type="sibTrans" cxnId="{F9DBAE63-DCA3-4C14-BB45-269CDAB65148}">
      <dgm:prSet/>
      <dgm:spPr/>
      <dgm:t>
        <a:bodyPr/>
        <a:lstStyle/>
        <a:p>
          <a:endParaRPr lang="es-MX"/>
        </a:p>
      </dgm:t>
    </dgm:pt>
    <dgm:pt modelId="{4A98FA42-C0B4-47B0-8735-D49300A08ED9}" type="pres">
      <dgm:prSet presAssocID="{2170E279-C52B-4E97-A296-4C9A74AFC203}" presName="outerComposite" presStyleCnt="0">
        <dgm:presLayoutVars>
          <dgm:chMax val="5"/>
          <dgm:dir/>
          <dgm:resizeHandles val="exact"/>
        </dgm:presLayoutVars>
      </dgm:prSet>
      <dgm:spPr/>
      <dgm:t>
        <a:bodyPr/>
        <a:lstStyle/>
        <a:p>
          <a:endParaRPr lang="es-MX"/>
        </a:p>
      </dgm:t>
    </dgm:pt>
    <dgm:pt modelId="{A6C4607D-1313-4E15-98DA-E74F01D64B30}" type="pres">
      <dgm:prSet presAssocID="{2170E279-C52B-4E97-A296-4C9A74AFC203}" presName="dummyMaxCanvas" presStyleCnt="0">
        <dgm:presLayoutVars/>
      </dgm:prSet>
      <dgm:spPr/>
    </dgm:pt>
    <dgm:pt modelId="{880E8874-428D-4594-A40E-71C7E57187B0}" type="pres">
      <dgm:prSet presAssocID="{2170E279-C52B-4E97-A296-4C9A74AFC203}" presName="ThreeNodes_1" presStyleLbl="node1" presStyleIdx="0" presStyleCnt="3">
        <dgm:presLayoutVars>
          <dgm:bulletEnabled val="1"/>
        </dgm:presLayoutVars>
      </dgm:prSet>
      <dgm:spPr/>
      <dgm:t>
        <a:bodyPr/>
        <a:lstStyle/>
        <a:p>
          <a:endParaRPr lang="es-MX"/>
        </a:p>
      </dgm:t>
    </dgm:pt>
    <dgm:pt modelId="{B1B8FBA2-1B4A-4CDA-853F-AF565DB1BBEE}" type="pres">
      <dgm:prSet presAssocID="{2170E279-C52B-4E97-A296-4C9A74AFC203}" presName="ThreeNodes_2" presStyleLbl="node1" presStyleIdx="1" presStyleCnt="3">
        <dgm:presLayoutVars>
          <dgm:bulletEnabled val="1"/>
        </dgm:presLayoutVars>
      </dgm:prSet>
      <dgm:spPr/>
      <dgm:t>
        <a:bodyPr/>
        <a:lstStyle/>
        <a:p>
          <a:endParaRPr lang="es-MX"/>
        </a:p>
      </dgm:t>
    </dgm:pt>
    <dgm:pt modelId="{012692BF-DA6E-49F2-89B0-8ABB5A83FE34}" type="pres">
      <dgm:prSet presAssocID="{2170E279-C52B-4E97-A296-4C9A74AFC203}" presName="ThreeNodes_3" presStyleLbl="node1" presStyleIdx="2" presStyleCnt="3">
        <dgm:presLayoutVars>
          <dgm:bulletEnabled val="1"/>
        </dgm:presLayoutVars>
      </dgm:prSet>
      <dgm:spPr/>
      <dgm:t>
        <a:bodyPr/>
        <a:lstStyle/>
        <a:p>
          <a:endParaRPr lang="es-MX"/>
        </a:p>
      </dgm:t>
    </dgm:pt>
    <dgm:pt modelId="{647B96CA-8EAC-40EB-BAD4-19E9E8B50058}" type="pres">
      <dgm:prSet presAssocID="{2170E279-C52B-4E97-A296-4C9A74AFC203}" presName="ThreeConn_1-2" presStyleLbl="fgAccFollowNode1" presStyleIdx="0" presStyleCnt="2">
        <dgm:presLayoutVars>
          <dgm:bulletEnabled val="1"/>
        </dgm:presLayoutVars>
      </dgm:prSet>
      <dgm:spPr/>
      <dgm:t>
        <a:bodyPr/>
        <a:lstStyle/>
        <a:p>
          <a:endParaRPr lang="es-MX"/>
        </a:p>
      </dgm:t>
    </dgm:pt>
    <dgm:pt modelId="{29DA371B-6B33-4C10-B138-806A1C087DC8}" type="pres">
      <dgm:prSet presAssocID="{2170E279-C52B-4E97-A296-4C9A74AFC203}" presName="ThreeConn_2-3" presStyleLbl="fgAccFollowNode1" presStyleIdx="1" presStyleCnt="2">
        <dgm:presLayoutVars>
          <dgm:bulletEnabled val="1"/>
        </dgm:presLayoutVars>
      </dgm:prSet>
      <dgm:spPr/>
      <dgm:t>
        <a:bodyPr/>
        <a:lstStyle/>
        <a:p>
          <a:endParaRPr lang="es-MX"/>
        </a:p>
      </dgm:t>
    </dgm:pt>
    <dgm:pt modelId="{02CCF665-B161-4515-A948-CF652038E1AC}" type="pres">
      <dgm:prSet presAssocID="{2170E279-C52B-4E97-A296-4C9A74AFC203}" presName="ThreeNodes_1_text" presStyleLbl="node1" presStyleIdx="2" presStyleCnt="3">
        <dgm:presLayoutVars>
          <dgm:bulletEnabled val="1"/>
        </dgm:presLayoutVars>
      </dgm:prSet>
      <dgm:spPr/>
      <dgm:t>
        <a:bodyPr/>
        <a:lstStyle/>
        <a:p>
          <a:endParaRPr lang="es-MX"/>
        </a:p>
      </dgm:t>
    </dgm:pt>
    <dgm:pt modelId="{9E853D74-AD61-4C75-9222-712DC0DAD8C8}" type="pres">
      <dgm:prSet presAssocID="{2170E279-C52B-4E97-A296-4C9A74AFC203}" presName="ThreeNodes_2_text" presStyleLbl="node1" presStyleIdx="2" presStyleCnt="3">
        <dgm:presLayoutVars>
          <dgm:bulletEnabled val="1"/>
        </dgm:presLayoutVars>
      </dgm:prSet>
      <dgm:spPr/>
      <dgm:t>
        <a:bodyPr/>
        <a:lstStyle/>
        <a:p>
          <a:endParaRPr lang="es-MX"/>
        </a:p>
      </dgm:t>
    </dgm:pt>
    <dgm:pt modelId="{67B886EF-9578-431D-99C0-17751A717A3A}" type="pres">
      <dgm:prSet presAssocID="{2170E279-C52B-4E97-A296-4C9A74AFC203}" presName="ThreeNodes_3_text" presStyleLbl="node1" presStyleIdx="2" presStyleCnt="3">
        <dgm:presLayoutVars>
          <dgm:bulletEnabled val="1"/>
        </dgm:presLayoutVars>
      </dgm:prSet>
      <dgm:spPr/>
      <dgm:t>
        <a:bodyPr/>
        <a:lstStyle/>
        <a:p>
          <a:endParaRPr lang="es-MX"/>
        </a:p>
      </dgm:t>
    </dgm:pt>
  </dgm:ptLst>
  <dgm:cxnLst>
    <dgm:cxn modelId="{E201FF7E-29D7-4BF6-8309-ED650C45B136}" type="presOf" srcId="{2170E279-C52B-4E97-A296-4C9A74AFC203}" destId="{4A98FA42-C0B4-47B0-8735-D49300A08ED9}" srcOrd="0" destOrd="0" presId="urn:microsoft.com/office/officeart/2005/8/layout/vProcess5"/>
    <dgm:cxn modelId="{2F01EEA7-BA3D-42D9-806D-F37C2AC33B79}" type="presOf" srcId="{B44F5F97-63D1-4BF8-B0E7-FC7A27478FF9}" destId="{29DA371B-6B33-4C10-B138-806A1C087DC8}" srcOrd="0" destOrd="0" presId="urn:microsoft.com/office/officeart/2005/8/layout/vProcess5"/>
    <dgm:cxn modelId="{C8E29E1E-B662-426C-AAD1-3E805AFA2CC4}" type="presOf" srcId="{683F0DAF-E8BD-407D-B0CA-5431C7D8B33F}" destId="{880E8874-428D-4594-A40E-71C7E57187B0}" srcOrd="0" destOrd="0" presId="urn:microsoft.com/office/officeart/2005/8/layout/vProcess5"/>
    <dgm:cxn modelId="{F9DBAE63-DCA3-4C14-BB45-269CDAB65148}" srcId="{2170E279-C52B-4E97-A296-4C9A74AFC203}" destId="{1C659CCC-5CF4-4762-A958-77E0AA435358}" srcOrd="2" destOrd="0" parTransId="{B7150E4E-102C-4872-9483-F837F7569D51}" sibTransId="{DEE4ED4D-E388-4DB1-A95B-0066CCCDCCAD}"/>
    <dgm:cxn modelId="{30615B68-4785-4FC5-B6E5-C511D1D264AD}" type="presOf" srcId="{AA34EFF2-5449-4E92-A627-B7C2EDDD2D4B}" destId="{B1B8FBA2-1B4A-4CDA-853F-AF565DB1BBEE}" srcOrd="0" destOrd="0" presId="urn:microsoft.com/office/officeart/2005/8/layout/vProcess5"/>
    <dgm:cxn modelId="{2CD55DB5-F56C-4AF4-ADEC-1E7D9CD1D11E}" type="presOf" srcId="{1C659CCC-5CF4-4762-A958-77E0AA435358}" destId="{012692BF-DA6E-49F2-89B0-8ABB5A83FE34}" srcOrd="0" destOrd="0" presId="urn:microsoft.com/office/officeart/2005/8/layout/vProcess5"/>
    <dgm:cxn modelId="{8FBA4D9A-D840-4223-B21B-38B20F69BB15}" type="presOf" srcId="{9A5837C2-1F8D-4B94-9450-FECD0252A98D}" destId="{647B96CA-8EAC-40EB-BAD4-19E9E8B50058}" srcOrd="0" destOrd="0" presId="urn:microsoft.com/office/officeart/2005/8/layout/vProcess5"/>
    <dgm:cxn modelId="{5015D8F4-5187-404E-9406-F73DFD176849}" srcId="{2170E279-C52B-4E97-A296-4C9A74AFC203}" destId="{683F0DAF-E8BD-407D-B0CA-5431C7D8B33F}" srcOrd="0" destOrd="0" parTransId="{D46BF68F-83FE-435C-A784-155A929DA199}" sibTransId="{9A5837C2-1F8D-4B94-9450-FECD0252A98D}"/>
    <dgm:cxn modelId="{6E7FB652-D251-41C1-A219-82D50ACA1596}" type="presOf" srcId="{683F0DAF-E8BD-407D-B0CA-5431C7D8B33F}" destId="{02CCF665-B161-4515-A948-CF652038E1AC}" srcOrd="1" destOrd="0" presId="urn:microsoft.com/office/officeart/2005/8/layout/vProcess5"/>
    <dgm:cxn modelId="{9FA21ECE-C4FD-4592-BB36-87B2078BAE47}" type="presOf" srcId="{AA34EFF2-5449-4E92-A627-B7C2EDDD2D4B}" destId="{9E853D74-AD61-4C75-9222-712DC0DAD8C8}" srcOrd="1" destOrd="0" presId="urn:microsoft.com/office/officeart/2005/8/layout/vProcess5"/>
    <dgm:cxn modelId="{F1F00EDB-0295-4613-8707-66FDC44E1496}" srcId="{2170E279-C52B-4E97-A296-4C9A74AFC203}" destId="{AA34EFF2-5449-4E92-A627-B7C2EDDD2D4B}" srcOrd="1" destOrd="0" parTransId="{086577E6-79B2-4990-BB64-3C15F3AAB9EA}" sibTransId="{B44F5F97-63D1-4BF8-B0E7-FC7A27478FF9}"/>
    <dgm:cxn modelId="{B5C0E9F0-9664-4568-9026-8764A78FEC12}" type="presOf" srcId="{1C659CCC-5CF4-4762-A958-77E0AA435358}" destId="{67B886EF-9578-431D-99C0-17751A717A3A}" srcOrd="1" destOrd="0" presId="urn:microsoft.com/office/officeart/2005/8/layout/vProcess5"/>
    <dgm:cxn modelId="{71AFC532-99A3-402B-AA61-E525C164D29F}" type="presParOf" srcId="{4A98FA42-C0B4-47B0-8735-D49300A08ED9}" destId="{A6C4607D-1313-4E15-98DA-E74F01D64B30}" srcOrd="0" destOrd="0" presId="urn:microsoft.com/office/officeart/2005/8/layout/vProcess5"/>
    <dgm:cxn modelId="{DBF487AC-C019-4AE6-85E7-1FFDA911028F}" type="presParOf" srcId="{4A98FA42-C0B4-47B0-8735-D49300A08ED9}" destId="{880E8874-428D-4594-A40E-71C7E57187B0}" srcOrd="1" destOrd="0" presId="urn:microsoft.com/office/officeart/2005/8/layout/vProcess5"/>
    <dgm:cxn modelId="{87373D99-DF3A-495E-850E-26747395B6E7}" type="presParOf" srcId="{4A98FA42-C0B4-47B0-8735-D49300A08ED9}" destId="{B1B8FBA2-1B4A-4CDA-853F-AF565DB1BBEE}" srcOrd="2" destOrd="0" presId="urn:microsoft.com/office/officeart/2005/8/layout/vProcess5"/>
    <dgm:cxn modelId="{011F84EE-EA2B-4552-AA51-91FFB668E2FC}" type="presParOf" srcId="{4A98FA42-C0B4-47B0-8735-D49300A08ED9}" destId="{012692BF-DA6E-49F2-89B0-8ABB5A83FE34}" srcOrd="3" destOrd="0" presId="urn:microsoft.com/office/officeart/2005/8/layout/vProcess5"/>
    <dgm:cxn modelId="{A1C8F35B-DF40-4975-B9DB-41809423BE57}" type="presParOf" srcId="{4A98FA42-C0B4-47B0-8735-D49300A08ED9}" destId="{647B96CA-8EAC-40EB-BAD4-19E9E8B50058}" srcOrd="4" destOrd="0" presId="urn:microsoft.com/office/officeart/2005/8/layout/vProcess5"/>
    <dgm:cxn modelId="{45B4AA1E-159B-4F28-96D4-42FE622B2588}" type="presParOf" srcId="{4A98FA42-C0B4-47B0-8735-D49300A08ED9}" destId="{29DA371B-6B33-4C10-B138-806A1C087DC8}" srcOrd="5" destOrd="0" presId="urn:microsoft.com/office/officeart/2005/8/layout/vProcess5"/>
    <dgm:cxn modelId="{F57B4AA5-8795-4037-8487-9517DFD47DC2}" type="presParOf" srcId="{4A98FA42-C0B4-47B0-8735-D49300A08ED9}" destId="{02CCF665-B161-4515-A948-CF652038E1AC}" srcOrd="6" destOrd="0" presId="urn:microsoft.com/office/officeart/2005/8/layout/vProcess5"/>
    <dgm:cxn modelId="{5E97CBE5-165A-4F92-AFC4-197AE000432C}" type="presParOf" srcId="{4A98FA42-C0B4-47B0-8735-D49300A08ED9}" destId="{9E853D74-AD61-4C75-9222-712DC0DAD8C8}" srcOrd="7" destOrd="0" presId="urn:microsoft.com/office/officeart/2005/8/layout/vProcess5"/>
    <dgm:cxn modelId="{03BB04B3-7EED-43A2-A837-A4F81B4573AD}" type="presParOf" srcId="{4A98FA42-C0B4-47B0-8735-D49300A08ED9}" destId="{67B886EF-9578-431D-99C0-17751A717A3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EED8D-61DC-4A17-903C-DDF1DE73C85C}">
      <dsp:nvSpPr>
        <dsp:cNvPr id="0" name=""/>
        <dsp:cNvSpPr/>
      </dsp:nvSpPr>
      <dsp:spPr>
        <a:xfrm rot="5400000">
          <a:off x="3757964" y="-1629419"/>
          <a:ext cx="1010914" cy="452631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s-MX" sz="1900" kern="1200" dirty="0" smtClean="0"/>
            <a:t>Tasa libre de riesgo</a:t>
          </a:r>
          <a:endParaRPr lang="es-MX" sz="1900" kern="1200" dirty="0"/>
        </a:p>
      </dsp:txBody>
      <dsp:txXfrm rot="-5400000">
        <a:off x="2000266" y="177628"/>
        <a:ext cx="4476962" cy="912216"/>
      </dsp:txXfrm>
    </dsp:sp>
    <dsp:sp modelId="{41EE1DF0-40DD-4B81-86A7-7651B6C59DB5}">
      <dsp:nvSpPr>
        <dsp:cNvPr id="0" name=""/>
        <dsp:cNvSpPr/>
      </dsp:nvSpPr>
      <dsp:spPr>
        <a:xfrm>
          <a:off x="545784" y="1914"/>
          <a:ext cx="1454482" cy="12636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MX" sz="2800" kern="1200" dirty="0" err="1" smtClean="0"/>
            <a:t>r</a:t>
          </a:r>
          <a:r>
            <a:rPr lang="es-MX" sz="2800" kern="1200" baseline="-25000" dirty="0" err="1" smtClean="0"/>
            <a:t>f</a:t>
          </a:r>
          <a:endParaRPr lang="es-MX" sz="2800" kern="1200" baseline="-25000" dirty="0"/>
        </a:p>
      </dsp:txBody>
      <dsp:txXfrm>
        <a:off x="607470" y="63600"/>
        <a:ext cx="1331110" cy="1140271"/>
      </dsp:txXfrm>
    </dsp:sp>
    <dsp:sp modelId="{E7C46A72-4CD9-401A-BC96-7BAE00BFE42F}">
      <dsp:nvSpPr>
        <dsp:cNvPr id="0" name=""/>
        <dsp:cNvSpPr/>
      </dsp:nvSpPr>
      <dsp:spPr>
        <a:xfrm rot="5400000">
          <a:off x="3757964" y="-302593"/>
          <a:ext cx="1010914" cy="452631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s-MX" sz="1900" kern="1200" dirty="0" smtClean="0"/>
            <a:t>Qué tan riesgosa es la empresa en comparación al mercado</a:t>
          </a:r>
          <a:endParaRPr lang="es-MX" sz="1900" kern="1200" dirty="0"/>
        </a:p>
      </dsp:txBody>
      <dsp:txXfrm rot="-5400000">
        <a:off x="2000266" y="1504454"/>
        <a:ext cx="4476962" cy="912216"/>
      </dsp:txXfrm>
    </dsp:sp>
    <dsp:sp modelId="{5A3A4CB5-3E23-4BAB-84B2-A6DEFC89095F}">
      <dsp:nvSpPr>
        <dsp:cNvPr id="0" name=""/>
        <dsp:cNvSpPr/>
      </dsp:nvSpPr>
      <dsp:spPr>
        <a:xfrm>
          <a:off x="545784" y="1328740"/>
          <a:ext cx="1454482" cy="12636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l-GR" sz="2800" kern="1200" dirty="0" smtClean="0">
              <a:latin typeface="Calibri"/>
            </a:rPr>
            <a:t>β</a:t>
          </a:r>
          <a:endParaRPr lang="es-MX" sz="2800" kern="1200" dirty="0"/>
        </a:p>
      </dsp:txBody>
      <dsp:txXfrm>
        <a:off x="607470" y="1390426"/>
        <a:ext cx="1331110" cy="1140271"/>
      </dsp:txXfrm>
    </dsp:sp>
    <dsp:sp modelId="{1172B654-72AE-4795-B7EF-9CB8C33BBE73}">
      <dsp:nvSpPr>
        <dsp:cNvPr id="0" name=""/>
        <dsp:cNvSpPr/>
      </dsp:nvSpPr>
      <dsp:spPr>
        <a:xfrm rot="5400000">
          <a:off x="3757964" y="1024231"/>
          <a:ext cx="1010914" cy="452631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s-MX" sz="1900" kern="1200" dirty="0" smtClean="0"/>
            <a:t>Cómo se desempeñan los activos riesgos vs. Una inversión libre de riesgo.</a:t>
          </a:r>
          <a:endParaRPr lang="es-MX" sz="1900" kern="1200" dirty="0"/>
        </a:p>
      </dsp:txBody>
      <dsp:txXfrm rot="-5400000">
        <a:off x="2000266" y="2831279"/>
        <a:ext cx="4476962" cy="912216"/>
      </dsp:txXfrm>
    </dsp:sp>
    <dsp:sp modelId="{F41986DC-8F00-4C8B-AB8E-F88B06FBF595}">
      <dsp:nvSpPr>
        <dsp:cNvPr id="0" name=""/>
        <dsp:cNvSpPr/>
      </dsp:nvSpPr>
      <dsp:spPr>
        <a:xfrm>
          <a:off x="545784" y="2655565"/>
          <a:ext cx="1454482" cy="12636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t>Premio por Riesgo</a:t>
          </a:r>
          <a:endParaRPr lang="es-MX" sz="2000" kern="1200" dirty="0"/>
        </a:p>
      </dsp:txBody>
      <dsp:txXfrm>
        <a:off x="607470" y="2717251"/>
        <a:ext cx="1331110" cy="11402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A261B-0FEE-4880-B861-FE71773BBA17}">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MX" sz="3200" kern="1200" dirty="0" smtClean="0"/>
            <a:t>1</a:t>
          </a:r>
          <a:endParaRPr lang="es-MX" sz="3200" kern="1200" dirty="0"/>
        </a:p>
      </dsp:txBody>
      <dsp:txXfrm rot="-5400000">
        <a:off x="1" y="573596"/>
        <a:ext cx="1146297" cy="491270"/>
      </dsp:txXfrm>
    </dsp:sp>
    <dsp:sp modelId="{68D3697D-BF9D-4C2F-B4AF-F07364993ED7}">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s-MX" sz="2700" kern="1200" dirty="0" smtClean="0"/>
            <a:t>Obtener información de empresas comparables</a:t>
          </a:r>
          <a:endParaRPr lang="es-MX" sz="2700" kern="1200" dirty="0"/>
        </a:p>
      </dsp:txBody>
      <dsp:txXfrm rot="-5400000">
        <a:off x="1146298" y="52408"/>
        <a:ext cx="7031341" cy="960496"/>
      </dsp:txXfrm>
    </dsp:sp>
    <dsp:sp modelId="{41CEA100-3BAD-433A-BF52-044E39E01B37}">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MX" sz="3200" kern="1200" dirty="0" smtClean="0"/>
            <a:t>2</a:t>
          </a:r>
          <a:endParaRPr lang="es-MX" sz="3200" kern="1200" dirty="0"/>
        </a:p>
      </dsp:txBody>
      <dsp:txXfrm rot="-5400000">
        <a:off x="1" y="2017346"/>
        <a:ext cx="1146297" cy="491270"/>
      </dsp:txXfrm>
    </dsp:sp>
    <dsp:sp modelId="{5BAE1163-BDD6-435E-B3FD-0A473E0B3EBE}">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s-MX" sz="2700" kern="1200" dirty="0" smtClean="0"/>
            <a:t>Calcular las betas del capital de los accionistas</a:t>
          </a:r>
          <a:endParaRPr lang="es-MX" sz="2700" kern="1200" dirty="0"/>
        </a:p>
        <a:p>
          <a:pPr marL="228600" lvl="1" indent="-228600" algn="l" defTabSz="1200150">
            <a:lnSpc>
              <a:spcPct val="90000"/>
            </a:lnSpc>
            <a:spcBef>
              <a:spcPct val="0"/>
            </a:spcBef>
            <a:spcAft>
              <a:spcPct val="15000"/>
            </a:spcAft>
            <a:buChar char="••"/>
          </a:pPr>
          <a:r>
            <a:rPr lang="es-MX" sz="2700" kern="1200" dirty="0" err="1" smtClean="0"/>
            <a:t>Desapalancar</a:t>
          </a:r>
          <a:r>
            <a:rPr lang="es-MX" sz="2700" kern="1200" dirty="0" smtClean="0"/>
            <a:t> las betas </a:t>
          </a:r>
          <a:r>
            <a:rPr lang="el-GR" sz="2700" kern="1200" dirty="0" smtClean="0">
              <a:latin typeface="Calibri"/>
            </a:rPr>
            <a:t>β</a:t>
          </a:r>
          <a:r>
            <a:rPr lang="es-MX" sz="2700" kern="1200" baseline="-25000" dirty="0" smtClean="0">
              <a:latin typeface="Calibri"/>
            </a:rPr>
            <a:t>U</a:t>
          </a:r>
          <a:r>
            <a:rPr lang="es-MX" sz="2700" kern="1200" dirty="0" smtClean="0">
              <a:latin typeface="Calibri"/>
            </a:rPr>
            <a:t> = </a:t>
          </a:r>
          <a:r>
            <a:rPr lang="el-GR" sz="2700" kern="1200" dirty="0" smtClean="0">
              <a:latin typeface="Calibri"/>
            </a:rPr>
            <a:t>β</a:t>
          </a:r>
          <a:r>
            <a:rPr lang="es-MX" sz="2700" kern="1200" baseline="-25000" dirty="0" smtClean="0">
              <a:latin typeface="Calibri"/>
            </a:rPr>
            <a:t>E</a:t>
          </a:r>
          <a:r>
            <a:rPr lang="es-MX" sz="2700" kern="1200" dirty="0" smtClean="0">
              <a:latin typeface="Calibri"/>
            </a:rPr>
            <a:t> / (1+(D/E))</a:t>
          </a:r>
          <a:endParaRPr lang="es-MX" sz="2700" kern="1200" dirty="0"/>
        </a:p>
      </dsp:txBody>
      <dsp:txXfrm rot="-5400000">
        <a:off x="1146298" y="1496158"/>
        <a:ext cx="7031341" cy="960496"/>
      </dsp:txXfrm>
    </dsp:sp>
    <dsp:sp modelId="{3A2653ED-E841-4DD0-B742-532DC77B5548}">
      <dsp:nvSpPr>
        <dsp:cNvPr id="0" name=""/>
        <dsp:cNvSpPr/>
      </dsp:nvSpPr>
      <dsp:spPr>
        <a:xfrm rot="5400000">
          <a:off x="-245635" y="31335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MX" sz="3200" kern="1200" dirty="0" smtClean="0"/>
            <a:t>3</a:t>
          </a:r>
          <a:endParaRPr lang="es-MX" sz="3200" kern="1200" dirty="0"/>
        </a:p>
      </dsp:txBody>
      <dsp:txXfrm rot="-5400000">
        <a:off x="1" y="3461096"/>
        <a:ext cx="1146297" cy="491270"/>
      </dsp:txXfrm>
    </dsp:sp>
    <dsp:sp modelId="{9644209C-35BA-46F3-A1B8-6BD2F1BB7498}">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s-MX" sz="2700" kern="1200" dirty="0" smtClean="0"/>
            <a:t>Obtener el promedio de todas las betas </a:t>
          </a:r>
          <a:r>
            <a:rPr lang="es-MX" sz="2700" kern="1200" dirty="0" err="1" smtClean="0"/>
            <a:t>desapalancadas</a:t>
          </a:r>
          <a:r>
            <a:rPr lang="es-MX" sz="2700" kern="1200" dirty="0" smtClean="0"/>
            <a:t>.</a:t>
          </a:r>
          <a:endParaRPr lang="es-MX" sz="2700" kern="1200" dirty="0"/>
        </a:p>
      </dsp:txBody>
      <dsp:txXfrm rot="-5400000">
        <a:off x="1146298" y="2939908"/>
        <a:ext cx="7031341" cy="9604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851652-1948-4E1F-81D0-6E4301138A62}">
      <dsp:nvSpPr>
        <dsp:cNvPr id="0" name=""/>
        <dsp:cNvSpPr/>
      </dsp:nvSpPr>
      <dsp:spPr>
        <a:xfrm>
          <a:off x="0" y="0"/>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smtClean="0"/>
            <a:t>Beta del Activo o </a:t>
          </a:r>
          <a:r>
            <a:rPr lang="es-MX" sz="2100" kern="1200" dirty="0" err="1" smtClean="0"/>
            <a:t>Desapalancada</a:t>
          </a:r>
          <a:r>
            <a:rPr lang="es-MX" sz="2100" kern="1200" dirty="0" smtClean="0"/>
            <a:t> </a:t>
          </a:r>
          <a:r>
            <a:rPr lang="el-GR" sz="2100" kern="1200" dirty="0" smtClean="0">
              <a:latin typeface="Calibri"/>
            </a:rPr>
            <a:t>β</a:t>
          </a:r>
          <a:r>
            <a:rPr lang="es-MX" sz="2100" kern="1200" baseline="-25000" dirty="0" smtClean="0">
              <a:latin typeface="Calibri"/>
            </a:rPr>
            <a:t>U</a:t>
          </a:r>
          <a:endParaRPr lang="es-MX" sz="2100" kern="1200" baseline="-25000" dirty="0"/>
        </a:p>
      </dsp:txBody>
      <dsp:txXfrm>
        <a:off x="23861" y="23861"/>
        <a:ext cx="5362379" cy="766951"/>
      </dsp:txXfrm>
    </dsp:sp>
    <dsp:sp modelId="{4FAAE356-A50D-4FE4-9FF3-8275B265A0BF}">
      <dsp:nvSpPr>
        <dsp:cNvPr id="0" name=""/>
        <dsp:cNvSpPr/>
      </dsp:nvSpPr>
      <dsp:spPr>
        <a:xfrm>
          <a:off x="473202" y="927822"/>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smtClean="0"/>
            <a:t>Beta Apalancada o de capital de los Accionistas</a:t>
          </a:r>
          <a:endParaRPr lang="es-MX" sz="2100" kern="1200" dirty="0"/>
        </a:p>
      </dsp:txBody>
      <dsp:txXfrm>
        <a:off x="497063" y="951683"/>
        <a:ext cx="5286330" cy="766951"/>
      </dsp:txXfrm>
    </dsp:sp>
    <dsp:sp modelId="{26EBF9F0-588F-4DBD-AAD4-A1DF15328241}">
      <dsp:nvSpPr>
        <dsp:cNvPr id="0" name=""/>
        <dsp:cNvSpPr/>
      </dsp:nvSpPr>
      <dsp:spPr>
        <a:xfrm>
          <a:off x="946404" y="1855644"/>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smtClean="0"/>
            <a:t>Costo del Capital de los Accionistas C</a:t>
          </a:r>
          <a:r>
            <a:rPr lang="es-MX" sz="2100" kern="1200" baseline="-25000" dirty="0" smtClean="0"/>
            <a:t>E</a:t>
          </a:r>
          <a:r>
            <a:rPr lang="es-MX" sz="2100" kern="1200" baseline="0" dirty="0" smtClean="0"/>
            <a:t>=R</a:t>
          </a:r>
          <a:r>
            <a:rPr lang="es-MX" sz="2100" kern="1200" baseline="-25000" dirty="0" smtClean="0"/>
            <a:t>f</a:t>
          </a:r>
          <a:r>
            <a:rPr lang="es-MX" sz="2100" kern="1200" baseline="0" dirty="0" smtClean="0"/>
            <a:t>+</a:t>
          </a:r>
          <a:r>
            <a:rPr lang="el-GR" sz="2100" kern="1200" baseline="0" dirty="0" smtClean="0">
              <a:latin typeface="Calibri"/>
            </a:rPr>
            <a:t>β</a:t>
          </a:r>
          <a:r>
            <a:rPr lang="es-MX" sz="2100" kern="1200" baseline="-25000" dirty="0" smtClean="0">
              <a:latin typeface="Calibri"/>
            </a:rPr>
            <a:t>E</a:t>
          </a:r>
          <a:r>
            <a:rPr lang="es-MX" sz="2100" kern="1200" baseline="0" dirty="0" smtClean="0">
              <a:latin typeface="Calibri"/>
            </a:rPr>
            <a:t>(E(R</a:t>
          </a:r>
          <a:r>
            <a:rPr lang="es-MX" sz="2100" kern="1200" baseline="-25000" dirty="0" smtClean="0">
              <a:latin typeface="Calibri"/>
            </a:rPr>
            <a:t>M</a:t>
          </a:r>
          <a:r>
            <a:rPr lang="es-MX" sz="2100" kern="1200" baseline="0" dirty="0" smtClean="0">
              <a:latin typeface="Calibri"/>
            </a:rPr>
            <a:t>)-R</a:t>
          </a:r>
          <a:r>
            <a:rPr lang="es-MX" sz="2100" kern="1200" baseline="-25000" dirty="0" smtClean="0">
              <a:latin typeface="Calibri"/>
            </a:rPr>
            <a:t>f</a:t>
          </a:r>
          <a:endParaRPr lang="es-MX" sz="2100" kern="1200" baseline="0" dirty="0"/>
        </a:p>
      </dsp:txBody>
      <dsp:txXfrm>
        <a:off x="970265" y="1879505"/>
        <a:ext cx="5286330" cy="766951"/>
      </dsp:txXfrm>
    </dsp:sp>
    <dsp:sp modelId="{01AB82B7-6754-49BE-B97E-0B76E2CC4A80}">
      <dsp:nvSpPr>
        <dsp:cNvPr id="0" name=""/>
        <dsp:cNvSpPr/>
      </dsp:nvSpPr>
      <dsp:spPr>
        <a:xfrm>
          <a:off x="1419605" y="2783467"/>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baseline="0" dirty="0" smtClean="0"/>
            <a:t>Costo de la Deuda C</a:t>
          </a:r>
          <a:r>
            <a:rPr lang="es-MX" sz="2100" kern="1200" baseline="-25000" dirty="0" smtClean="0"/>
            <a:t>D</a:t>
          </a:r>
          <a:endParaRPr lang="es-MX" sz="2100" kern="1200" baseline="-25000" dirty="0"/>
        </a:p>
      </dsp:txBody>
      <dsp:txXfrm>
        <a:off x="1443466" y="2807328"/>
        <a:ext cx="5286330" cy="766951"/>
      </dsp:txXfrm>
    </dsp:sp>
    <dsp:sp modelId="{4AB29D8F-9323-4576-9970-4E83EB5594FF}">
      <dsp:nvSpPr>
        <dsp:cNvPr id="0" name=""/>
        <dsp:cNvSpPr/>
      </dsp:nvSpPr>
      <dsp:spPr>
        <a:xfrm>
          <a:off x="1892808" y="3711289"/>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baseline="0" dirty="0" smtClean="0"/>
            <a:t>WACC </a:t>
          </a:r>
          <a:endParaRPr lang="es-MX" sz="2100" kern="1200" baseline="0" dirty="0"/>
        </a:p>
      </dsp:txBody>
      <dsp:txXfrm>
        <a:off x="1916669" y="3735150"/>
        <a:ext cx="5286330" cy="766951"/>
      </dsp:txXfrm>
    </dsp:sp>
    <dsp:sp modelId="{1FE84334-0C56-4A8D-8CD0-B750D3AA7556}">
      <dsp:nvSpPr>
        <dsp:cNvPr id="0" name=""/>
        <dsp:cNvSpPr/>
      </dsp:nvSpPr>
      <dsp:spPr>
        <a:xfrm>
          <a:off x="5807254" y="595164"/>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5926400" y="595164"/>
        <a:ext cx="291245" cy="398477"/>
      </dsp:txXfrm>
    </dsp:sp>
    <dsp:sp modelId="{2C86CFB4-857D-45B9-B6AA-D6D07516FE9E}">
      <dsp:nvSpPr>
        <dsp:cNvPr id="0" name=""/>
        <dsp:cNvSpPr/>
      </dsp:nvSpPr>
      <dsp:spPr>
        <a:xfrm>
          <a:off x="6280456" y="1522986"/>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6399602" y="1522986"/>
        <a:ext cx="291245" cy="398477"/>
      </dsp:txXfrm>
    </dsp:sp>
    <dsp:sp modelId="{1FF18175-C78D-4F04-A611-68A927497BB8}">
      <dsp:nvSpPr>
        <dsp:cNvPr id="0" name=""/>
        <dsp:cNvSpPr/>
      </dsp:nvSpPr>
      <dsp:spPr>
        <a:xfrm>
          <a:off x="6753658" y="2437231"/>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6872804" y="2437231"/>
        <a:ext cx="291245" cy="398477"/>
      </dsp:txXfrm>
    </dsp:sp>
    <dsp:sp modelId="{C42ABB72-C3E6-488F-AF18-E20D70DD0FAC}">
      <dsp:nvSpPr>
        <dsp:cNvPr id="0" name=""/>
        <dsp:cNvSpPr/>
      </dsp:nvSpPr>
      <dsp:spPr>
        <a:xfrm>
          <a:off x="7226860" y="3374105"/>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7346006" y="3374105"/>
        <a:ext cx="291245" cy="3984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851652-1948-4E1F-81D0-6E4301138A62}">
      <dsp:nvSpPr>
        <dsp:cNvPr id="0" name=""/>
        <dsp:cNvSpPr/>
      </dsp:nvSpPr>
      <dsp:spPr>
        <a:xfrm>
          <a:off x="0" y="0"/>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smtClean="0"/>
            <a:t>Beta del Activo o </a:t>
          </a:r>
          <a:r>
            <a:rPr lang="es-MX" sz="2100" kern="1200" dirty="0" err="1" smtClean="0"/>
            <a:t>Desapalancada</a:t>
          </a:r>
          <a:r>
            <a:rPr lang="es-MX" sz="2100" kern="1200" dirty="0" smtClean="0"/>
            <a:t> </a:t>
          </a:r>
          <a:r>
            <a:rPr lang="el-GR" sz="2100" kern="1200" dirty="0" smtClean="0">
              <a:latin typeface="Calibri"/>
            </a:rPr>
            <a:t>β</a:t>
          </a:r>
          <a:r>
            <a:rPr lang="es-MX" sz="2100" kern="1200" baseline="-25000" dirty="0" smtClean="0">
              <a:latin typeface="Calibri"/>
            </a:rPr>
            <a:t>U</a:t>
          </a:r>
          <a:endParaRPr lang="es-MX" sz="2100" kern="1200" baseline="-25000" dirty="0"/>
        </a:p>
      </dsp:txBody>
      <dsp:txXfrm>
        <a:off x="23861" y="23861"/>
        <a:ext cx="5362379" cy="766951"/>
      </dsp:txXfrm>
    </dsp:sp>
    <dsp:sp modelId="{4FAAE356-A50D-4FE4-9FF3-8275B265A0BF}">
      <dsp:nvSpPr>
        <dsp:cNvPr id="0" name=""/>
        <dsp:cNvSpPr/>
      </dsp:nvSpPr>
      <dsp:spPr>
        <a:xfrm>
          <a:off x="473202" y="927822"/>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smtClean="0"/>
            <a:t>Beta Apalancada o de capital de los Accionistas</a:t>
          </a:r>
          <a:endParaRPr lang="es-MX" sz="2100" kern="1200" dirty="0"/>
        </a:p>
      </dsp:txBody>
      <dsp:txXfrm>
        <a:off x="497063" y="951683"/>
        <a:ext cx="5286330" cy="766951"/>
      </dsp:txXfrm>
    </dsp:sp>
    <dsp:sp modelId="{26EBF9F0-588F-4DBD-AAD4-A1DF15328241}">
      <dsp:nvSpPr>
        <dsp:cNvPr id="0" name=""/>
        <dsp:cNvSpPr/>
      </dsp:nvSpPr>
      <dsp:spPr>
        <a:xfrm>
          <a:off x="946404" y="1855644"/>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smtClean="0"/>
            <a:t>Costo del Capital de los Accionistas C</a:t>
          </a:r>
          <a:r>
            <a:rPr lang="es-MX" sz="2100" kern="1200" baseline="-25000" dirty="0" smtClean="0"/>
            <a:t>E</a:t>
          </a:r>
          <a:r>
            <a:rPr lang="es-MX" sz="2100" kern="1200" baseline="0" dirty="0" smtClean="0"/>
            <a:t>=</a:t>
          </a:r>
          <a:r>
            <a:rPr lang="es-MX" sz="2100" kern="1200" baseline="0" dirty="0" err="1" smtClean="0"/>
            <a:t>R</a:t>
          </a:r>
          <a:r>
            <a:rPr lang="es-MX" sz="2100" kern="1200" baseline="-25000" dirty="0" err="1" smtClean="0"/>
            <a:t>f</a:t>
          </a:r>
          <a:r>
            <a:rPr lang="es-MX" sz="2100" kern="1200" baseline="0" dirty="0" err="1" smtClean="0"/>
            <a:t>+PRP</a:t>
          </a:r>
          <a:r>
            <a:rPr lang="es-MX" sz="2100" kern="1200" baseline="0" dirty="0" smtClean="0"/>
            <a:t>+</a:t>
          </a:r>
          <a:r>
            <a:rPr lang="el-GR" sz="2100" kern="1200" baseline="0" dirty="0" smtClean="0">
              <a:latin typeface="Calibri"/>
            </a:rPr>
            <a:t>β</a:t>
          </a:r>
          <a:r>
            <a:rPr lang="es-MX" sz="2100" kern="1200" baseline="-25000" dirty="0" smtClean="0">
              <a:latin typeface="Calibri"/>
            </a:rPr>
            <a:t>E</a:t>
          </a:r>
          <a:r>
            <a:rPr lang="es-MX" sz="2100" kern="1200" baseline="0" dirty="0" smtClean="0">
              <a:latin typeface="Calibri"/>
            </a:rPr>
            <a:t>(E(R</a:t>
          </a:r>
          <a:r>
            <a:rPr lang="es-MX" sz="2100" kern="1200" baseline="-25000" dirty="0" smtClean="0">
              <a:latin typeface="Calibri"/>
            </a:rPr>
            <a:t>M</a:t>
          </a:r>
          <a:r>
            <a:rPr lang="es-MX" sz="2100" kern="1200" baseline="0" dirty="0" smtClean="0">
              <a:latin typeface="Calibri"/>
            </a:rPr>
            <a:t>)-R</a:t>
          </a:r>
          <a:r>
            <a:rPr lang="es-MX" sz="2100" kern="1200" baseline="-25000" dirty="0" smtClean="0">
              <a:latin typeface="Calibri"/>
            </a:rPr>
            <a:t>f</a:t>
          </a:r>
          <a:endParaRPr lang="es-MX" sz="2100" kern="1200" baseline="0" dirty="0"/>
        </a:p>
      </dsp:txBody>
      <dsp:txXfrm>
        <a:off x="970265" y="1879505"/>
        <a:ext cx="5286330" cy="766951"/>
      </dsp:txXfrm>
    </dsp:sp>
    <dsp:sp modelId="{01AB82B7-6754-49BE-B97E-0B76E2CC4A80}">
      <dsp:nvSpPr>
        <dsp:cNvPr id="0" name=""/>
        <dsp:cNvSpPr/>
      </dsp:nvSpPr>
      <dsp:spPr>
        <a:xfrm>
          <a:off x="1419605" y="2783467"/>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baseline="0" dirty="0" smtClean="0"/>
            <a:t>Costo de la Deuda C</a:t>
          </a:r>
          <a:r>
            <a:rPr lang="es-MX" sz="2100" kern="1200" baseline="-25000" dirty="0" smtClean="0"/>
            <a:t>D</a:t>
          </a:r>
          <a:endParaRPr lang="es-MX" sz="2100" kern="1200" baseline="-25000" dirty="0"/>
        </a:p>
      </dsp:txBody>
      <dsp:txXfrm>
        <a:off x="1443466" y="2807328"/>
        <a:ext cx="5286330" cy="766951"/>
      </dsp:txXfrm>
    </dsp:sp>
    <dsp:sp modelId="{4AB29D8F-9323-4576-9970-4E83EB5594FF}">
      <dsp:nvSpPr>
        <dsp:cNvPr id="0" name=""/>
        <dsp:cNvSpPr/>
      </dsp:nvSpPr>
      <dsp:spPr>
        <a:xfrm>
          <a:off x="1892808" y="3711289"/>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baseline="0" dirty="0" smtClean="0"/>
            <a:t>WACC </a:t>
          </a:r>
          <a:endParaRPr lang="es-MX" sz="2100" kern="1200" baseline="0" dirty="0"/>
        </a:p>
      </dsp:txBody>
      <dsp:txXfrm>
        <a:off x="1916669" y="3735150"/>
        <a:ext cx="5286330" cy="766951"/>
      </dsp:txXfrm>
    </dsp:sp>
    <dsp:sp modelId="{1FE84334-0C56-4A8D-8CD0-B750D3AA7556}">
      <dsp:nvSpPr>
        <dsp:cNvPr id="0" name=""/>
        <dsp:cNvSpPr/>
      </dsp:nvSpPr>
      <dsp:spPr>
        <a:xfrm>
          <a:off x="5807254" y="595164"/>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5926400" y="595164"/>
        <a:ext cx="291245" cy="398477"/>
      </dsp:txXfrm>
    </dsp:sp>
    <dsp:sp modelId="{2C86CFB4-857D-45B9-B6AA-D6D07516FE9E}">
      <dsp:nvSpPr>
        <dsp:cNvPr id="0" name=""/>
        <dsp:cNvSpPr/>
      </dsp:nvSpPr>
      <dsp:spPr>
        <a:xfrm>
          <a:off x="6280456" y="1522986"/>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6399602" y="1522986"/>
        <a:ext cx="291245" cy="398477"/>
      </dsp:txXfrm>
    </dsp:sp>
    <dsp:sp modelId="{1FF18175-C78D-4F04-A611-68A927497BB8}">
      <dsp:nvSpPr>
        <dsp:cNvPr id="0" name=""/>
        <dsp:cNvSpPr/>
      </dsp:nvSpPr>
      <dsp:spPr>
        <a:xfrm>
          <a:off x="6753658" y="2437231"/>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6872804" y="2437231"/>
        <a:ext cx="291245" cy="398477"/>
      </dsp:txXfrm>
    </dsp:sp>
    <dsp:sp modelId="{C42ABB72-C3E6-488F-AF18-E20D70DD0FAC}">
      <dsp:nvSpPr>
        <dsp:cNvPr id="0" name=""/>
        <dsp:cNvSpPr/>
      </dsp:nvSpPr>
      <dsp:spPr>
        <a:xfrm>
          <a:off x="7226860" y="3374105"/>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s-MX" sz="2400" kern="1200"/>
        </a:p>
      </dsp:txBody>
      <dsp:txXfrm>
        <a:off x="7346006" y="3374105"/>
        <a:ext cx="291245" cy="3984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D5924-6FCC-4D46-835F-229FBC9420A5}">
      <dsp:nvSpPr>
        <dsp:cNvPr id="0" name=""/>
        <dsp:cNvSpPr/>
      </dsp:nvSpPr>
      <dsp:spPr>
        <a:xfrm>
          <a:off x="3306105" y="1624"/>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t>Flujos de Efectivo en Pesos</a:t>
          </a:r>
          <a:endParaRPr lang="es-MX" sz="1900" kern="1200" dirty="0"/>
        </a:p>
      </dsp:txBody>
      <dsp:txXfrm>
        <a:off x="3357425" y="52944"/>
        <a:ext cx="1514749" cy="948663"/>
      </dsp:txXfrm>
    </dsp:sp>
    <dsp:sp modelId="{77F35F40-218B-4CFF-92B5-B1FEDD72E262}">
      <dsp:nvSpPr>
        <dsp:cNvPr id="0" name=""/>
        <dsp:cNvSpPr/>
      </dsp:nvSpPr>
      <dsp:spPr>
        <a:xfrm>
          <a:off x="2379094" y="527276"/>
          <a:ext cx="3471410" cy="3471410"/>
        </a:xfrm>
        <a:custGeom>
          <a:avLst/>
          <a:gdLst/>
          <a:ahLst/>
          <a:cxnLst/>
          <a:rect l="0" t="0" r="0" b="0"/>
          <a:pathLst>
            <a:path>
              <a:moveTo>
                <a:pt x="2556032" y="206085"/>
              </a:moveTo>
              <a:arcTo wR="1735705" hR="1735705" stAng="17892266"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C25766-B285-43FF-A926-CBC3CD5389B6}">
      <dsp:nvSpPr>
        <dsp:cNvPr id="0" name=""/>
        <dsp:cNvSpPr/>
      </dsp:nvSpPr>
      <dsp:spPr>
        <a:xfrm>
          <a:off x="5041810" y="1737329"/>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t>Flujos de Efectivo en Dólares</a:t>
          </a:r>
          <a:endParaRPr lang="es-MX" sz="1900" kern="1200" dirty="0"/>
        </a:p>
      </dsp:txBody>
      <dsp:txXfrm>
        <a:off x="5093130" y="1788649"/>
        <a:ext cx="1514749" cy="948663"/>
      </dsp:txXfrm>
    </dsp:sp>
    <dsp:sp modelId="{25320587-D660-420B-B313-C45C295BBBD9}">
      <dsp:nvSpPr>
        <dsp:cNvPr id="0" name=""/>
        <dsp:cNvSpPr/>
      </dsp:nvSpPr>
      <dsp:spPr>
        <a:xfrm>
          <a:off x="2379094" y="527276"/>
          <a:ext cx="3471410" cy="3471410"/>
        </a:xfrm>
        <a:custGeom>
          <a:avLst/>
          <a:gdLst/>
          <a:ahLst/>
          <a:cxnLst/>
          <a:rect l="0" t="0" r="0" b="0"/>
          <a:pathLst>
            <a:path>
              <a:moveTo>
                <a:pt x="3385863" y="2273895"/>
              </a:moveTo>
              <a:arcTo wR="1735705" hR="1735705" stAng="1083808"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69E48D-AC75-4D86-BD57-87FD4648116A}">
      <dsp:nvSpPr>
        <dsp:cNvPr id="0" name=""/>
        <dsp:cNvSpPr/>
      </dsp:nvSpPr>
      <dsp:spPr>
        <a:xfrm>
          <a:off x="3306105" y="3473035"/>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t>Valuación en Dólares</a:t>
          </a:r>
          <a:endParaRPr lang="es-MX" sz="1900" kern="1200" dirty="0"/>
        </a:p>
      </dsp:txBody>
      <dsp:txXfrm>
        <a:off x="3357425" y="3524355"/>
        <a:ext cx="1514749" cy="948663"/>
      </dsp:txXfrm>
    </dsp:sp>
    <dsp:sp modelId="{BFDF6E3B-ED4E-4515-9A3E-00967A232986}">
      <dsp:nvSpPr>
        <dsp:cNvPr id="0" name=""/>
        <dsp:cNvSpPr/>
      </dsp:nvSpPr>
      <dsp:spPr>
        <a:xfrm>
          <a:off x="2379094" y="527276"/>
          <a:ext cx="3471410" cy="3471410"/>
        </a:xfrm>
        <a:custGeom>
          <a:avLst/>
          <a:gdLst/>
          <a:ahLst/>
          <a:cxnLst/>
          <a:rect l="0" t="0" r="0" b="0"/>
          <a:pathLst>
            <a:path>
              <a:moveTo>
                <a:pt x="915378" y="3265324"/>
              </a:moveTo>
              <a:arcTo wR="1735705" hR="1735705" stAng="7092266"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2EBA50-F1C5-43C7-848D-857CEF888635}">
      <dsp:nvSpPr>
        <dsp:cNvPr id="0" name=""/>
        <dsp:cNvSpPr/>
      </dsp:nvSpPr>
      <dsp:spPr>
        <a:xfrm>
          <a:off x="1570399" y="1737329"/>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t>Valuación en Pesos</a:t>
          </a:r>
          <a:endParaRPr lang="es-MX" sz="1900" kern="1200" dirty="0"/>
        </a:p>
      </dsp:txBody>
      <dsp:txXfrm>
        <a:off x="1621719" y="1788649"/>
        <a:ext cx="1514749" cy="948663"/>
      </dsp:txXfrm>
    </dsp:sp>
    <dsp:sp modelId="{2570BF25-3CF3-49FA-B846-193FF126E238}">
      <dsp:nvSpPr>
        <dsp:cNvPr id="0" name=""/>
        <dsp:cNvSpPr/>
      </dsp:nvSpPr>
      <dsp:spPr>
        <a:xfrm>
          <a:off x="2379094" y="527276"/>
          <a:ext cx="3471410" cy="3471410"/>
        </a:xfrm>
        <a:custGeom>
          <a:avLst/>
          <a:gdLst/>
          <a:ahLst/>
          <a:cxnLst/>
          <a:rect l="0" t="0" r="0" b="0"/>
          <a:pathLst>
            <a:path>
              <a:moveTo>
                <a:pt x="85546" y="1197514"/>
              </a:moveTo>
              <a:arcTo wR="1735705" hR="1735705" stAng="11883808"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E8874-428D-4594-A40E-71C7E57187B0}">
      <dsp:nvSpPr>
        <dsp:cNvPr id="0" name=""/>
        <dsp:cNvSpPr/>
      </dsp:nvSpPr>
      <dsp:spPr>
        <a:xfrm>
          <a:off x="0" y="0"/>
          <a:ext cx="6995160" cy="1585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s-MX" sz="2800" kern="1200" dirty="0" smtClean="0"/>
            <a:t>Costo de Capital en USD</a:t>
          </a:r>
          <a:endParaRPr lang="es-MX" sz="2800" kern="1200" baseline="-25000" dirty="0"/>
        </a:p>
      </dsp:txBody>
      <dsp:txXfrm>
        <a:off x="46450" y="46450"/>
        <a:ext cx="5283824" cy="1493023"/>
      </dsp:txXfrm>
    </dsp:sp>
    <dsp:sp modelId="{B1B8FBA2-1B4A-4CDA-853F-AF565DB1BBEE}">
      <dsp:nvSpPr>
        <dsp:cNvPr id="0" name=""/>
        <dsp:cNvSpPr/>
      </dsp:nvSpPr>
      <dsp:spPr>
        <a:xfrm>
          <a:off x="617219" y="1850244"/>
          <a:ext cx="6995160" cy="1585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es-MX" sz="4200" kern="1200" baseline="-25000" dirty="0" smtClean="0"/>
            <a:t>Costo de Capital Real (puede ser en moneda constante)</a:t>
          </a:r>
          <a:endParaRPr lang="es-MX" sz="4200" kern="1200" baseline="-25000" dirty="0"/>
        </a:p>
      </dsp:txBody>
      <dsp:txXfrm>
        <a:off x="663669" y="1896694"/>
        <a:ext cx="5254189" cy="1493023"/>
      </dsp:txXfrm>
    </dsp:sp>
    <dsp:sp modelId="{012692BF-DA6E-49F2-89B0-8ABB5A83FE34}">
      <dsp:nvSpPr>
        <dsp:cNvPr id="0" name=""/>
        <dsp:cNvSpPr/>
      </dsp:nvSpPr>
      <dsp:spPr>
        <a:xfrm>
          <a:off x="1234439" y="3700488"/>
          <a:ext cx="6995160" cy="1585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es-MX" sz="4200" kern="1200" baseline="-25000" dirty="0" smtClean="0"/>
            <a:t>Costo de Capital en Moneda Local</a:t>
          </a:r>
          <a:endParaRPr lang="es-MX" sz="4200" kern="1200" baseline="-25000" dirty="0"/>
        </a:p>
      </dsp:txBody>
      <dsp:txXfrm>
        <a:off x="1280889" y="3746938"/>
        <a:ext cx="5254189" cy="1493023"/>
      </dsp:txXfrm>
    </dsp:sp>
    <dsp:sp modelId="{647B96CA-8EAC-40EB-BAD4-19E9E8B50058}">
      <dsp:nvSpPr>
        <dsp:cNvPr id="0" name=""/>
        <dsp:cNvSpPr/>
      </dsp:nvSpPr>
      <dsp:spPr>
        <a:xfrm>
          <a:off x="5964309" y="1202658"/>
          <a:ext cx="1030850" cy="103085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MX" sz="3600" kern="1200"/>
        </a:p>
      </dsp:txBody>
      <dsp:txXfrm>
        <a:off x="6196250" y="1202658"/>
        <a:ext cx="566968" cy="775715"/>
      </dsp:txXfrm>
    </dsp:sp>
    <dsp:sp modelId="{29DA371B-6B33-4C10-B138-806A1C087DC8}">
      <dsp:nvSpPr>
        <dsp:cNvPr id="0" name=""/>
        <dsp:cNvSpPr/>
      </dsp:nvSpPr>
      <dsp:spPr>
        <a:xfrm>
          <a:off x="6581529" y="3042330"/>
          <a:ext cx="1030850" cy="103085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MX" sz="3600" kern="1200"/>
        </a:p>
      </dsp:txBody>
      <dsp:txXfrm>
        <a:off x="6813470" y="3042330"/>
        <a:ext cx="566968" cy="77571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1024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5FA0A4A7-FCD8-490D-9A00-CCCA62CA6510}" type="datetimeFigureOut">
              <a:rPr lang="es-MX"/>
              <a:pPr>
                <a:defRPr/>
              </a:pPr>
              <a:t>21/02/2025</a:t>
            </a:fld>
            <a:endParaRPr lang="es-ES"/>
          </a:p>
        </p:txBody>
      </p:sp>
      <p:sp>
        <p:nvSpPr>
          <p:cNvPr id="1024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1024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2699454-BB5A-46BC-845C-99ED4C2DB1F5}" type="slidenum">
              <a:rPr lang="es-ES"/>
              <a:pPr>
                <a:defRPr/>
              </a:pPr>
              <a:t>‹Nº›</a:t>
            </a:fld>
            <a:endParaRPr lang="es-ES"/>
          </a:p>
        </p:txBody>
      </p:sp>
    </p:spTree>
    <p:extLst>
      <p:ext uri="{BB962C8B-B14F-4D97-AF65-F5344CB8AC3E}">
        <p14:creationId xmlns:p14="http://schemas.microsoft.com/office/powerpoint/2010/main" val="2668075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85938D8-E075-4D40-B577-841B07D88E94}" type="datetimeFigureOut">
              <a:rPr lang="es-MX"/>
              <a:pPr>
                <a:defRPr/>
              </a:pPr>
              <a:t>21/02/2025</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FC16E11-38C8-4A3F-B460-C506925A29B7}" type="slidenum">
              <a:rPr lang="en-US"/>
              <a:pPr>
                <a:defRPr/>
              </a:pPr>
              <a:t>‹Nº›</a:t>
            </a:fld>
            <a:endParaRPr lang="en-US"/>
          </a:p>
        </p:txBody>
      </p:sp>
    </p:spTree>
    <p:extLst>
      <p:ext uri="{BB962C8B-B14F-4D97-AF65-F5344CB8AC3E}">
        <p14:creationId xmlns:p14="http://schemas.microsoft.com/office/powerpoint/2010/main" val="1202705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Marcador de número de diapositiva"/>
          <p:cNvSpPr>
            <a:spLocks noGrp="1"/>
          </p:cNvSpPr>
          <p:nvPr>
            <p:ph type="sldNum" sz="quarter" idx="5"/>
          </p:nvPr>
        </p:nvSpPr>
        <p:spPr/>
        <p:txBody>
          <a:bodyPr/>
          <a:lstStyle/>
          <a:p>
            <a:pPr>
              <a:defRPr/>
            </a:pPr>
            <a:fld id="{FD729366-76E3-4198-97C3-96549312A5D7}" type="slidenum">
              <a:rPr lang="en-US"/>
              <a:pPr>
                <a:defRPr/>
              </a:pPr>
              <a:t>3</a:t>
            </a:fld>
            <a:endParaRPr lang="en-US"/>
          </a:p>
        </p:txBody>
      </p:sp>
      <p:sp>
        <p:nvSpPr>
          <p:cNvPr id="4" name="6 Marcador de número de diapositiva"/>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6AEE1097-21E4-424B-B3CF-1C90BC083219}" type="slidenum">
              <a:rPr lang="en-US" sz="1200">
                <a:latin typeface="+mn-lt"/>
              </a:rPr>
              <a:pPr algn="r" fontAlgn="auto">
                <a:spcBef>
                  <a:spcPts val="0"/>
                </a:spcBef>
                <a:spcAft>
                  <a:spcPts val="0"/>
                </a:spcAft>
                <a:defRPr/>
              </a:pPr>
              <a:t>3</a:t>
            </a:fld>
            <a:endParaRPr lang="en-US" sz="1200" dirty="0">
              <a:latin typeface="+mn-lt"/>
            </a:endParaRPr>
          </a:p>
        </p:txBody>
      </p:sp>
      <p:sp>
        <p:nvSpPr>
          <p:cNvPr id="16386" name="Rectangle 2"/>
          <p:cNvSpPr>
            <a:spLocks noGrp="1" noRot="1" noChangeAspect="1" noTextEdit="1"/>
          </p:cNvSpPr>
          <p:nvPr>
            <p:ph type="sldImg"/>
          </p:nvPr>
        </p:nvSpPr>
        <p:spPr bwMode="auto">
          <a:noFill/>
          <a:ln>
            <a:solidFill>
              <a:srgbClr val="000000"/>
            </a:solidFill>
            <a:miter lim="800000"/>
            <a:headEnd/>
            <a:tailEnd/>
          </a:ln>
        </p:spPr>
      </p:sp>
      <p:sp>
        <p:nvSpPr>
          <p:cNvPr id="16387" name="Rectangle 3"/>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Marcador de número de diapositiva"/>
          <p:cNvSpPr>
            <a:spLocks noGrp="1"/>
          </p:cNvSpPr>
          <p:nvPr>
            <p:ph type="sldNum" sz="quarter" idx="5"/>
          </p:nvPr>
        </p:nvSpPr>
        <p:spPr/>
        <p:txBody>
          <a:bodyPr/>
          <a:lstStyle/>
          <a:p>
            <a:pPr>
              <a:defRPr/>
            </a:pPr>
            <a:fld id="{203EE9E0-9470-44F8-9859-BA96634E1C31}" type="slidenum">
              <a:rPr lang="en-US"/>
              <a:pPr>
                <a:defRPr/>
              </a:pPr>
              <a:t>7</a:t>
            </a:fld>
            <a:endParaRPr lang="en-US"/>
          </a:p>
        </p:txBody>
      </p:sp>
      <p:sp>
        <p:nvSpPr>
          <p:cNvPr id="22529" name="1 Marcador de imagen de diapositiva"/>
          <p:cNvSpPr>
            <a:spLocks noGrp="1" noRot="1" noChangeAspect="1"/>
          </p:cNvSpPr>
          <p:nvPr>
            <p:ph type="sldImg"/>
          </p:nvPr>
        </p:nvSpPr>
        <p:spPr bwMode="auto">
          <a:noFill/>
          <a:ln>
            <a:solidFill>
              <a:srgbClr val="000000"/>
            </a:solidFill>
            <a:miter lim="800000"/>
            <a:headEnd/>
            <a:tailEnd/>
          </a:ln>
        </p:spPr>
      </p:sp>
      <p:sp>
        <p:nvSpPr>
          <p:cNvPr id="22530"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
        <p:nvSpPr>
          <p:cNvPr id="4" name="3 Marcador de número de diapositiva"/>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583AA146-0FA0-4D95-A61F-2DDD0267AFC6}" type="slidenum">
              <a:rPr lang="en-US" sz="1200">
                <a:latin typeface="+mn-lt"/>
              </a:rPr>
              <a:pPr algn="r" fontAlgn="auto">
                <a:spcBef>
                  <a:spcPts val="0"/>
                </a:spcBef>
                <a:spcAft>
                  <a:spcPts val="0"/>
                </a:spcAft>
                <a:defRPr/>
              </a:pPr>
              <a:t>7</a:t>
            </a:fld>
            <a:endParaRPr lang="en-US" sz="120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Marcador de número de diapositiva"/>
          <p:cNvSpPr>
            <a:spLocks noGrp="1"/>
          </p:cNvSpPr>
          <p:nvPr>
            <p:ph type="sldNum" sz="quarter" idx="5"/>
          </p:nvPr>
        </p:nvSpPr>
        <p:spPr/>
        <p:txBody>
          <a:bodyPr/>
          <a:lstStyle/>
          <a:p>
            <a:pPr>
              <a:defRPr/>
            </a:pPr>
            <a:fld id="{C4342C4A-2E87-4830-8E2E-FEE46008ADBC}" type="slidenum">
              <a:rPr lang="en-US"/>
              <a:pPr>
                <a:defRPr/>
              </a:pPr>
              <a:t>8</a:t>
            </a:fld>
            <a:endParaRPr lang="en-US"/>
          </a:p>
        </p:txBody>
      </p:sp>
      <p:sp>
        <p:nvSpPr>
          <p:cNvPr id="24577" name="1 Marcador de imagen de diapositiva"/>
          <p:cNvSpPr>
            <a:spLocks noGrp="1" noRot="1" noChangeAspect="1"/>
          </p:cNvSpPr>
          <p:nvPr>
            <p:ph type="sldImg"/>
          </p:nvPr>
        </p:nvSpPr>
        <p:spPr bwMode="auto">
          <a:noFill/>
          <a:ln>
            <a:solidFill>
              <a:srgbClr val="000000"/>
            </a:solidFill>
            <a:miter lim="800000"/>
            <a:headEnd/>
            <a:tailEnd/>
          </a:ln>
        </p:spPr>
      </p:sp>
      <p:sp>
        <p:nvSpPr>
          <p:cNvPr id="24578" name="2 Marcador de notas"/>
          <p:cNvSpPr>
            <a:spLocks noGrp="1"/>
          </p:cNvSpPr>
          <p:nvPr>
            <p:ph type="body" idx="1"/>
          </p:nvPr>
        </p:nvSpPr>
        <p:spPr bwMode="auto">
          <a:noFill/>
        </p:spPr>
        <p:txBody>
          <a:bodyPr wrap="square" numCol="1" anchor="t" anchorCtr="0" compatLnSpc="1">
            <a:prstTxWarp prst="textNoShape">
              <a:avLst/>
            </a:prstTxWarp>
          </a:bodyPr>
          <a:lstStyle/>
          <a:p>
            <a:r>
              <a:rPr lang="es-MX" smtClean="0"/>
              <a:t>R2 – Ejemplo: X&gt;a&gt;b&gt;c</a:t>
            </a:r>
          </a:p>
          <a:p>
            <a:r>
              <a:rPr lang="es-MX" smtClean="0"/>
              <a:t>Si E1 –c + (X/(1+a)) vs. E2 –c +(X/(1+b))</a:t>
            </a:r>
          </a:p>
        </p:txBody>
      </p:sp>
      <p:sp>
        <p:nvSpPr>
          <p:cNvPr id="4" name="3 Marcador de número de diapositiva"/>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763FA82B-14E3-4C79-8C2F-2E093019C91F}" type="slidenum">
              <a:rPr lang="en-US" sz="1200">
                <a:latin typeface="+mn-lt"/>
              </a:rPr>
              <a:pPr algn="r" fontAlgn="auto">
                <a:spcBef>
                  <a:spcPts val="0"/>
                </a:spcBef>
                <a:spcAft>
                  <a:spcPts val="0"/>
                </a:spcAft>
                <a:defRPr/>
              </a:pPr>
              <a:t>8</a:t>
            </a:fld>
            <a:endParaRPr lang="en-US" sz="120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Marcador de número de diapositiva"/>
          <p:cNvSpPr>
            <a:spLocks noGrp="1"/>
          </p:cNvSpPr>
          <p:nvPr>
            <p:ph type="sldNum" sz="quarter" idx="5"/>
          </p:nvPr>
        </p:nvSpPr>
        <p:spPr/>
        <p:txBody>
          <a:bodyPr/>
          <a:lstStyle/>
          <a:p>
            <a:pPr>
              <a:defRPr/>
            </a:pPr>
            <a:fld id="{E1C4E1CF-4A35-480A-8DB6-42FA313C41BB}" type="slidenum">
              <a:rPr lang="en-US"/>
              <a:pPr>
                <a:defRPr/>
              </a:pPr>
              <a:t>58</a:t>
            </a:fld>
            <a:endParaRPr lang="en-US"/>
          </a:p>
        </p:txBody>
      </p:sp>
      <p:sp>
        <p:nvSpPr>
          <p:cNvPr id="53249" name="1 Marcador de imagen de diapositiva"/>
          <p:cNvSpPr>
            <a:spLocks noGrp="1" noRot="1" noChangeAspect="1"/>
          </p:cNvSpPr>
          <p:nvPr>
            <p:ph type="sldImg"/>
          </p:nvPr>
        </p:nvSpPr>
        <p:spPr bwMode="auto">
          <a:noFill/>
          <a:ln>
            <a:solidFill>
              <a:srgbClr val="000000"/>
            </a:solidFill>
            <a:miter lim="800000"/>
            <a:headEnd/>
            <a:tailEnd/>
          </a:ln>
        </p:spPr>
      </p:sp>
      <p:sp>
        <p:nvSpPr>
          <p:cNvPr id="53250"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
        <p:nvSpPr>
          <p:cNvPr id="4" name="3 Marcador de número de diapositiva"/>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0D326A29-BEC0-488E-BC4F-71F77C0AFC21}" type="slidenum">
              <a:rPr lang="en-US" sz="1200">
                <a:latin typeface="+mn-lt"/>
              </a:rPr>
              <a:pPr algn="r" fontAlgn="auto">
                <a:spcBef>
                  <a:spcPts val="0"/>
                </a:spcBef>
                <a:spcAft>
                  <a:spcPts val="0"/>
                </a:spcAft>
                <a:defRPr/>
              </a:pPr>
              <a:t>58</a:t>
            </a:fld>
            <a:endParaRPr lang="en-US" sz="120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lvl1pPr>
              <a:defRPr/>
            </a:lvl1pPr>
          </a:lstStyle>
          <a:p>
            <a:pPr>
              <a:defRPr/>
            </a:pPr>
            <a:fld id="{BDADB96C-FF37-4DDF-AF20-E3130E64BCCC}" type="datetimeFigureOut">
              <a:rPr lang="es-MX"/>
              <a:pPr>
                <a:defRPr/>
              </a:pPr>
              <a:t>21/02/2025</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CFCF704F-B98E-4EA1-9210-438869946F99}"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B5DCB1C1-55F4-48A2-A4F1-A0FE2D567A47}" type="datetimeFigureOut">
              <a:rPr lang="es-MX"/>
              <a:pPr>
                <a:defRPr/>
              </a:pPr>
              <a:t>21/02/2025</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E10CED88-6910-4BBA-9C0C-DCDD2DAB1BC6}"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2E4DDF6D-DF1C-4DD4-AA14-F79F5FF07307}" type="datetimeFigureOut">
              <a:rPr lang="es-MX"/>
              <a:pPr>
                <a:defRPr/>
              </a:pPr>
              <a:t>21/02/2025</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4CFCC247-C437-4AC9-9791-BCF001594393}"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21865460-850F-4162-97AF-8B2B9D355122}" type="datetimeFigureOut">
              <a:rPr lang="es-MX"/>
              <a:pPr>
                <a:defRPr/>
              </a:pPr>
              <a:t>21/02/2025</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F3969B36-C62C-4CA9-A6D2-676275D4142D}"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58D42B33-B3D8-45F4-9A3E-A14037021F55}" type="datetimeFigureOut">
              <a:rPr lang="es-MX"/>
              <a:pPr>
                <a:defRPr/>
              </a:pPr>
              <a:t>21/02/2025</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58227A0F-FFC4-4D53-B3AC-AC1FF9AFDA02}"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3 Marcador de fecha"/>
          <p:cNvSpPr>
            <a:spLocks noGrp="1"/>
          </p:cNvSpPr>
          <p:nvPr>
            <p:ph type="dt" sz="half" idx="10"/>
          </p:nvPr>
        </p:nvSpPr>
        <p:spPr/>
        <p:txBody>
          <a:bodyPr/>
          <a:lstStyle>
            <a:lvl1pPr>
              <a:defRPr/>
            </a:lvl1pPr>
          </a:lstStyle>
          <a:p>
            <a:pPr>
              <a:defRPr/>
            </a:pPr>
            <a:fld id="{360D4111-0D19-4EB5-A38C-1811D5A5DF07}" type="datetimeFigureOut">
              <a:rPr lang="es-MX"/>
              <a:pPr>
                <a:defRPr/>
              </a:pPr>
              <a:t>21/02/2025</a:t>
            </a:fld>
            <a:endParaRPr lang="en-US"/>
          </a:p>
        </p:txBody>
      </p:sp>
      <p:sp>
        <p:nvSpPr>
          <p:cNvPr id="6" name="4 Marcador de pie de página"/>
          <p:cNvSpPr>
            <a:spLocks noGrp="1"/>
          </p:cNvSpPr>
          <p:nvPr>
            <p:ph type="ftr" sz="quarter" idx="11"/>
          </p:nvPr>
        </p:nvSpPr>
        <p:spPr/>
        <p:txBody>
          <a:bodyPr/>
          <a:lstStyle>
            <a:lvl1pPr>
              <a:defRPr/>
            </a:lvl1pPr>
          </a:lstStyle>
          <a:p>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F4ECBC03-7ABE-4FEB-B472-E7297F942DE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p:txBody>
          <a:bodyPr/>
          <a:lstStyle>
            <a:lvl1pPr>
              <a:defRPr/>
            </a:lvl1pPr>
          </a:lstStyle>
          <a:p>
            <a:pPr>
              <a:defRPr/>
            </a:pPr>
            <a:fld id="{2E992DF6-6295-4FE1-B61B-C783C5C6EF45}" type="datetimeFigureOut">
              <a:rPr lang="es-MX"/>
              <a:pPr>
                <a:defRPr/>
              </a:pPr>
              <a:t>21/02/2025</a:t>
            </a:fld>
            <a:endParaRPr lang="en-US"/>
          </a:p>
        </p:txBody>
      </p:sp>
      <p:sp>
        <p:nvSpPr>
          <p:cNvPr id="8" name="4 Marcador de pie de página"/>
          <p:cNvSpPr>
            <a:spLocks noGrp="1"/>
          </p:cNvSpPr>
          <p:nvPr>
            <p:ph type="ftr" sz="quarter" idx="11"/>
          </p:nvPr>
        </p:nvSpPr>
        <p:spPr/>
        <p:txBody>
          <a:bodyPr/>
          <a:lstStyle>
            <a:lvl1pPr>
              <a:defRPr/>
            </a:lvl1pPr>
          </a:lstStyle>
          <a:p>
            <a:endParaRPr lang="en-US"/>
          </a:p>
        </p:txBody>
      </p:sp>
      <p:sp>
        <p:nvSpPr>
          <p:cNvPr id="9" name="5 Marcador de número de diapositiva"/>
          <p:cNvSpPr>
            <a:spLocks noGrp="1"/>
          </p:cNvSpPr>
          <p:nvPr>
            <p:ph type="sldNum" sz="quarter" idx="12"/>
          </p:nvPr>
        </p:nvSpPr>
        <p:spPr/>
        <p:txBody>
          <a:bodyPr/>
          <a:lstStyle>
            <a:lvl1pPr>
              <a:defRPr/>
            </a:lvl1pPr>
          </a:lstStyle>
          <a:p>
            <a:pPr>
              <a:defRPr/>
            </a:pPr>
            <a:fld id="{BF6D0B02-352F-4BAE-B418-510A53E527FC}"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3 Marcador de fecha"/>
          <p:cNvSpPr>
            <a:spLocks noGrp="1"/>
          </p:cNvSpPr>
          <p:nvPr>
            <p:ph type="dt" sz="half" idx="10"/>
          </p:nvPr>
        </p:nvSpPr>
        <p:spPr/>
        <p:txBody>
          <a:bodyPr/>
          <a:lstStyle>
            <a:lvl1pPr>
              <a:defRPr/>
            </a:lvl1pPr>
          </a:lstStyle>
          <a:p>
            <a:pPr>
              <a:defRPr/>
            </a:pPr>
            <a:fld id="{521A383D-950B-4533-9878-F62ACAE05C4F}" type="datetimeFigureOut">
              <a:rPr lang="es-MX"/>
              <a:pPr>
                <a:defRPr/>
              </a:pPr>
              <a:t>21/02/2025</a:t>
            </a:fld>
            <a:endParaRPr lang="en-US"/>
          </a:p>
        </p:txBody>
      </p:sp>
      <p:sp>
        <p:nvSpPr>
          <p:cNvPr id="4" name="4 Marcador de pie de página"/>
          <p:cNvSpPr>
            <a:spLocks noGrp="1"/>
          </p:cNvSpPr>
          <p:nvPr>
            <p:ph type="ftr" sz="quarter" idx="11"/>
          </p:nvPr>
        </p:nvSpPr>
        <p:spPr/>
        <p:txBody>
          <a:bodyPr/>
          <a:lstStyle>
            <a:lvl1pPr>
              <a:defRPr/>
            </a:lvl1pPr>
          </a:lstStyle>
          <a:p>
            <a:endParaRPr lang="en-US"/>
          </a:p>
        </p:txBody>
      </p:sp>
      <p:sp>
        <p:nvSpPr>
          <p:cNvPr id="5" name="5 Marcador de número de diapositiva"/>
          <p:cNvSpPr>
            <a:spLocks noGrp="1"/>
          </p:cNvSpPr>
          <p:nvPr>
            <p:ph type="sldNum" sz="quarter" idx="12"/>
          </p:nvPr>
        </p:nvSpPr>
        <p:spPr/>
        <p:txBody>
          <a:bodyPr/>
          <a:lstStyle>
            <a:lvl1pPr>
              <a:defRPr/>
            </a:lvl1pPr>
          </a:lstStyle>
          <a:p>
            <a:pPr>
              <a:defRPr/>
            </a:pPr>
            <a:fld id="{38A333DD-77E0-445F-9627-69C3A5F2ED03}"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B15B1E8-557C-4AD0-83C8-E388C50131D3}" type="datetimeFigureOut">
              <a:rPr lang="es-MX"/>
              <a:pPr>
                <a:defRPr/>
              </a:pPr>
              <a:t>21/02/2025</a:t>
            </a:fld>
            <a:endParaRPr lang="en-US"/>
          </a:p>
        </p:txBody>
      </p:sp>
      <p:sp>
        <p:nvSpPr>
          <p:cNvPr id="3" name="4 Marcador de pie de página"/>
          <p:cNvSpPr>
            <a:spLocks noGrp="1"/>
          </p:cNvSpPr>
          <p:nvPr>
            <p:ph type="ftr" sz="quarter" idx="11"/>
          </p:nvPr>
        </p:nvSpPr>
        <p:spPr/>
        <p:txBody>
          <a:bodyPr/>
          <a:lstStyle>
            <a:lvl1pPr>
              <a:defRPr/>
            </a:lvl1pPr>
          </a:lstStyle>
          <a:p>
            <a:endParaRPr lang="en-US"/>
          </a:p>
        </p:txBody>
      </p:sp>
      <p:sp>
        <p:nvSpPr>
          <p:cNvPr id="4" name="5 Marcador de número de diapositiva"/>
          <p:cNvSpPr>
            <a:spLocks noGrp="1"/>
          </p:cNvSpPr>
          <p:nvPr>
            <p:ph type="sldNum" sz="quarter" idx="12"/>
          </p:nvPr>
        </p:nvSpPr>
        <p:spPr/>
        <p:txBody>
          <a:bodyPr/>
          <a:lstStyle>
            <a:lvl1pPr>
              <a:defRPr/>
            </a:lvl1pPr>
          </a:lstStyle>
          <a:p>
            <a:pPr>
              <a:defRPr/>
            </a:pPr>
            <a:fld id="{781A522E-E4D4-4B35-84A5-50A0F816C4DA}"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5BCBA67-B4E1-48DF-B0D7-7CC88F74FDC7}" type="datetimeFigureOut">
              <a:rPr lang="es-MX"/>
              <a:pPr>
                <a:defRPr/>
              </a:pPr>
              <a:t>21/02/2025</a:t>
            </a:fld>
            <a:endParaRPr lang="en-US"/>
          </a:p>
        </p:txBody>
      </p:sp>
      <p:sp>
        <p:nvSpPr>
          <p:cNvPr id="6" name="4 Marcador de pie de página"/>
          <p:cNvSpPr>
            <a:spLocks noGrp="1"/>
          </p:cNvSpPr>
          <p:nvPr>
            <p:ph type="ftr" sz="quarter" idx="11"/>
          </p:nvPr>
        </p:nvSpPr>
        <p:spPr/>
        <p:txBody>
          <a:bodyPr/>
          <a:lstStyle>
            <a:lvl1pPr>
              <a:defRPr/>
            </a:lvl1pPr>
          </a:lstStyle>
          <a:p>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A2BED806-8916-47FB-BBD5-A2E6C35F157D}"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2B59870-F4FC-42CB-A8F2-5E2F88431246}" type="datetimeFigureOut">
              <a:rPr lang="es-MX"/>
              <a:pPr>
                <a:defRPr/>
              </a:pPr>
              <a:t>21/02/2025</a:t>
            </a:fld>
            <a:endParaRPr lang="en-US"/>
          </a:p>
        </p:txBody>
      </p:sp>
      <p:sp>
        <p:nvSpPr>
          <p:cNvPr id="6" name="4 Marcador de pie de página"/>
          <p:cNvSpPr>
            <a:spLocks noGrp="1"/>
          </p:cNvSpPr>
          <p:nvPr>
            <p:ph type="ftr" sz="quarter" idx="11"/>
          </p:nvPr>
        </p:nvSpPr>
        <p:spPr/>
        <p:txBody>
          <a:bodyPr/>
          <a:lstStyle>
            <a:lvl1pPr>
              <a:defRPr/>
            </a:lvl1pPr>
          </a:lstStyle>
          <a:p>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EA4751C0-A602-4F71-89FD-1713C9B2D10D}"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4930" name="Picture 13" descr="plantilla-itam"/>
          <p:cNvPicPr>
            <a:picLocks noChangeAspect="1" noChangeArrowheads="1"/>
          </p:cNvPicPr>
          <p:nvPr userDrawn="1"/>
        </p:nvPicPr>
        <p:blipFill>
          <a:blip r:embed="rId13"/>
          <a:srcRect/>
          <a:stretch>
            <a:fillRect/>
          </a:stretch>
        </p:blipFill>
        <p:spPr bwMode="auto">
          <a:xfrm>
            <a:off x="-196850" y="-26988"/>
            <a:ext cx="9448800" cy="7086601"/>
          </a:xfrm>
          <a:prstGeom prst="rect">
            <a:avLst/>
          </a:prstGeom>
          <a:noFill/>
          <a:ln w="9525">
            <a:noFill/>
            <a:miter lim="800000"/>
            <a:headEnd/>
            <a:tailEnd/>
          </a:ln>
        </p:spPr>
      </p:pic>
      <p:sp>
        <p:nvSpPr>
          <p:cNvPr id="124931" name="1 Marcador de título"/>
          <p:cNvSpPr>
            <a:spLocks noGrp="1"/>
          </p:cNvSpPr>
          <p:nvPr>
            <p:ph type="title"/>
          </p:nvPr>
        </p:nvSpPr>
        <p:spPr bwMode="auto">
          <a:xfrm>
            <a:off x="3411538" y="125413"/>
            <a:ext cx="432911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24932"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5CD9FFB-F88C-47F7-8FB0-AD536F866452}" type="datetimeFigureOut">
              <a:rPr lang="es-MX"/>
              <a:pPr>
                <a:defRPr/>
              </a:pPr>
              <a:t>21/02/2025</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3512EAC-44DE-4A9D-8CC2-35D6AB32A23E}"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Calibri" pitchFamily="34" charset="0"/>
        </a:defRPr>
      </a:lvl2pPr>
      <a:lvl3pPr algn="ctr" rtl="0" eaLnBrk="0" fontAlgn="base" hangingPunct="0">
        <a:spcBef>
          <a:spcPct val="0"/>
        </a:spcBef>
        <a:spcAft>
          <a:spcPct val="0"/>
        </a:spcAft>
        <a:defRPr sz="2800" b="1">
          <a:solidFill>
            <a:schemeClr val="tx1"/>
          </a:solidFill>
          <a:latin typeface="Calibri" pitchFamily="34" charset="0"/>
        </a:defRPr>
      </a:lvl3pPr>
      <a:lvl4pPr algn="ctr" rtl="0" eaLnBrk="0" fontAlgn="base" hangingPunct="0">
        <a:spcBef>
          <a:spcPct val="0"/>
        </a:spcBef>
        <a:spcAft>
          <a:spcPct val="0"/>
        </a:spcAft>
        <a:defRPr sz="2800" b="1">
          <a:solidFill>
            <a:schemeClr val="tx1"/>
          </a:solidFill>
          <a:latin typeface="Calibri" pitchFamily="34" charset="0"/>
        </a:defRPr>
      </a:lvl4pPr>
      <a:lvl5pPr algn="ctr" rtl="0" eaLnBrk="0" fontAlgn="base" hangingPunct="0">
        <a:spcBef>
          <a:spcPct val="0"/>
        </a:spcBef>
        <a:spcAft>
          <a:spcPct val="0"/>
        </a:spcAft>
        <a:defRPr sz="2800" b="1">
          <a:solidFill>
            <a:schemeClr val="tx1"/>
          </a:solidFill>
          <a:latin typeface="Calibri" pitchFamily="34" charset="0"/>
        </a:defRPr>
      </a:lvl5pPr>
      <a:lvl6pPr marL="457200" algn="ctr" rtl="0" fontAlgn="base">
        <a:spcBef>
          <a:spcPct val="0"/>
        </a:spcBef>
        <a:spcAft>
          <a:spcPct val="0"/>
        </a:spcAft>
        <a:defRPr sz="2800" b="1">
          <a:solidFill>
            <a:schemeClr val="tx1"/>
          </a:solidFill>
          <a:latin typeface="Calibri" pitchFamily="34" charset="0"/>
        </a:defRPr>
      </a:lvl6pPr>
      <a:lvl7pPr marL="914400" algn="ctr" rtl="0" fontAlgn="base">
        <a:spcBef>
          <a:spcPct val="0"/>
        </a:spcBef>
        <a:spcAft>
          <a:spcPct val="0"/>
        </a:spcAft>
        <a:defRPr sz="2800" b="1">
          <a:solidFill>
            <a:schemeClr val="tx1"/>
          </a:solidFill>
          <a:latin typeface="Calibri" pitchFamily="34" charset="0"/>
        </a:defRPr>
      </a:lvl7pPr>
      <a:lvl8pPr marL="1371600" algn="ctr" rtl="0" fontAlgn="base">
        <a:spcBef>
          <a:spcPct val="0"/>
        </a:spcBef>
        <a:spcAft>
          <a:spcPct val="0"/>
        </a:spcAft>
        <a:defRPr sz="2800" b="1">
          <a:solidFill>
            <a:schemeClr val="tx1"/>
          </a:solidFill>
          <a:latin typeface="Calibri" pitchFamily="34" charset="0"/>
        </a:defRPr>
      </a:lvl8pPr>
      <a:lvl9pPr marL="1828800" algn="ctr" rtl="0" fontAlgn="base">
        <a:spcBef>
          <a:spcPct val="0"/>
        </a:spcBef>
        <a:spcAft>
          <a:spcPct val="0"/>
        </a:spcAft>
        <a:defRPr sz="28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png"/><Relationship Id="rId5" Type="http://schemas.openxmlformats.org/officeDocument/2006/relationships/oleObject" Target="../embeddings/oleObject5.bin"/><Relationship Id="rId4" Type="http://schemas.openxmlformats.org/officeDocument/2006/relationships/image" Target="../media/image8.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65.xml.rels><?xml version="1.0" encoding="UTF-8" standalone="yes"?>
<Relationships xmlns="http://schemas.openxmlformats.org/package/2006/relationships"><Relationship Id="rId2" Type="http://schemas.openxmlformats.org/officeDocument/2006/relationships/hyperlink" Target="http://www.federalreserve.gov/econresdata/default.htm"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oleObject" Target="../embeddings/oleObject8.bin"/><Relationship Id="rId7" Type="http://schemas.openxmlformats.org/officeDocument/2006/relationships/diagramQuickStyle" Target="../diagrams/quickStyle1.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1.wmf"/><Relationship Id="rId9" Type="http://schemas.microsoft.com/office/2007/relationships/diagramDrawing" Target="../diagrams/drawing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2.wmf"/></Relationships>
</file>

<file path=ppt/slides/_rels/slide7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5.wmf"/></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6.wmf"/></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1484784"/>
            <a:ext cx="7772400" cy="2450703"/>
          </a:xfrm>
        </p:spPr>
        <p:txBody>
          <a:bodyPr/>
          <a:lstStyle/>
          <a:p>
            <a:r>
              <a:rPr lang="es-MX" sz="6000" dirty="0"/>
              <a:t>Decisiones de inversión a largo plazo</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0"/>
            <a:ext cx="1943100" cy="1828800"/>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5627894"/>
            <a:ext cx="3276600" cy="1400175"/>
          </a:xfrm>
          <a:prstGeom prst="rect">
            <a:avLst/>
          </a:prstGeom>
        </p:spPr>
      </p:pic>
      <p:sp>
        <p:nvSpPr>
          <p:cNvPr id="7" name="Rectángulo 6"/>
          <p:cNvSpPr/>
          <p:nvPr/>
        </p:nvSpPr>
        <p:spPr>
          <a:xfrm>
            <a:off x="213284" y="4111680"/>
            <a:ext cx="8712968" cy="1323439"/>
          </a:xfrm>
          <a:prstGeom prst="rect">
            <a:avLst/>
          </a:prstGeom>
        </p:spPr>
        <p:txBody>
          <a:bodyPr wrap="square">
            <a:spAutoFit/>
          </a:bodyPr>
          <a:lstStyle/>
          <a:p>
            <a:pPr algn="just"/>
            <a:r>
              <a:rPr lang="es-MX" sz="2000" dirty="0"/>
              <a:t>Las decisiones de inversión a largo plazo son fundamentales para la estabilidad y crecimiento de una empresa. Estas decisiones afectan la estructura de activos de la compañía y su capacidad para generar ingresos sostenibles en el tiempo.</a:t>
            </a:r>
          </a:p>
        </p:txBody>
      </p:sp>
    </p:spTree>
    <p:extLst>
      <p:ext uri="{BB962C8B-B14F-4D97-AF65-F5344CB8AC3E}">
        <p14:creationId xmlns:p14="http://schemas.microsoft.com/office/powerpoint/2010/main" val="1535613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79512" y="1143000"/>
            <a:ext cx="8507288" cy="5429250"/>
          </a:xfrm>
        </p:spPr>
        <p:txBody>
          <a:bodyPr/>
          <a:lstStyle/>
          <a:p>
            <a:pPr algn="just"/>
            <a:r>
              <a:rPr lang="es-MX" sz="3200" dirty="0" smtClean="0"/>
              <a:t>Los </a:t>
            </a:r>
            <a:r>
              <a:rPr lang="es-MX" sz="3200" dirty="0"/>
              <a:t>beneficios que en el largo plazo una empresa puede lograr, dependen en gran parte de la forma en que los siguientes problemas son resueltos: </a:t>
            </a:r>
            <a:endParaRPr lang="es-MX" sz="3200" dirty="0" smtClean="0"/>
          </a:p>
          <a:p>
            <a:pPr algn="just"/>
            <a:r>
              <a:rPr lang="es-MX" sz="3200" dirty="0" smtClean="0"/>
              <a:t>1</a:t>
            </a:r>
            <a:r>
              <a:rPr lang="es-MX" sz="3200" dirty="0"/>
              <a:t>) Selección de fuentes de financiamiento adecuadas, y </a:t>
            </a:r>
            <a:endParaRPr lang="es-MX" sz="3200" dirty="0" smtClean="0"/>
          </a:p>
          <a:p>
            <a:pPr algn="just"/>
            <a:r>
              <a:rPr lang="es-MX" sz="3200" dirty="0" smtClean="0"/>
              <a:t>2</a:t>
            </a:r>
            <a:r>
              <a:rPr lang="es-MX" sz="3200" dirty="0"/>
              <a:t>) Racionamiento del capital obtenido entre las diferentes propuestas de inversión disponibles. </a:t>
            </a:r>
            <a:endParaRPr lang="es-MX" sz="3200" dirty="0" smtClean="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684511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pPr algn="just"/>
            <a:r>
              <a:rPr lang="es-MX" dirty="0" smtClean="0"/>
              <a:t>Las </a:t>
            </a:r>
            <a:r>
              <a:rPr lang="es-MX" dirty="0"/>
              <a:t>dos decisiones anteriores deben manejarse en forma separada. La selección de propuestas de inversión debe basarse en los méritos financieros de cada propuesta, independientemente de la fuente o costo de la fuente con que se financia cada propuesta. </a:t>
            </a:r>
            <a:endParaRPr lang="es-MX" dirty="0" smtClean="0"/>
          </a:p>
          <a:p>
            <a:pPr algn="just"/>
            <a:endParaRPr lang="es-MX" dirty="0"/>
          </a:p>
          <a:p>
            <a:pPr algn="just"/>
            <a:r>
              <a:rPr lang="es-MX" dirty="0" smtClean="0"/>
              <a:t>El </a:t>
            </a:r>
            <a:r>
              <a:rPr lang="es-MX" dirty="0"/>
              <a:t>problema de seleccionar la fuente de financiamiento más adecuada debe ser resuelto independientemente de la utilización que se le den a los fondos obtenidos, y se debe basar en los méritos de cada fuente, esto es, </a:t>
            </a:r>
            <a:r>
              <a:rPr lang="es-MX" b="1" dirty="0"/>
              <a:t>la fuente seleccionada debe ser aquella de menor costo y al mismo tiempo aquella que represente el menor riesgo para la empresa. </a:t>
            </a:r>
            <a:endParaRPr lang="es-MX" b="1" dirty="0" smtClean="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2677257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r>
              <a:rPr lang="es-MX" b="1" dirty="0" smtClean="0"/>
              <a:t>Objetivo </a:t>
            </a:r>
            <a:r>
              <a:rPr lang="es-MX" b="1" dirty="0"/>
              <a:t>de la Empresa. </a:t>
            </a:r>
            <a:endParaRPr lang="es-MX" b="1" dirty="0" smtClean="0"/>
          </a:p>
          <a:p>
            <a:endParaRPr lang="es-MX" dirty="0"/>
          </a:p>
          <a:p>
            <a:pPr algn="just"/>
            <a:r>
              <a:rPr lang="es-MX" dirty="0" smtClean="0"/>
              <a:t>Empresa </a:t>
            </a:r>
            <a:r>
              <a:rPr lang="es-MX" dirty="0"/>
              <a:t>Organismo social integrado por elementos humanos, técnicos, materiales e inmateriales, cuyos objetivos naturales son: ofrecer bienes y/o servicios y obtener utilidades, entre otros. </a:t>
            </a:r>
            <a:endParaRPr lang="es-MX" dirty="0" smtClean="0"/>
          </a:p>
          <a:p>
            <a:pPr algn="just"/>
            <a:endParaRPr lang="es-MX" dirty="0"/>
          </a:p>
          <a:p>
            <a:pPr algn="just"/>
            <a:endParaRPr lang="es-MX" dirty="0" smtClean="0"/>
          </a:p>
          <a:p>
            <a:pPr algn="just"/>
            <a:r>
              <a:rPr lang="es-MX" dirty="0" smtClean="0"/>
              <a:t>Toda </a:t>
            </a:r>
            <a:r>
              <a:rPr lang="es-MX" dirty="0"/>
              <a:t>empresa debe determinar con precisión sus objetivos, así como definir los medios para alcanzarlos, tales como políticas, sistemas y procedimientos.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2888829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r>
              <a:rPr lang="es-MX" b="1" dirty="0" smtClean="0"/>
              <a:t>Objetivo </a:t>
            </a:r>
            <a:r>
              <a:rPr lang="es-MX" b="1" dirty="0"/>
              <a:t>de la Empresa. </a:t>
            </a:r>
            <a:endParaRPr lang="es-MX" b="1" dirty="0" smtClean="0"/>
          </a:p>
          <a:p>
            <a:endParaRPr lang="es-MX" dirty="0"/>
          </a:p>
          <a:p>
            <a:pPr algn="just"/>
            <a:r>
              <a:rPr lang="es-MX" dirty="0" smtClean="0"/>
              <a:t>Empresa </a:t>
            </a:r>
            <a:r>
              <a:rPr lang="es-MX" dirty="0"/>
              <a:t>Organismo social integrado por elementos humanos, técnicos, materiales e inmateriales, cuyos objetivos naturales son: ofrecer bienes y/o servicios y obtener utilidades, entre otros. </a:t>
            </a:r>
            <a:endParaRPr lang="es-MX" dirty="0" smtClean="0"/>
          </a:p>
          <a:p>
            <a:pPr algn="just"/>
            <a:endParaRPr lang="es-MX" dirty="0"/>
          </a:p>
          <a:p>
            <a:pPr algn="just"/>
            <a:endParaRPr lang="es-MX" dirty="0" smtClean="0"/>
          </a:p>
          <a:p>
            <a:pPr algn="just"/>
            <a:r>
              <a:rPr lang="es-MX" dirty="0" smtClean="0"/>
              <a:t>Toda </a:t>
            </a:r>
            <a:r>
              <a:rPr lang="es-MX" dirty="0"/>
              <a:t>empresa debe determinar con precisión sus objetivos, así como definir los medios para alcanzarlos, tales como políticas, sistemas y procedimientos.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1694601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r>
              <a:rPr lang="es-MX" b="1" dirty="0" smtClean="0"/>
              <a:t>Objetivo </a:t>
            </a:r>
            <a:r>
              <a:rPr lang="es-MX" b="1" dirty="0"/>
              <a:t>de la Empresa. </a:t>
            </a:r>
            <a:endParaRPr lang="es-MX" b="1" dirty="0" smtClean="0"/>
          </a:p>
          <a:p>
            <a:endParaRPr lang="es-MX" dirty="0"/>
          </a:p>
          <a:p>
            <a:pPr algn="just"/>
            <a:r>
              <a:rPr lang="es-MX" dirty="0"/>
              <a:t>Se considera que los objetivos que debe perseguir una empresa son</a:t>
            </a:r>
            <a:r>
              <a:rPr lang="es-MX" dirty="0" smtClean="0"/>
              <a:t>:</a:t>
            </a:r>
          </a:p>
          <a:p>
            <a:pPr marL="0" indent="0" algn="just">
              <a:buNone/>
            </a:pPr>
            <a:endParaRPr lang="es-MX" dirty="0" smtClean="0"/>
          </a:p>
          <a:p>
            <a:pPr algn="just"/>
            <a:r>
              <a:rPr lang="es-MX" dirty="0" smtClean="0"/>
              <a:t> </a:t>
            </a:r>
            <a:r>
              <a:rPr lang="es-MX" dirty="0"/>
              <a:t>1. Supervivencia y crecimiento. </a:t>
            </a:r>
            <a:endParaRPr lang="es-MX" dirty="0" smtClean="0"/>
          </a:p>
          <a:p>
            <a:pPr algn="just"/>
            <a:r>
              <a:rPr lang="es-MX" dirty="0" smtClean="0"/>
              <a:t>2</a:t>
            </a:r>
            <a:r>
              <a:rPr lang="es-MX" dirty="0"/>
              <a:t>. Obtención de utilidades. </a:t>
            </a:r>
            <a:endParaRPr lang="es-MX" dirty="0" smtClean="0"/>
          </a:p>
          <a:p>
            <a:pPr algn="just"/>
            <a:r>
              <a:rPr lang="es-MX" dirty="0" smtClean="0"/>
              <a:t>3</a:t>
            </a:r>
            <a:r>
              <a:rPr lang="es-MX" dirty="0"/>
              <a:t>. Imagen de prestigio. </a:t>
            </a:r>
            <a:endParaRPr lang="es-MX" dirty="0" smtClean="0"/>
          </a:p>
          <a:p>
            <a:pPr algn="just"/>
            <a:r>
              <a:rPr lang="es-MX" dirty="0" smtClean="0"/>
              <a:t>4</a:t>
            </a:r>
            <a:r>
              <a:rPr lang="es-MX" dirty="0"/>
              <a:t>. Aceptación social. </a:t>
            </a:r>
            <a:endParaRPr lang="es-MX" dirty="0" smtClean="0"/>
          </a:p>
          <a:p>
            <a:pPr algn="just"/>
            <a:r>
              <a:rPr lang="es-MX" dirty="0" smtClean="0"/>
              <a:t>5</a:t>
            </a:r>
            <a:r>
              <a:rPr lang="es-MX" dirty="0"/>
              <a:t>. Satisfacción de necesidades colectivas.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299301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r>
              <a:rPr lang="es-MX" dirty="0"/>
              <a:t>Para alcanzar los objetivos de la empresa se deben fijar claramente las metas que pretende la administración financiera, entre las cuales se pueden mencionar las siguientes: </a:t>
            </a:r>
            <a:endParaRPr lang="es-MX" dirty="0" smtClean="0"/>
          </a:p>
          <a:p>
            <a:pPr marL="457200" indent="-457200">
              <a:buAutoNum type="arabicPeriod"/>
            </a:pPr>
            <a:r>
              <a:rPr lang="es-MX" dirty="0" smtClean="0"/>
              <a:t>Planear </a:t>
            </a:r>
            <a:r>
              <a:rPr lang="es-MX" dirty="0"/>
              <a:t>el crecimiento de la empresa (detectando por anticipado sus requerimientos) tanto táctica como estratégicamente. </a:t>
            </a:r>
            <a:endParaRPr lang="es-MX" dirty="0" smtClean="0"/>
          </a:p>
          <a:p>
            <a:pPr marL="457200" indent="-457200">
              <a:buAutoNum type="arabicPeriod"/>
            </a:pPr>
            <a:r>
              <a:rPr lang="es-MX" dirty="0" smtClean="0"/>
              <a:t>Captar </a:t>
            </a:r>
            <a:r>
              <a:rPr lang="es-MX" dirty="0"/>
              <a:t>los recursos necesarios para que la empresa opere en forma eficiente </a:t>
            </a:r>
            <a:endParaRPr lang="es-MX" dirty="0" smtClean="0"/>
          </a:p>
          <a:p>
            <a:pPr marL="457200" indent="-457200">
              <a:buAutoNum type="arabicPeriod"/>
            </a:pPr>
            <a:r>
              <a:rPr lang="es-MX" dirty="0" smtClean="0"/>
              <a:t>Asignar </a:t>
            </a:r>
            <a:r>
              <a:rPr lang="es-MX" dirty="0"/>
              <a:t>dichos recursos de acuerdo con los planes y necesidades de la empresa </a:t>
            </a:r>
            <a:endParaRPr lang="es-MX" dirty="0" smtClean="0"/>
          </a:p>
          <a:p>
            <a:pPr marL="457200" indent="-457200">
              <a:buAutoNum type="arabicPeriod"/>
            </a:pPr>
            <a:r>
              <a:rPr lang="es-MX" dirty="0" smtClean="0"/>
              <a:t>Lograr </a:t>
            </a:r>
            <a:r>
              <a:rPr lang="es-MX" dirty="0"/>
              <a:t>el óptimo aprovechamiento de los recursos financieros </a:t>
            </a:r>
            <a:endParaRPr lang="es-MX" dirty="0" smtClean="0"/>
          </a:p>
          <a:p>
            <a:pPr marL="457200" indent="-457200">
              <a:buAutoNum type="arabicPeriod"/>
            </a:pPr>
            <a:r>
              <a:rPr lang="es-MX" dirty="0" smtClean="0"/>
              <a:t>Minimizar </a:t>
            </a:r>
            <a:r>
              <a:rPr lang="es-MX" dirty="0"/>
              <a:t>la incertidumbre de la inversión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1342173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r>
              <a:rPr lang="es-MX" b="1" dirty="0"/>
              <a:t>Políticas de Financiamiento </a:t>
            </a:r>
            <a:endParaRPr lang="es-MX" b="1" dirty="0" smtClean="0"/>
          </a:p>
          <a:p>
            <a:pPr marL="0" indent="0" algn="just">
              <a:buNone/>
            </a:pPr>
            <a:r>
              <a:rPr lang="es-MX" dirty="0" smtClean="0"/>
              <a:t>Las </a:t>
            </a:r>
            <a:r>
              <a:rPr lang="es-MX" dirty="0"/>
              <a:t>inversiones a largo plazo (construcción de instalaciones, maquinaria, etc.) deben ser financiadas con créditos a largo plazo, o en su caso con capital propio, esto es, nunca debemos usar los recursos circulantes para financiar inversiones a largo plazo, ya que provocaría la falta de liquidez para pago de sueldos, salarios, materia prima, etc. </a:t>
            </a:r>
            <a:endParaRPr lang="es-MX" dirty="0" smtClean="0"/>
          </a:p>
          <a:p>
            <a:pPr marL="0" indent="0" algn="just">
              <a:buNone/>
            </a:pPr>
            <a:endParaRPr lang="es-MX" dirty="0"/>
          </a:p>
          <a:p>
            <a:pPr marL="0" indent="0" algn="just">
              <a:buNone/>
            </a:pPr>
            <a:r>
              <a:rPr lang="es-MX" dirty="0" smtClean="0"/>
              <a:t>Los </a:t>
            </a:r>
            <a:r>
              <a:rPr lang="es-MX" dirty="0"/>
              <a:t>compromisos financieros siempre deben ser menores a la posibilidad de pago que tiene la empresa, de no suceder así la empresa tendría que recurrir a financiamiento constantes, hasta llegar a un punto de no poder liquidar sus pasivos, lo que en muchos casos son motivo de quiebra.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2825711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pPr algn="just"/>
            <a:r>
              <a:rPr lang="es-MX" dirty="0"/>
              <a:t>Toda inversión genera flujos, los cuales son analizados en base a su valor actual. </a:t>
            </a:r>
            <a:endParaRPr lang="es-MX" dirty="0" smtClean="0"/>
          </a:p>
          <a:p>
            <a:pPr algn="just"/>
            <a:r>
              <a:rPr lang="es-MX" dirty="0" smtClean="0"/>
              <a:t>Los </a:t>
            </a:r>
            <a:r>
              <a:rPr lang="es-MX" dirty="0"/>
              <a:t>créditos deben ser suficientes y oportunos, con el menor costo posible y que alcancen a cubrir cuantitativamente la necesidad por el cual fueron solicitados. </a:t>
            </a:r>
            <a:endParaRPr lang="es-MX" dirty="0" smtClean="0"/>
          </a:p>
          <a:p>
            <a:pPr algn="just"/>
            <a:endParaRPr lang="es-MX" dirty="0"/>
          </a:p>
          <a:p>
            <a:pPr algn="just"/>
            <a:r>
              <a:rPr lang="es-MX" dirty="0" smtClean="0"/>
              <a:t>Buscar </a:t>
            </a:r>
            <a:r>
              <a:rPr lang="es-MX" dirty="0"/>
              <a:t>que las empresas mantengan estructura financiera sana. Una empresa, al igual que una familia, tiene la necesidad de crecer económicamente; es decir, generar mayor riqueza que pueda ser distribuida entre los miembros que la configuran. </a:t>
            </a:r>
            <a:r>
              <a:rPr lang="es-MX" i="1" u="sng" dirty="0"/>
              <a:t>Normalmente, este crecimiento económico se da a través de proyectos de expansión que requieren de inversiones.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3971424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01784" y="1432111"/>
            <a:ext cx="9036496" cy="5429250"/>
          </a:xfrm>
        </p:spPr>
        <p:txBody>
          <a:bodyPr/>
          <a:lstStyle/>
          <a:p>
            <a:pPr algn="just"/>
            <a:r>
              <a:rPr lang="es-MX" dirty="0"/>
              <a:t>Por su parte, los administradores de una empresa, al igual que el jefe de una familia, tienen tres formas de obtener el dinero que necesitan para realizar los proyectos de crecimiento: </a:t>
            </a:r>
            <a:endParaRPr lang="es-MX" dirty="0" smtClean="0"/>
          </a:p>
          <a:p>
            <a:pPr marL="0" indent="0" algn="just">
              <a:buNone/>
            </a:pPr>
            <a:endParaRPr lang="es-MX" dirty="0" smtClean="0"/>
          </a:p>
          <a:p>
            <a:pPr algn="just"/>
            <a:r>
              <a:rPr lang="es-MX" dirty="0" smtClean="0">
                <a:solidFill>
                  <a:srgbClr val="FF0000"/>
                </a:solidFill>
              </a:rPr>
              <a:t>Generar </a:t>
            </a:r>
            <a:r>
              <a:rPr lang="es-MX" dirty="0">
                <a:solidFill>
                  <a:srgbClr val="FF0000"/>
                </a:solidFill>
              </a:rPr>
              <a:t>excedentes </a:t>
            </a:r>
            <a:r>
              <a:rPr lang="es-MX" dirty="0"/>
              <a:t>de efectivo después de cubrir sus necesidades de operación. Esta es la opción más sana, financieramente hablando</a:t>
            </a:r>
            <a:r>
              <a:rPr lang="es-MX" dirty="0" smtClean="0"/>
              <a:t>.</a:t>
            </a:r>
          </a:p>
          <a:p>
            <a:pPr algn="just"/>
            <a:r>
              <a:rPr lang="es-MX" dirty="0" smtClean="0">
                <a:solidFill>
                  <a:srgbClr val="FF0000"/>
                </a:solidFill>
              </a:rPr>
              <a:t>Pedir </a:t>
            </a:r>
            <a:r>
              <a:rPr lang="es-MX" dirty="0">
                <a:solidFill>
                  <a:srgbClr val="FF0000"/>
                </a:solidFill>
              </a:rPr>
              <a:t>un préstamo</a:t>
            </a:r>
            <a:r>
              <a:rPr lang="es-MX" dirty="0"/>
              <a:t>. </a:t>
            </a:r>
            <a:endParaRPr lang="es-MX" dirty="0" smtClean="0"/>
          </a:p>
          <a:p>
            <a:pPr algn="just"/>
            <a:r>
              <a:rPr lang="es-MX" dirty="0" smtClean="0">
                <a:solidFill>
                  <a:srgbClr val="FF0000"/>
                </a:solidFill>
              </a:rPr>
              <a:t>Asociarse </a:t>
            </a:r>
            <a:r>
              <a:rPr lang="es-MX" dirty="0">
                <a:solidFill>
                  <a:srgbClr val="FF0000"/>
                </a:solidFill>
              </a:rPr>
              <a:t>con alguien </a:t>
            </a:r>
            <a:r>
              <a:rPr lang="es-MX" dirty="0"/>
              <a:t>que tengas interés en los planes de la compañía y que suministre total parcialmente los fondos para llevarlos a cabo.</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3602430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365" y="2132856"/>
            <a:ext cx="9036496" cy="3061294"/>
          </a:xfrm>
        </p:spPr>
        <p:txBody>
          <a:bodyPr/>
          <a:lstStyle/>
          <a:p>
            <a:pPr algn="just"/>
            <a:r>
              <a:rPr lang="es-MX" dirty="0" smtClean="0"/>
              <a:t>Las </a:t>
            </a:r>
            <a:r>
              <a:rPr lang="es-MX" dirty="0"/>
              <a:t>dos últimas alternativas pueden hacerse de forma privada, es decir, con acreedores y accionistas con quienes se establece relación y contacto directo, y en forma pública, es decir con acreedores y accionistas provenientes del gran público inversionista y con quienes se establece una relación indirecta a través de intermediarios financieros tales como la bolsa de valores y sus correspondientes agentes llamados casa de bolsa. </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766251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2450703"/>
          </a:xfrm>
        </p:spPr>
        <p:txBody>
          <a:bodyPr/>
          <a:lstStyle/>
          <a:p>
            <a:r>
              <a:rPr lang="es-MX" sz="6000" dirty="0" smtClean="0"/>
              <a:t>Conceptos básicos</a:t>
            </a:r>
            <a:endParaRPr lang="es-MX" sz="6000"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0"/>
            <a:ext cx="1943100" cy="1828800"/>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5627894"/>
            <a:ext cx="3276600" cy="1400175"/>
          </a:xfrm>
          <a:prstGeom prst="rect">
            <a:avLst/>
          </a:prstGeom>
        </p:spPr>
      </p:pic>
      <p:sp>
        <p:nvSpPr>
          <p:cNvPr id="3" name="CuadroTexto 2"/>
          <p:cNvSpPr txBox="1"/>
          <p:nvPr/>
        </p:nvSpPr>
        <p:spPr>
          <a:xfrm>
            <a:off x="1115616" y="1340768"/>
            <a:ext cx="5688632" cy="646331"/>
          </a:xfrm>
          <a:prstGeom prst="rect">
            <a:avLst/>
          </a:prstGeom>
          <a:noFill/>
        </p:spPr>
        <p:txBody>
          <a:bodyPr wrap="square" rtlCol="0">
            <a:spAutoFit/>
          </a:bodyPr>
          <a:lstStyle/>
          <a:p>
            <a:r>
              <a:rPr lang="es-MX" sz="3600" dirty="0" smtClean="0">
                <a:solidFill>
                  <a:srgbClr val="FF0000"/>
                </a:solidFill>
              </a:rPr>
              <a:t>Para comprender…….</a:t>
            </a:r>
            <a:endParaRPr lang="es-MX" sz="3600" dirty="0">
              <a:solidFill>
                <a:srgbClr val="FF0000"/>
              </a:solidFill>
            </a:endParaRPr>
          </a:p>
        </p:txBody>
      </p:sp>
    </p:spTree>
    <p:extLst>
      <p:ext uri="{BB962C8B-B14F-4D97-AF65-F5344CB8AC3E}">
        <p14:creationId xmlns:p14="http://schemas.microsoft.com/office/powerpoint/2010/main" val="4108563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365" y="1628800"/>
            <a:ext cx="9036496" cy="4176464"/>
          </a:xfrm>
        </p:spPr>
        <p:txBody>
          <a:bodyPr/>
          <a:lstStyle/>
          <a:p>
            <a:pPr algn="just"/>
            <a:r>
              <a:rPr lang="es-MX" b="1" dirty="0"/>
              <a:t>Financiamiento (Pasivo) </a:t>
            </a:r>
            <a:endParaRPr lang="es-MX" b="1" dirty="0" smtClean="0"/>
          </a:p>
          <a:p>
            <a:pPr marL="0" indent="0" algn="just">
              <a:buNone/>
            </a:pPr>
            <a:endParaRPr lang="es-MX" dirty="0" smtClean="0"/>
          </a:p>
          <a:p>
            <a:pPr algn="just"/>
            <a:r>
              <a:rPr lang="es-MX" dirty="0"/>
              <a:t>Una entidad debe recurrir a fuentes de financiamiento externas, cuando la propia operación no alcance a generar los recursos excedentes suficientes para el logro de los proyectos de crecimiento o, para realizar la operación de la empresa. </a:t>
            </a:r>
            <a:endParaRPr lang="es-MX" dirty="0" smtClean="0"/>
          </a:p>
          <a:p>
            <a:pPr algn="just"/>
            <a:r>
              <a:rPr lang="es-MX" dirty="0" smtClean="0"/>
              <a:t>Proveedores </a:t>
            </a:r>
            <a:r>
              <a:rPr lang="es-MX" dirty="0"/>
              <a:t>y acreedores del sistema </a:t>
            </a:r>
            <a:r>
              <a:rPr lang="es-MX" dirty="0" smtClean="0"/>
              <a:t>financiero como </a:t>
            </a:r>
            <a:r>
              <a:rPr lang="es-MX" dirty="0"/>
              <a:t>bancos, casas de bolsa, arrendadoras, empresas de factoraje, almacenadoras, etc. </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1304180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365" y="1628800"/>
            <a:ext cx="9036496" cy="4176464"/>
          </a:xfrm>
        </p:spPr>
        <p:txBody>
          <a:bodyPr/>
          <a:lstStyle/>
          <a:p>
            <a:pPr algn="just"/>
            <a:r>
              <a:rPr lang="es-MX" dirty="0"/>
              <a:t>Se acude con alguna institución bancaria </a:t>
            </a:r>
            <a:r>
              <a:rPr lang="es-MX" u="sng" dirty="0"/>
              <a:t>para solicitar crédito </a:t>
            </a:r>
            <a:r>
              <a:rPr lang="es-MX" dirty="0"/>
              <a:t>con un monto especifico, </a:t>
            </a:r>
            <a:r>
              <a:rPr lang="es-MX" u="sng" dirty="0"/>
              <a:t>una línea de crédito </a:t>
            </a:r>
            <a:r>
              <a:rPr lang="es-MX" dirty="0"/>
              <a:t>hasta </a:t>
            </a:r>
            <a:r>
              <a:rPr lang="es-MX" dirty="0" smtClean="0"/>
              <a:t>cierta cantidad.</a:t>
            </a:r>
          </a:p>
          <a:p>
            <a:pPr algn="just"/>
            <a:r>
              <a:rPr lang="es-MX" dirty="0" smtClean="0"/>
              <a:t>En </a:t>
            </a:r>
            <a:r>
              <a:rPr lang="es-MX" dirty="0"/>
              <a:t>ambos casos, </a:t>
            </a:r>
            <a:r>
              <a:rPr lang="es-MX" dirty="0" smtClean="0"/>
              <a:t>se </a:t>
            </a:r>
            <a:r>
              <a:rPr lang="es-MX" dirty="0"/>
              <a:t>suscribe un contrato de crédito que describe</a:t>
            </a:r>
            <a:r>
              <a:rPr lang="es-MX" dirty="0" smtClean="0"/>
              <a:t>:</a:t>
            </a:r>
          </a:p>
          <a:p>
            <a:pPr algn="just"/>
            <a:r>
              <a:rPr lang="es-MX" dirty="0" smtClean="0"/>
              <a:t>Monto </a:t>
            </a:r>
            <a:r>
              <a:rPr lang="es-MX" dirty="0"/>
              <a:t>de crédito autorizado </a:t>
            </a:r>
            <a:endParaRPr lang="es-MX" dirty="0" smtClean="0"/>
          </a:p>
          <a:p>
            <a:pPr algn="just"/>
            <a:r>
              <a:rPr lang="es-MX" dirty="0" smtClean="0"/>
              <a:t>Interés </a:t>
            </a:r>
            <a:r>
              <a:rPr lang="es-MX" dirty="0"/>
              <a:t>pactado del </a:t>
            </a:r>
            <a:r>
              <a:rPr lang="es-MX" dirty="0" smtClean="0"/>
              <a:t>crédito</a:t>
            </a:r>
          </a:p>
          <a:p>
            <a:pPr algn="just"/>
            <a:r>
              <a:rPr lang="es-MX" dirty="0" smtClean="0"/>
              <a:t>Plazo </a:t>
            </a:r>
            <a:r>
              <a:rPr lang="es-MX" dirty="0"/>
              <a:t>del crédito, </a:t>
            </a:r>
            <a:endParaRPr lang="es-MX" dirty="0" smtClean="0"/>
          </a:p>
          <a:p>
            <a:pPr algn="just"/>
            <a:r>
              <a:rPr lang="es-MX" dirty="0" smtClean="0"/>
              <a:t>Forma </a:t>
            </a:r>
            <a:r>
              <a:rPr lang="es-MX" dirty="0"/>
              <a:t>de pago de la suerte principal y accesorios, </a:t>
            </a:r>
            <a:endParaRPr lang="es-MX" dirty="0" smtClean="0"/>
          </a:p>
          <a:p>
            <a:pPr algn="just"/>
            <a:r>
              <a:rPr lang="es-MX" dirty="0" smtClean="0"/>
              <a:t>Garantías </a:t>
            </a:r>
            <a:r>
              <a:rPr lang="es-MX" dirty="0"/>
              <a:t>del crédito </a:t>
            </a:r>
            <a:endParaRPr lang="es-MX" dirty="0" smtClean="0"/>
          </a:p>
          <a:p>
            <a:pPr algn="just"/>
            <a:r>
              <a:rPr lang="es-MX" dirty="0" smtClean="0"/>
              <a:t>Requisitos </a:t>
            </a:r>
            <a:r>
              <a:rPr lang="es-MX" dirty="0"/>
              <a:t>de la presentación de la información financiera.</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13228473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Inversión (Capital) </a:t>
            </a:r>
            <a:endParaRPr lang="es-MX" b="1" dirty="0" smtClean="0"/>
          </a:p>
          <a:p>
            <a:pPr algn="just"/>
            <a:r>
              <a:rPr lang="es-MX" dirty="0" smtClean="0"/>
              <a:t>En </a:t>
            </a:r>
            <a:r>
              <a:rPr lang="es-MX" dirty="0"/>
              <a:t>otros casos, una entidad económica tiene necesidades de obtener recursos con el objeto de proseguir con sus planes de </a:t>
            </a:r>
            <a:r>
              <a:rPr lang="es-MX" dirty="0" smtClean="0"/>
              <a:t>crecimiento, </a:t>
            </a:r>
            <a:r>
              <a:rPr lang="es-MX" dirty="0"/>
              <a:t>se podrá invitar a personas o instituciones interesadas en el proyecto </a:t>
            </a:r>
            <a:r>
              <a:rPr lang="es-MX" dirty="0" smtClean="0"/>
              <a:t>a </a:t>
            </a:r>
            <a:r>
              <a:rPr lang="es-MX" dirty="0"/>
              <a:t>que aporten sus recursos en el negocio. A lo anterior se le denomina capital </a:t>
            </a:r>
            <a:r>
              <a:rPr lang="es-MX" dirty="0" smtClean="0"/>
              <a:t>y </a:t>
            </a:r>
            <a:r>
              <a:rPr lang="es-MX" dirty="0"/>
              <a:t>se convertirían en socios o accionistas. El compromiso con un accionista es mucho mayor que con un simple acreedor, en esencia, un accionista se convierte en dueño del negocio, y como tal tiene el derecho de recibir (cuando haya) una porción de utilidades que obtenga dicha entidad económica, como retribución a su inversión. A lo anterior se le llaman dividendos. </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26573542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Decisión de Financiamiento e Inversión </a:t>
            </a:r>
            <a:endParaRPr lang="es-MX" b="1" dirty="0" smtClean="0"/>
          </a:p>
          <a:p>
            <a:pPr algn="just"/>
            <a:endParaRPr lang="es-MX" dirty="0" smtClean="0"/>
          </a:p>
          <a:p>
            <a:pPr algn="just"/>
            <a:endParaRPr lang="es-MX" dirty="0"/>
          </a:p>
          <a:p>
            <a:pPr algn="just"/>
            <a:r>
              <a:rPr lang="es-MX" dirty="0" smtClean="0"/>
              <a:t>La selección </a:t>
            </a:r>
            <a:r>
              <a:rPr lang="es-MX" dirty="0"/>
              <a:t>de propuestas de inversión, debe ser basado en la medición de los méritos financieros de cada propuesta de acuerdo a alguna base de comparación, tales como: Tasa interna de rendimiento, valor presente, período de recuperación, retorno sobre la inversión, etc. </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1293502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Decisión de Financiamiento e Inversión </a:t>
            </a:r>
            <a:endParaRPr lang="es-MX" b="1" dirty="0" smtClean="0"/>
          </a:p>
          <a:p>
            <a:pPr marL="0" indent="0" algn="just">
              <a:buNone/>
            </a:pPr>
            <a:endParaRPr lang="es-MX" b="1" dirty="0" smtClean="0"/>
          </a:p>
          <a:p>
            <a:pPr algn="just"/>
            <a:r>
              <a:rPr lang="es-MX" dirty="0" smtClean="0"/>
              <a:t>En </a:t>
            </a:r>
            <a:r>
              <a:rPr lang="es-MX" dirty="0"/>
              <a:t>seguida, después de haber justificado la propuesta, esto es; después de comprobar que dicha propuesta tiene una </a:t>
            </a:r>
            <a:r>
              <a:rPr lang="es-MX" dirty="0" smtClean="0"/>
              <a:t>TIR(Tasa Interna de Rentabilidad) mayor </a:t>
            </a:r>
            <a:r>
              <a:rPr lang="es-MX" dirty="0"/>
              <a:t>que </a:t>
            </a:r>
            <a:r>
              <a:rPr lang="es-MX" dirty="0" smtClean="0"/>
              <a:t>TREMA(Tasa de Rentabilidad </a:t>
            </a:r>
            <a:r>
              <a:rPr lang="es-MX" dirty="0"/>
              <a:t>M</a:t>
            </a:r>
            <a:r>
              <a:rPr lang="es-MX" dirty="0" smtClean="0"/>
              <a:t>ínima Aceptable) </a:t>
            </a:r>
            <a:r>
              <a:rPr lang="es-MX" dirty="0"/>
              <a:t>o un valor presente mayor que cero y además un período de recuperación aceptable, se debe seleccionar la fuente de financiamiento más adecuada (menor costo y menor riesgo). </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25239092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V.P.N. Valor Presente Neto </a:t>
            </a:r>
            <a:endParaRPr lang="es-MX" b="1" dirty="0" smtClean="0"/>
          </a:p>
          <a:p>
            <a:pPr marL="0" indent="0" algn="just">
              <a:buNone/>
            </a:pPr>
            <a:endParaRPr lang="es-MX" b="1" dirty="0" smtClean="0"/>
          </a:p>
          <a:p>
            <a:pPr algn="just"/>
            <a:r>
              <a:rPr lang="es-MX" dirty="0" smtClean="0"/>
              <a:t>Este </a:t>
            </a:r>
            <a:r>
              <a:rPr lang="es-MX" dirty="0"/>
              <a:t>método consiste en calcular el Valor Presente, a una tasa de interés dada (Trema), de todas las entradas de la inversión y de todas las salidas requeridas por la misma inversión. </a:t>
            </a:r>
            <a:endParaRPr lang="es-MX" dirty="0" smtClean="0"/>
          </a:p>
          <a:p>
            <a:pPr algn="just"/>
            <a:r>
              <a:rPr lang="es-MX" dirty="0" smtClean="0"/>
              <a:t>La </a:t>
            </a:r>
            <a:r>
              <a:rPr lang="es-MX" dirty="0"/>
              <a:t>diferencia entre el valor presente de las entradas de efectivo y el valor presente de las salidas de efectivo, se conoce como el Valor Presente Neto de la proposición de la inversión. Esta cantidad puede ser positiva o negativa o igual a cero. </a:t>
            </a:r>
            <a:endParaRPr lang="es-MX" i="1" u="sng"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4067167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V.P.N. Valor Presente Neto </a:t>
            </a:r>
            <a:endParaRPr lang="es-MX" b="1" dirty="0" smtClean="0"/>
          </a:p>
          <a:p>
            <a:pPr algn="just"/>
            <a:endParaRPr lang="es-MX" dirty="0" smtClean="0"/>
          </a:p>
          <a:p>
            <a:pPr algn="just"/>
            <a:r>
              <a:rPr lang="es-MX" dirty="0" smtClean="0">
                <a:solidFill>
                  <a:srgbClr val="FF0000"/>
                </a:solidFill>
              </a:rPr>
              <a:t>Un </a:t>
            </a:r>
            <a:r>
              <a:rPr lang="es-MX" dirty="0">
                <a:solidFill>
                  <a:srgbClr val="FF0000"/>
                </a:solidFill>
              </a:rPr>
              <a:t>Valor Presente Neto positivo</a:t>
            </a:r>
            <a:r>
              <a:rPr lang="es-MX" dirty="0"/>
              <a:t>, significa que el proyecto de inversión tendrá una </a:t>
            </a:r>
            <a:r>
              <a:rPr lang="es-MX" dirty="0">
                <a:solidFill>
                  <a:srgbClr val="FF0000"/>
                </a:solidFill>
              </a:rPr>
              <a:t>tasa de rendimiento mayor que </a:t>
            </a:r>
            <a:r>
              <a:rPr lang="es-MX" dirty="0"/>
              <a:t>la tasa de descuento escogida </a:t>
            </a:r>
            <a:r>
              <a:rPr lang="es-MX" dirty="0">
                <a:solidFill>
                  <a:srgbClr val="FF0000"/>
                </a:solidFill>
              </a:rPr>
              <a:t>(TREMA)</a:t>
            </a:r>
            <a:r>
              <a:rPr lang="es-MX" dirty="0"/>
              <a:t>; si el </a:t>
            </a:r>
            <a:r>
              <a:rPr lang="es-MX" dirty="0">
                <a:solidFill>
                  <a:srgbClr val="FF0000"/>
                </a:solidFill>
              </a:rPr>
              <a:t>Valor Presente Neto es negativo</a:t>
            </a:r>
            <a:r>
              <a:rPr lang="es-MX" dirty="0"/>
              <a:t>, significa que se obtendrá </a:t>
            </a:r>
            <a:r>
              <a:rPr lang="es-MX" dirty="0">
                <a:solidFill>
                  <a:srgbClr val="FF0000"/>
                </a:solidFill>
              </a:rPr>
              <a:t>una tasa de rendimiento menor que la tasa de descuento escogida. Si el Valor Presente Neto es cero</a:t>
            </a:r>
            <a:r>
              <a:rPr lang="es-MX" dirty="0"/>
              <a:t>, indica que la tasa de rendimiento del proyecto y la tasa de descuento escogida </a:t>
            </a:r>
            <a:r>
              <a:rPr lang="es-MX" dirty="0">
                <a:solidFill>
                  <a:srgbClr val="FF0000"/>
                </a:solidFill>
              </a:rPr>
              <a:t>son iguales.</a:t>
            </a:r>
            <a:endParaRPr lang="es-MX" i="1" u="sng" dirty="0">
              <a:solidFill>
                <a:srgbClr val="FF0000"/>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5366564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V.P.N. Valor Presente Neto </a:t>
            </a:r>
            <a:endParaRPr lang="es-MX" b="1" dirty="0" smtClean="0"/>
          </a:p>
          <a:p>
            <a:pPr algn="just"/>
            <a:endParaRPr lang="es-MX" dirty="0" smtClean="0"/>
          </a:p>
          <a:p>
            <a:pPr algn="just"/>
            <a:r>
              <a:rPr lang="es-MX" dirty="0"/>
              <a:t>Lo podemos definir como la diferencia entre los ingresos netos descontados a una tasa "x" equivalente al rendimiento mínimo aceptable y el valor actualizado de las inversiones. </a:t>
            </a:r>
            <a:endParaRPr lang="es-MX" dirty="0" smtClean="0"/>
          </a:p>
          <a:p>
            <a:pPr algn="just"/>
            <a:r>
              <a:rPr lang="es-MX" dirty="0" smtClean="0"/>
              <a:t>V.A.N</a:t>
            </a:r>
            <a:r>
              <a:rPr lang="es-MX" dirty="0"/>
              <a:t>. = V.P.I.N.D. - V.P.I. </a:t>
            </a:r>
            <a:endParaRPr lang="es-MX" dirty="0" smtClean="0"/>
          </a:p>
          <a:p>
            <a:pPr algn="just"/>
            <a:r>
              <a:rPr lang="es-MX" dirty="0" smtClean="0"/>
              <a:t>En </a:t>
            </a:r>
            <a:r>
              <a:rPr lang="es-MX" dirty="0"/>
              <a:t>donde: V.P.I.N.D. = Valor Presente de los Ingresos Netos Descontados </a:t>
            </a:r>
            <a:endParaRPr lang="es-MX" dirty="0" smtClean="0"/>
          </a:p>
          <a:p>
            <a:pPr algn="just"/>
            <a:r>
              <a:rPr lang="es-MX" dirty="0" smtClean="0"/>
              <a:t>V.P.I</a:t>
            </a:r>
            <a:r>
              <a:rPr lang="es-MX" dirty="0"/>
              <a:t>. = Valor Presente de la Inversión. </a:t>
            </a:r>
            <a:endParaRPr lang="es-MX" dirty="0" smtClean="0"/>
          </a:p>
          <a:p>
            <a:pPr algn="just"/>
            <a:r>
              <a:rPr lang="es-MX" dirty="0" smtClean="0"/>
              <a:t>El </a:t>
            </a:r>
            <a:r>
              <a:rPr lang="es-MX" dirty="0"/>
              <a:t>proyecto será aceptado siempre y cuando V.A.N. sea mayor o igual a cero. Ejemplo: supongamos los datos siguientes:</a:t>
            </a:r>
            <a:endParaRPr lang="es-MX" i="1" u="sng" dirty="0">
              <a:solidFill>
                <a:srgbClr val="FF0000"/>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30277976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V.P.N. Valor Presente Neto </a:t>
            </a:r>
            <a:endParaRPr lang="es-MX" b="1" dirty="0" smtClean="0"/>
          </a:p>
          <a:p>
            <a:pPr algn="just"/>
            <a:endParaRPr lang="es-MX" dirty="0" smtClean="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3574593492"/>
              </p:ext>
            </p:extLst>
          </p:nvPr>
        </p:nvGraphicFramePr>
        <p:xfrm>
          <a:off x="1289720" y="2109439"/>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467203244"/>
                    </a:ext>
                  </a:extLst>
                </a:gridCol>
                <a:gridCol w="3048000">
                  <a:extLst>
                    <a:ext uri="{9D8B030D-6E8A-4147-A177-3AD203B41FA5}">
                      <a16:colId xmlns:a16="http://schemas.microsoft.com/office/drawing/2014/main" val="2472863925"/>
                    </a:ext>
                  </a:extLst>
                </a:gridCol>
              </a:tblGrid>
              <a:tr h="370840">
                <a:tc>
                  <a:txBody>
                    <a:bodyPr/>
                    <a:lstStyle/>
                    <a:p>
                      <a:r>
                        <a:rPr lang="es-MX" dirty="0" smtClean="0"/>
                        <a:t>Inversión neta</a:t>
                      </a:r>
                      <a:endParaRPr lang="es-MX" dirty="0"/>
                    </a:p>
                  </a:txBody>
                  <a:tcPr/>
                </a:tc>
                <a:tc>
                  <a:txBody>
                    <a:bodyPr/>
                    <a:lstStyle/>
                    <a:p>
                      <a:r>
                        <a:rPr lang="es-MX" dirty="0" smtClean="0"/>
                        <a:t>• $ 2'000,000.00</a:t>
                      </a:r>
                      <a:endParaRPr lang="es-MX" dirty="0"/>
                    </a:p>
                  </a:txBody>
                  <a:tcPr/>
                </a:tc>
                <a:extLst>
                  <a:ext uri="{0D108BD9-81ED-4DB2-BD59-A6C34878D82A}">
                    <a16:rowId xmlns:a16="http://schemas.microsoft.com/office/drawing/2014/main" val="1743471992"/>
                  </a:ext>
                </a:extLst>
              </a:tr>
              <a:tr h="370840">
                <a:tc>
                  <a:txBody>
                    <a:bodyPr/>
                    <a:lstStyle/>
                    <a:p>
                      <a:r>
                        <a:rPr lang="es-MX" dirty="0" smtClean="0"/>
                        <a:t>Flujo neto de efectivo anual </a:t>
                      </a:r>
                      <a:endParaRPr lang="es-MX" dirty="0"/>
                    </a:p>
                  </a:txBody>
                  <a:tcPr/>
                </a:tc>
                <a:tc>
                  <a:txBody>
                    <a:bodyPr/>
                    <a:lstStyle/>
                    <a:p>
                      <a:r>
                        <a:rPr lang="es-MX" dirty="0" smtClean="0"/>
                        <a:t>• 1'000,000,00 </a:t>
                      </a:r>
                      <a:endParaRPr lang="es-MX" dirty="0"/>
                    </a:p>
                  </a:txBody>
                  <a:tcPr/>
                </a:tc>
                <a:extLst>
                  <a:ext uri="{0D108BD9-81ED-4DB2-BD59-A6C34878D82A}">
                    <a16:rowId xmlns:a16="http://schemas.microsoft.com/office/drawing/2014/main" val="921645436"/>
                  </a:ext>
                </a:extLst>
              </a:tr>
              <a:tr h="370840">
                <a:tc>
                  <a:txBody>
                    <a:bodyPr/>
                    <a:lstStyle/>
                    <a:p>
                      <a:r>
                        <a:rPr lang="es-MX" dirty="0" smtClean="0"/>
                        <a:t>Vida útil del proyecto</a:t>
                      </a:r>
                      <a:endParaRPr lang="es-MX" dirty="0"/>
                    </a:p>
                  </a:txBody>
                  <a:tcPr/>
                </a:tc>
                <a:tc>
                  <a:txBody>
                    <a:bodyPr/>
                    <a:lstStyle/>
                    <a:p>
                      <a:r>
                        <a:rPr lang="es-MX" dirty="0" smtClean="0"/>
                        <a:t>• 5 años</a:t>
                      </a:r>
                      <a:endParaRPr lang="es-MX" dirty="0"/>
                    </a:p>
                  </a:txBody>
                  <a:tcPr/>
                </a:tc>
                <a:extLst>
                  <a:ext uri="{0D108BD9-81ED-4DB2-BD59-A6C34878D82A}">
                    <a16:rowId xmlns:a16="http://schemas.microsoft.com/office/drawing/2014/main" val="472678951"/>
                  </a:ext>
                </a:extLst>
              </a:tr>
              <a:tr h="370840">
                <a:tc>
                  <a:txBody>
                    <a:bodyPr/>
                    <a:lstStyle/>
                    <a:p>
                      <a:r>
                        <a:rPr lang="es-MX" dirty="0" smtClean="0"/>
                        <a:t>Tasa esperada</a:t>
                      </a:r>
                      <a:endParaRPr lang="es-MX" dirty="0"/>
                    </a:p>
                  </a:txBody>
                  <a:tcPr/>
                </a:tc>
                <a:tc>
                  <a:txBody>
                    <a:bodyPr/>
                    <a:lstStyle/>
                    <a:p>
                      <a:r>
                        <a:rPr lang="es-MX" dirty="0" smtClean="0"/>
                        <a:t>• 30.00%</a:t>
                      </a:r>
                      <a:endParaRPr lang="es-MX" dirty="0"/>
                    </a:p>
                  </a:txBody>
                  <a:tcPr/>
                </a:tc>
                <a:extLst>
                  <a:ext uri="{0D108BD9-81ED-4DB2-BD59-A6C34878D82A}">
                    <a16:rowId xmlns:a16="http://schemas.microsoft.com/office/drawing/2014/main" val="2336069131"/>
                  </a:ext>
                </a:extLst>
              </a:tr>
            </a:tbl>
          </a:graphicData>
        </a:graphic>
      </p:graphicFrame>
      <p:pic>
        <p:nvPicPr>
          <p:cNvPr id="3" name="Imagen 2"/>
          <p:cNvPicPr>
            <a:picLocks noChangeAspect="1"/>
          </p:cNvPicPr>
          <p:nvPr/>
        </p:nvPicPr>
        <p:blipFill>
          <a:blip r:embed="rId4"/>
          <a:stretch>
            <a:fillRect/>
          </a:stretch>
        </p:blipFill>
        <p:spPr>
          <a:xfrm>
            <a:off x="1403648" y="3959408"/>
            <a:ext cx="5653136" cy="2013779"/>
          </a:xfrm>
          <a:prstGeom prst="rect">
            <a:avLst/>
          </a:prstGeom>
        </p:spPr>
      </p:pic>
    </p:spTree>
    <p:extLst>
      <p:ext uri="{BB962C8B-B14F-4D97-AF65-F5344CB8AC3E}">
        <p14:creationId xmlns:p14="http://schemas.microsoft.com/office/powerpoint/2010/main" val="907595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199" y="96370"/>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1236318"/>
            <a:ext cx="9036496" cy="4712962"/>
          </a:xfrm>
        </p:spPr>
        <p:txBody>
          <a:bodyPr/>
          <a:lstStyle/>
          <a:p>
            <a:pPr algn="just"/>
            <a:r>
              <a:rPr lang="es-MX" b="1" dirty="0"/>
              <a:t>V.P.N. Valor Presente Neto </a:t>
            </a:r>
            <a:endParaRPr lang="es-MX" b="1" dirty="0" smtClean="0"/>
          </a:p>
          <a:p>
            <a:pPr algn="just"/>
            <a:endParaRPr lang="es-MX" dirty="0" smtClean="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graphicFrame>
        <p:nvGraphicFramePr>
          <p:cNvPr id="6" name="Tabla 5"/>
          <p:cNvGraphicFramePr>
            <a:graphicFrameLocks noGrp="1"/>
          </p:cNvGraphicFramePr>
          <p:nvPr>
            <p:extLst>
              <p:ext uri="{D42A27DB-BD31-4B8C-83A1-F6EECF244321}">
                <p14:modId xmlns:p14="http://schemas.microsoft.com/office/powerpoint/2010/main" val="1619071012"/>
              </p:ext>
            </p:extLst>
          </p:nvPr>
        </p:nvGraphicFramePr>
        <p:xfrm>
          <a:off x="701316" y="1700808"/>
          <a:ext cx="7128792" cy="3133725"/>
        </p:xfrm>
        <a:graphic>
          <a:graphicData uri="http://schemas.openxmlformats.org/drawingml/2006/table">
            <a:tbl>
              <a:tblPr>
                <a:tableStyleId>{5C22544A-7EE6-4342-B048-85BDC9FD1C3A}</a:tableStyleId>
              </a:tblPr>
              <a:tblGrid>
                <a:gridCol w="1589222">
                  <a:extLst>
                    <a:ext uri="{9D8B030D-6E8A-4147-A177-3AD203B41FA5}">
                      <a16:colId xmlns:a16="http://schemas.microsoft.com/office/drawing/2014/main" val="3865596830"/>
                    </a:ext>
                  </a:extLst>
                </a:gridCol>
                <a:gridCol w="2156800">
                  <a:extLst>
                    <a:ext uri="{9D8B030D-6E8A-4147-A177-3AD203B41FA5}">
                      <a16:colId xmlns:a16="http://schemas.microsoft.com/office/drawing/2014/main" val="58395596"/>
                    </a:ext>
                  </a:extLst>
                </a:gridCol>
                <a:gridCol w="1362190">
                  <a:extLst>
                    <a:ext uri="{9D8B030D-6E8A-4147-A177-3AD203B41FA5}">
                      <a16:colId xmlns:a16="http://schemas.microsoft.com/office/drawing/2014/main" val="3794516450"/>
                    </a:ext>
                  </a:extLst>
                </a:gridCol>
                <a:gridCol w="2020580">
                  <a:extLst>
                    <a:ext uri="{9D8B030D-6E8A-4147-A177-3AD203B41FA5}">
                      <a16:colId xmlns:a16="http://schemas.microsoft.com/office/drawing/2014/main" val="4185862566"/>
                    </a:ext>
                  </a:extLst>
                </a:gridCol>
              </a:tblGrid>
              <a:tr h="485961">
                <a:tc>
                  <a:txBody>
                    <a:bodyPr/>
                    <a:lstStyle/>
                    <a:p>
                      <a:pPr algn="l" fontAlgn="b"/>
                      <a:r>
                        <a:rPr lang="es-MX" sz="2000" u="none" strike="noStrike" dirty="0">
                          <a:effectLst/>
                        </a:rPr>
                        <a:t>Calculo del V.P.N.</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dirty="0">
                          <a:effectLst/>
                        </a:rPr>
                        <a:t> </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a:effectLst/>
                        </a:rPr>
                        <a:t> </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a:effectLst/>
                        </a:rPr>
                        <a:t> </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72115797"/>
                  </a:ext>
                </a:extLst>
              </a:tr>
              <a:tr h="268487">
                <a:tc>
                  <a:txBody>
                    <a:bodyPr/>
                    <a:lstStyle/>
                    <a:p>
                      <a:pPr algn="l" fontAlgn="b"/>
                      <a:r>
                        <a:rPr lang="es-MX" sz="2000" u="none" strike="noStrike" dirty="0">
                          <a:effectLst/>
                        </a:rPr>
                        <a:t>Periodo</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a:effectLst/>
                        </a:rPr>
                        <a:t>Flujo Neto</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a:effectLst/>
                        </a:rPr>
                        <a:t>Factor 30%</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a:effectLst/>
                        </a:rPr>
                        <a:t>Flujo descontado</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3578876"/>
                  </a:ext>
                </a:extLst>
              </a:tr>
              <a:tr h="268487">
                <a:tc>
                  <a:txBody>
                    <a:bodyPr/>
                    <a:lstStyle/>
                    <a:p>
                      <a:pPr algn="r" fontAlgn="b"/>
                      <a:r>
                        <a:rPr lang="es-MX" sz="2000" u="none" strike="noStrike" dirty="0">
                          <a:effectLst/>
                        </a:rPr>
                        <a:t>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-2,000,000.00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1.000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-2,000,000.00</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3326147"/>
                  </a:ext>
                </a:extLst>
              </a:tr>
              <a:tr h="268487">
                <a:tc>
                  <a:txBody>
                    <a:bodyPr/>
                    <a:lstStyle/>
                    <a:p>
                      <a:pPr algn="r" fontAlgn="b"/>
                      <a:r>
                        <a:rPr lang="es-MX" sz="2000" u="none" strike="noStrike" dirty="0">
                          <a:effectLst/>
                        </a:rPr>
                        <a:t>1</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1,000,000.00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0.769</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769,230.77</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5177703"/>
                  </a:ext>
                </a:extLst>
              </a:tr>
              <a:tr h="268487">
                <a:tc>
                  <a:txBody>
                    <a:bodyPr/>
                    <a:lstStyle/>
                    <a:p>
                      <a:pPr algn="r" fontAlgn="b"/>
                      <a:r>
                        <a:rPr lang="es-MX" sz="2000" u="none" strike="noStrike" dirty="0">
                          <a:effectLst/>
                        </a:rPr>
                        <a:t>2</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1,000,000.00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0.592</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591,715.98</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7721268"/>
                  </a:ext>
                </a:extLst>
              </a:tr>
              <a:tr h="268487">
                <a:tc>
                  <a:txBody>
                    <a:bodyPr/>
                    <a:lstStyle/>
                    <a:p>
                      <a:pPr algn="r" fontAlgn="b"/>
                      <a:r>
                        <a:rPr lang="es-MX" sz="2000" u="none" strike="noStrike" dirty="0">
                          <a:effectLst/>
                        </a:rPr>
                        <a:t>3</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1,000,000.00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0.455</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455,166.14</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61766284"/>
                  </a:ext>
                </a:extLst>
              </a:tr>
              <a:tr h="268487">
                <a:tc>
                  <a:txBody>
                    <a:bodyPr/>
                    <a:lstStyle/>
                    <a:p>
                      <a:pPr algn="r" fontAlgn="b"/>
                      <a:r>
                        <a:rPr lang="es-MX" sz="2000" u="none" strike="noStrike" dirty="0">
                          <a:effectLst/>
                        </a:rPr>
                        <a:t>4</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1,000,000.00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0.350</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350,127.80</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6342859"/>
                  </a:ext>
                </a:extLst>
              </a:tr>
              <a:tr h="268487">
                <a:tc>
                  <a:txBody>
                    <a:bodyPr/>
                    <a:lstStyle/>
                    <a:p>
                      <a:pPr algn="r" fontAlgn="b"/>
                      <a:r>
                        <a:rPr lang="es-MX" sz="2000" u="none" strike="noStrike">
                          <a:effectLst/>
                        </a:rPr>
                        <a:t>5</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1,000,000.00</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0.269</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a:effectLst/>
                        </a:rPr>
                        <a:t>269,329.07</a:t>
                      </a:r>
                      <a:endParaRPr lang="es-MX"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0402596"/>
                  </a:ext>
                </a:extLst>
              </a:tr>
              <a:tr h="268487">
                <a:tc>
                  <a:txBody>
                    <a:bodyPr/>
                    <a:lstStyle/>
                    <a:p>
                      <a:pPr algn="l" fontAlgn="b"/>
                      <a:r>
                        <a:rPr lang="es-MX" sz="2000" u="none" strike="noStrike">
                          <a:effectLst/>
                        </a:rPr>
                        <a:t> </a:t>
                      </a:r>
                      <a:endParaRPr lang="es-MX"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dirty="0">
                          <a:effectLst/>
                        </a:rPr>
                        <a:t> </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dirty="0">
                          <a:effectLst/>
                        </a:rPr>
                        <a:t> </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2000" u="none" strike="noStrike" dirty="0">
                          <a:effectLst/>
                        </a:rPr>
                        <a:t>435,569.75</a:t>
                      </a:r>
                      <a:endParaRPr lang="es-MX" sz="2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2866843"/>
                  </a:ext>
                </a:extLst>
              </a:tr>
            </a:tbl>
          </a:graphicData>
        </a:graphic>
      </p:graphicFrame>
      <p:sp>
        <p:nvSpPr>
          <p:cNvPr id="7" name="Rectángulo 6"/>
          <p:cNvSpPr/>
          <p:nvPr/>
        </p:nvSpPr>
        <p:spPr>
          <a:xfrm>
            <a:off x="161256" y="5085746"/>
            <a:ext cx="8352928" cy="1477328"/>
          </a:xfrm>
          <a:prstGeom prst="rect">
            <a:avLst/>
          </a:prstGeom>
        </p:spPr>
        <p:txBody>
          <a:bodyPr wrap="square">
            <a:spAutoFit/>
          </a:bodyPr>
          <a:lstStyle/>
          <a:p>
            <a:pPr algn="just"/>
            <a:r>
              <a:rPr lang="es-MX" dirty="0"/>
              <a:t>V.A.N. = 435,000 Cuando se emplea una tasa de descuento adecuada, podemos decir que el V.A.N. es un criterio muy confiable en relación a la rentabilidad de varias propuestas o proyectos de inversión. </a:t>
            </a:r>
            <a:endParaRPr lang="es-MX" dirty="0" smtClean="0"/>
          </a:p>
          <a:p>
            <a:pPr algn="just"/>
            <a:endParaRPr lang="es-MX" dirty="0"/>
          </a:p>
          <a:p>
            <a:pPr algn="just"/>
            <a:r>
              <a:rPr lang="pt-BR" b="1" dirty="0" smtClean="0"/>
              <a:t>                                 VPN </a:t>
            </a:r>
            <a:r>
              <a:rPr lang="pt-BR" b="1" dirty="0"/>
              <a:t>= F / [ (1 + i)^n</a:t>
            </a:r>
            <a:r>
              <a:rPr lang="pt-BR" dirty="0"/>
              <a:t> ] </a:t>
            </a:r>
            <a:endParaRPr lang="es-MX" dirty="0"/>
          </a:p>
        </p:txBody>
      </p:sp>
    </p:spTree>
    <p:extLst>
      <p:ext uri="{BB962C8B-B14F-4D97-AF65-F5344CB8AC3E}">
        <p14:creationId xmlns:p14="http://schemas.microsoft.com/office/powerpoint/2010/main" val="1638671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Título"/>
          <p:cNvSpPr>
            <a:spLocks noGrp="1"/>
          </p:cNvSpPr>
          <p:nvPr>
            <p:ph type="ctrTitle"/>
          </p:nvPr>
        </p:nvSpPr>
        <p:spPr>
          <a:xfrm>
            <a:off x="685800" y="1571625"/>
            <a:ext cx="7772400" cy="1470025"/>
          </a:xfrm>
        </p:spPr>
        <p:txBody>
          <a:bodyPr/>
          <a:lstStyle/>
          <a:p>
            <a:pPr eaLnBrk="1" hangingPunct="1"/>
            <a:r>
              <a:rPr lang="es-MX" sz="4800" i="1" smtClean="0"/>
              <a:t>Estructura de Capital</a:t>
            </a:r>
          </a:p>
        </p:txBody>
      </p:sp>
      <p:sp>
        <p:nvSpPr>
          <p:cNvPr id="3" name="2 Subtítulo"/>
          <p:cNvSpPr>
            <a:spLocks noGrp="1"/>
          </p:cNvSpPr>
          <p:nvPr>
            <p:ph type="subTitle" idx="1"/>
          </p:nvPr>
        </p:nvSpPr>
        <p:spPr>
          <a:xfrm>
            <a:off x="1371600" y="3214688"/>
            <a:ext cx="6400800" cy="1752600"/>
          </a:xfrm>
        </p:spPr>
        <p:txBody>
          <a:bodyPr rtlCol="0">
            <a:normAutofit/>
          </a:bodyPr>
          <a:lstStyle/>
          <a:p>
            <a:pPr eaLnBrk="1" fontAlgn="auto" hangingPunct="1">
              <a:spcAft>
                <a:spcPts val="0"/>
              </a:spcAft>
              <a:buFont typeface="Arial" pitchFamily="34" charset="0"/>
              <a:buNone/>
              <a:defRPr/>
            </a:pPr>
            <a:r>
              <a:rPr lang="es-MX" i="1" dirty="0" smtClean="0"/>
              <a:t>Determinación del costo y la estructura de capital en la valuación de empresas</a:t>
            </a:r>
            <a:endParaRPr lang="es-MX" i="1"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5627894"/>
            <a:ext cx="3276600" cy="1400175"/>
          </a:xfrm>
          <a:prstGeom prst="rect">
            <a:avLst/>
          </a:prstGeom>
        </p:spPr>
      </p:pic>
      <p:pic>
        <p:nvPicPr>
          <p:cNvPr id="5" name="Imagen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8304" y="0"/>
            <a:ext cx="1943100" cy="182880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200" y="132478"/>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980728"/>
            <a:ext cx="9036496" cy="5055468"/>
          </a:xfrm>
        </p:spPr>
        <p:txBody>
          <a:bodyPr/>
          <a:lstStyle/>
          <a:p>
            <a:pPr>
              <a:buNone/>
            </a:pPr>
            <a:r>
              <a:rPr lang="es-MX" b="1" dirty="0"/>
              <a:t>Tasa Interna de Retorno</a:t>
            </a:r>
          </a:p>
          <a:p>
            <a:pPr algn="just">
              <a:buNone/>
            </a:pPr>
            <a:endParaRPr lang="es-MX" sz="2000" b="1" i="1" dirty="0"/>
          </a:p>
          <a:p>
            <a:pPr algn="just">
              <a:buNone/>
            </a:pPr>
            <a:r>
              <a:rPr lang="es-MX" dirty="0" smtClean="0"/>
              <a:t>     Tasa </a:t>
            </a:r>
            <a:r>
              <a:rPr lang="es-MX" dirty="0"/>
              <a:t>de descuento que obliga al valor presente de los flujos de efectivo esperados de un proyecto a igualar su costo inicial. La tasa interna de rendimiento TIR es similar al rendimiento  al vencimiento RAV (Rendimiento Al Vencimiento) de un bono.</a:t>
            </a:r>
          </a:p>
          <a:p>
            <a:pPr algn="just">
              <a:buNone/>
            </a:pPr>
            <a:endParaRPr lang="es-MX" dirty="0"/>
          </a:p>
          <a:p>
            <a:pPr algn="just">
              <a:buNone/>
            </a:pPr>
            <a:r>
              <a:rPr lang="es-MX" dirty="0" smtClean="0"/>
              <a:t>     El </a:t>
            </a:r>
            <a:r>
              <a:rPr lang="es-MX" dirty="0"/>
              <a:t>método de la tasa interna de rendimiento, o sea, la tasa  que la empresa espera obtener si decide llevar a cabo un proyecto; por lo tanto, </a:t>
            </a:r>
            <a:r>
              <a:rPr lang="es-MX" b="1" i="1" u="sng" dirty="0"/>
              <a:t>se define como la tasa de descuento que iguala el valor presente de los flujos de efectivo esperados de un proyecto con el desembolso de la inversión, es decir, el costo inicial.</a:t>
            </a:r>
            <a:endParaRPr lang="es-MX" sz="1400" b="1" i="1" u="sng" dirty="0"/>
          </a:p>
          <a:p>
            <a:pPr algn="just">
              <a:buNone/>
            </a:pPr>
            <a:endParaRPr lang="es-MX" sz="1400" dirty="0"/>
          </a:p>
          <a:p>
            <a:pPr algn="just">
              <a:buNone/>
            </a:pPr>
            <a:endParaRPr lang="es-MX" sz="14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37248207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200" y="132478"/>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980728"/>
            <a:ext cx="9036496" cy="5055468"/>
          </a:xfrm>
        </p:spPr>
        <p:txBody>
          <a:bodyPr/>
          <a:lstStyle/>
          <a:p>
            <a:pPr>
              <a:buNone/>
            </a:pPr>
            <a:r>
              <a:rPr lang="es-MX" b="1" dirty="0"/>
              <a:t>Tasa Interna de Retorno</a:t>
            </a:r>
          </a:p>
          <a:p>
            <a:pPr algn="just">
              <a:buNone/>
            </a:pPr>
            <a:endParaRPr lang="es-MX" sz="2000" b="1" i="1" dirty="0"/>
          </a:p>
          <a:p>
            <a:pPr algn="just">
              <a:buNone/>
            </a:pPr>
            <a:r>
              <a:rPr lang="es-MX" b="1" i="1" dirty="0"/>
              <a:t>Fundamento del método de la TIR</a:t>
            </a:r>
          </a:p>
          <a:p>
            <a:pPr algn="just">
              <a:buNone/>
            </a:pPr>
            <a:endParaRPr lang="es-MX" b="1" i="1" dirty="0"/>
          </a:p>
          <a:p>
            <a:pPr algn="just">
              <a:buNone/>
            </a:pPr>
            <a:r>
              <a:rPr lang="es-MX" dirty="0" smtClean="0"/>
              <a:t>   ¿</a:t>
            </a:r>
            <a:r>
              <a:rPr lang="es-MX" dirty="0"/>
              <a:t>Por qué se dice que un proyecto es aceptable cuando su TIR es mayor que su tasa de rendimiento requerida (TIR)?, porque la TIR de un proyecto es su tasa esperada de rendimiento, y si ésta es superior al costo de los fondos empleados para financiar el proyecto, resulta un superávit </a:t>
            </a:r>
            <a:r>
              <a:rPr lang="es-MX" dirty="0" smtClean="0"/>
              <a:t>después </a:t>
            </a:r>
            <a:r>
              <a:rPr lang="es-MX" dirty="0"/>
              <a:t>de recuperar los fondos, superávit que se acumula para los accionistas de la empresa.</a:t>
            </a:r>
          </a:p>
          <a:p>
            <a:pPr algn="just">
              <a:buNone/>
            </a:pPr>
            <a:endParaRPr lang="es-MX" sz="1400" dirty="0"/>
          </a:p>
          <a:p>
            <a:pPr algn="just">
              <a:buNone/>
            </a:pPr>
            <a:endParaRPr lang="es-MX" sz="14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40200433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457200" y="132478"/>
            <a:ext cx="7283449" cy="1143000"/>
          </a:xfrm>
        </p:spPr>
        <p:txBody>
          <a:bodyPr/>
          <a:lstStyle/>
          <a:p>
            <a:r>
              <a:rPr lang="es-MX" dirty="0"/>
              <a:t>2</a:t>
            </a:r>
            <a:r>
              <a:rPr lang="es-MX" dirty="0" smtClean="0"/>
              <a:t>. Bases </a:t>
            </a:r>
            <a:r>
              <a:rPr lang="es-MX" dirty="0"/>
              <a:t>para </a:t>
            </a:r>
            <a:r>
              <a:rPr lang="es-MX" dirty="0" smtClean="0"/>
              <a:t>las Decisiones </a:t>
            </a:r>
            <a:r>
              <a:rPr lang="es-MX" dirty="0"/>
              <a:t>de Financiamiento o Inversión </a:t>
            </a:r>
            <a:br>
              <a:rPr lang="es-MX" dirty="0"/>
            </a:br>
            <a:endParaRPr lang="es-MX" dirty="0" smtClean="0"/>
          </a:p>
        </p:txBody>
      </p:sp>
      <p:sp>
        <p:nvSpPr>
          <p:cNvPr id="25602" name="2 Marcador de contenido"/>
          <p:cNvSpPr>
            <a:spLocks noGrp="1"/>
          </p:cNvSpPr>
          <p:nvPr>
            <p:ph idx="1"/>
          </p:nvPr>
        </p:nvSpPr>
        <p:spPr>
          <a:xfrm>
            <a:off x="-180528" y="980728"/>
            <a:ext cx="9036496" cy="5055468"/>
          </a:xfrm>
        </p:spPr>
        <p:txBody>
          <a:bodyPr/>
          <a:lstStyle/>
          <a:p>
            <a:pPr>
              <a:buNone/>
            </a:pPr>
            <a:r>
              <a:rPr lang="es-MX" b="1" dirty="0"/>
              <a:t>Tasa Interna de Retorno</a:t>
            </a:r>
          </a:p>
          <a:p>
            <a:pPr algn="just">
              <a:buNone/>
            </a:pPr>
            <a:endParaRPr lang="es-MX" sz="2000" b="1" i="1" dirty="0"/>
          </a:p>
          <a:p>
            <a:pPr algn="just">
              <a:buNone/>
            </a:pPr>
            <a:r>
              <a:rPr lang="es-MX" b="1" i="1" dirty="0"/>
              <a:t>Fundamento del método de la TIR</a:t>
            </a:r>
          </a:p>
          <a:p>
            <a:pPr algn="just">
              <a:buNone/>
            </a:pPr>
            <a:endParaRPr lang="es-MX" b="1" i="1" dirty="0"/>
          </a:p>
          <a:p>
            <a:pPr algn="just">
              <a:buNone/>
            </a:pPr>
            <a:r>
              <a:rPr lang="es-MX" sz="2800" dirty="0" smtClean="0"/>
              <a:t>   </a:t>
            </a:r>
            <a:r>
              <a:rPr lang="es-MX" sz="2800" dirty="0"/>
              <a:t>Por lo tanto, aceptar un proyecto cuya TIR supere su tasa de rendimiento requerida (costo de los fondos), incrementa la riqueza de los accionistas. Por otra parte, si la TIR es inferior al costo de los fondos, llevar a cabo el proyecto impone un costo a los accionistas.</a:t>
            </a:r>
          </a:p>
          <a:p>
            <a:pPr algn="just">
              <a:buNone/>
            </a:pPr>
            <a:endParaRPr lang="es-MX" sz="2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extLst>
      <p:ext uri="{BB962C8B-B14F-4D97-AF65-F5344CB8AC3E}">
        <p14:creationId xmlns:p14="http://schemas.microsoft.com/office/powerpoint/2010/main" val="2819460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Título"/>
          <p:cNvSpPr>
            <a:spLocks noGrp="1"/>
          </p:cNvSpPr>
          <p:nvPr>
            <p:ph type="title"/>
          </p:nvPr>
        </p:nvSpPr>
        <p:spPr>
          <a:xfrm>
            <a:off x="0" y="142875"/>
            <a:ext cx="8001000" cy="1143000"/>
          </a:xfrm>
        </p:spPr>
        <p:txBody>
          <a:bodyPr/>
          <a:lstStyle/>
          <a:p>
            <a:r>
              <a:rPr lang="es-MX" smtClean="0"/>
              <a:t>2. Costo de Capital Promedio Ponderado (WACC )</a:t>
            </a:r>
          </a:p>
        </p:txBody>
      </p:sp>
      <p:sp>
        <p:nvSpPr>
          <p:cNvPr id="26626" name="2 Marcador de contenido"/>
          <p:cNvSpPr>
            <a:spLocks noGrp="1"/>
          </p:cNvSpPr>
          <p:nvPr>
            <p:ph idx="1"/>
          </p:nvPr>
        </p:nvSpPr>
        <p:spPr>
          <a:xfrm>
            <a:off x="142875" y="1243013"/>
            <a:ext cx="8786813" cy="542925"/>
          </a:xfrm>
        </p:spPr>
        <p:txBody>
          <a:bodyPr/>
          <a:lstStyle/>
          <a:p>
            <a:r>
              <a:rPr lang="es-MX" smtClean="0"/>
              <a:t>Si suponemos que no hay impuestos, ¿Cómo podemos calcular el Costo de Capital de la empresa?</a:t>
            </a:r>
          </a:p>
          <a:p>
            <a:endParaRPr lang="es-MX" smtClean="0"/>
          </a:p>
          <a:p>
            <a:endParaRPr lang="es-MX" smtClean="0"/>
          </a:p>
          <a:p>
            <a:endParaRPr lang="es-MX" smtClean="0"/>
          </a:p>
          <a:p>
            <a:pPr>
              <a:buFont typeface="Arial" charset="0"/>
              <a:buNone/>
            </a:pPr>
            <a:endParaRPr lang="es-MX" smtClean="0"/>
          </a:p>
        </p:txBody>
      </p:sp>
      <p:sp>
        <p:nvSpPr>
          <p:cNvPr id="26627" name="3 CuadroTexto"/>
          <p:cNvSpPr txBox="1">
            <a:spLocks noChangeArrowheads="1"/>
          </p:cNvSpPr>
          <p:nvPr/>
        </p:nvSpPr>
        <p:spPr bwMode="auto">
          <a:xfrm>
            <a:off x="4286250" y="4286250"/>
            <a:ext cx="4500563" cy="708025"/>
          </a:xfrm>
          <a:prstGeom prst="rect">
            <a:avLst/>
          </a:prstGeom>
          <a:noFill/>
          <a:ln w="9525">
            <a:noFill/>
            <a:miter lim="800000"/>
            <a:headEnd/>
            <a:tailEnd/>
          </a:ln>
        </p:spPr>
        <p:txBody>
          <a:bodyPr>
            <a:spAutoFit/>
          </a:bodyPr>
          <a:lstStyle/>
          <a:p>
            <a:pPr algn="ctr"/>
            <a:r>
              <a:rPr lang="es-MX" sz="4000" b="1"/>
              <a:t>¿Fácil?</a:t>
            </a:r>
          </a:p>
        </p:txBody>
      </p:sp>
      <p:graphicFrame>
        <p:nvGraphicFramePr>
          <p:cNvPr id="5" name="2 Gráfico"/>
          <p:cNvGraphicFramePr/>
          <p:nvPr/>
        </p:nvGraphicFramePr>
        <p:xfrm>
          <a:off x="0" y="2214554"/>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26629" name="5 CuadroTexto"/>
          <p:cNvSpPr txBox="1">
            <a:spLocks noChangeArrowheads="1"/>
          </p:cNvSpPr>
          <p:nvPr/>
        </p:nvSpPr>
        <p:spPr bwMode="auto">
          <a:xfrm>
            <a:off x="3929063" y="2286000"/>
            <a:ext cx="4500562" cy="646113"/>
          </a:xfrm>
          <a:prstGeom prst="rect">
            <a:avLst/>
          </a:prstGeom>
          <a:noFill/>
          <a:ln w="9525">
            <a:noFill/>
            <a:miter lim="800000"/>
            <a:headEnd/>
            <a:tailEnd/>
          </a:ln>
        </p:spPr>
        <p:txBody>
          <a:bodyPr>
            <a:spAutoFit/>
          </a:bodyPr>
          <a:lstStyle/>
          <a:p>
            <a:pPr algn="ctr"/>
            <a:r>
              <a:rPr lang="es-MX" sz="3600" b="1"/>
              <a:t>WACC = w</a:t>
            </a:r>
            <a:r>
              <a:rPr lang="es-MX" sz="3600" b="1" baseline="-25000"/>
              <a:t>e</a:t>
            </a:r>
            <a:r>
              <a:rPr lang="es-MX" sz="3600" b="1"/>
              <a:t>r</a:t>
            </a:r>
            <a:r>
              <a:rPr lang="es-MX" sz="3600" b="1" baseline="-25000"/>
              <a:t>e</a:t>
            </a:r>
            <a:r>
              <a:rPr lang="es-MX" sz="3600" b="1"/>
              <a:t> + w</a:t>
            </a:r>
            <a:r>
              <a:rPr lang="es-MX" sz="3600" b="1" baseline="-25000"/>
              <a:t>d</a:t>
            </a:r>
            <a:r>
              <a:rPr lang="es-MX" sz="3600" b="1"/>
              <a:t>r</a:t>
            </a:r>
            <a:r>
              <a:rPr lang="es-MX" sz="3600" b="1" baseline="-25000"/>
              <a:t>d</a:t>
            </a:r>
          </a:p>
        </p:txBody>
      </p:sp>
      <p:sp>
        <p:nvSpPr>
          <p:cNvPr id="26630" name="6 CuadroTexto"/>
          <p:cNvSpPr txBox="1">
            <a:spLocks noChangeArrowheads="1"/>
          </p:cNvSpPr>
          <p:nvPr/>
        </p:nvSpPr>
        <p:spPr bwMode="auto">
          <a:xfrm>
            <a:off x="4214813" y="3643313"/>
            <a:ext cx="4786312" cy="523875"/>
          </a:xfrm>
          <a:prstGeom prst="rect">
            <a:avLst/>
          </a:prstGeom>
          <a:noFill/>
          <a:ln w="9525">
            <a:noFill/>
            <a:miter lim="800000"/>
            <a:headEnd/>
            <a:tailEnd/>
          </a:ln>
        </p:spPr>
        <p:txBody>
          <a:bodyPr>
            <a:spAutoFit/>
          </a:bodyPr>
          <a:lstStyle/>
          <a:p>
            <a:pPr algn="ctr"/>
            <a:r>
              <a:rPr lang="es-MX" sz="2800"/>
              <a:t>¿Conocemos estos valores?</a:t>
            </a:r>
          </a:p>
        </p:txBody>
      </p:sp>
      <p:cxnSp>
        <p:nvCxnSpPr>
          <p:cNvPr id="9" name="8 Conector recto de flecha"/>
          <p:cNvCxnSpPr/>
          <p:nvPr/>
        </p:nvCxnSpPr>
        <p:spPr>
          <a:xfrm rot="5400000">
            <a:off x="6358732" y="3285331"/>
            <a:ext cx="5715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632" name="12 CuadroTexto"/>
          <p:cNvSpPr txBox="1">
            <a:spLocks noChangeArrowheads="1"/>
          </p:cNvSpPr>
          <p:nvPr/>
        </p:nvSpPr>
        <p:spPr bwMode="auto">
          <a:xfrm>
            <a:off x="3857625" y="2857500"/>
            <a:ext cx="4500563" cy="523875"/>
          </a:xfrm>
          <a:prstGeom prst="rect">
            <a:avLst/>
          </a:prstGeom>
          <a:noFill/>
          <a:ln w="9525">
            <a:noFill/>
            <a:miter lim="800000"/>
            <a:headEnd/>
            <a:tailEnd/>
          </a:ln>
        </p:spPr>
        <p:txBody>
          <a:bodyPr>
            <a:spAutoFit/>
          </a:bodyPr>
          <a:lstStyle/>
          <a:p>
            <a:r>
              <a:rPr lang="es-MX" sz="1400"/>
              <a:t>r</a:t>
            </a:r>
            <a:r>
              <a:rPr lang="es-MX" sz="1400" baseline="-25000"/>
              <a:t>e </a:t>
            </a:r>
            <a:r>
              <a:rPr lang="es-MX" sz="1400"/>
              <a:t>= costo del capital accionario</a:t>
            </a:r>
          </a:p>
          <a:p>
            <a:r>
              <a:rPr lang="es-MX" sz="1400"/>
              <a:t>r</a:t>
            </a:r>
            <a:r>
              <a:rPr lang="es-MX" sz="1400" baseline="-25000"/>
              <a:t>d </a:t>
            </a:r>
            <a:r>
              <a:rPr lang="es-MX" sz="1400"/>
              <a:t>= costo de la deuda</a:t>
            </a:r>
          </a:p>
        </p:txBody>
      </p:sp>
      <p:sp>
        <p:nvSpPr>
          <p:cNvPr id="26633" name="13 CuadroTexto"/>
          <p:cNvSpPr txBox="1">
            <a:spLocks noChangeArrowheads="1"/>
          </p:cNvSpPr>
          <p:nvPr/>
        </p:nvSpPr>
        <p:spPr bwMode="auto">
          <a:xfrm>
            <a:off x="928688" y="6007100"/>
            <a:ext cx="7286625" cy="708025"/>
          </a:xfrm>
          <a:prstGeom prst="rect">
            <a:avLst/>
          </a:prstGeom>
          <a:noFill/>
          <a:ln w="9525">
            <a:noFill/>
            <a:miter lim="800000"/>
            <a:headEnd/>
            <a:tailEnd/>
          </a:ln>
        </p:spPr>
        <p:txBody>
          <a:bodyPr>
            <a:spAutoFit/>
          </a:bodyPr>
          <a:lstStyle/>
          <a:p>
            <a:pPr algn="ctr"/>
            <a:r>
              <a:rPr lang="es-MX" sz="4000" b="1"/>
              <a:t>¿Ustedes cómo lo harían?</a:t>
            </a:r>
          </a:p>
        </p:txBody>
      </p:sp>
      <p:cxnSp>
        <p:nvCxnSpPr>
          <p:cNvPr id="15" name="14 Conector recto de flecha"/>
          <p:cNvCxnSpPr/>
          <p:nvPr/>
        </p:nvCxnSpPr>
        <p:spPr>
          <a:xfrm rot="5400000">
            <a:off x="7857332" y="3380581"/>
            <a:ext cx="5715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2 Marcador de contenido"/>
          <p:cNvSpPr txBox="1">
            <a:spLocks/>
          </p:cNvSpPr>
          <p:nvPr/>
        </p:nvSpPr>
        <p:spPr bwMode="auto">
          <a:xfrm>
            <a:off x="214313" y="4857750"/>
            <a:ext cx="8715375" cy="1285875"/>
          </a:xfrm>
          <a:prstGeom prst="rect">
            <a:avLst/>
          </a:prstGeom>
          <a:noFill/>
          <a:ln w="9525">
            <a:noFill/>
            <a:miter lim="800000"/>
            <a:headEnd/>
            <a:tailEnd/>
          </a:ln>
        </p:spPr>
        <p:txBody>
          <a:bodyPr/>
          <a:lstStyle/>
          <a:p>
            <a:pPr>
              <a:spcBef>
                <a:spcPct val="20000"/>
              </a:spcBef>
              <a:buFont typeface="Arial" charset="0"/>
              <a:buChar char="•"/>
              <a:defRPr/>
            </a:pPr>
            <a:endParaRPr lang="es-MX" sz="2000" dirty="0">
              <a:latin typeface="+mn-lt"/>
            </a:endParaRPr>
          </a:p>
          <a:p>
            <a:pPr eaLnBrk="0" hangingPunct="0">
              <a:spcBef>
                <a:spcPct val="20000"/>
              </a:spcBef>
              <a:buFont typeface="Arial" charset="0"/>
              <a:buNone/>
              <a:defRPr/>
            </a:pPr>
            <a:r>
              <a:rPr lang="es-MX" sz="2000" dirty="0">
                <a:latin typeface="+mn-lt"/>
              </a:rPr>
              <a:t>En realidad el costo total de capital no es observable, pero puede ser </a:t>
            </a:r>
            <a:r>
              <a:rPr lang="es-MX" sz="2000" b="1" dirty="0">
                <a:latin typeface="+mn-lt"/>
              </a:rPr>
              <a:t>estimado</a:t>
            </a:r>
            <a:r>
              <a:rPr lang="es-MX" sz="2000" dirty="0">
                <a:latin typeface="+mn-lt"/>
              </a:rPr>
              <a:t>. La estimación es una tarea difícil ya que sus componentes no son conocidos.</a:t>
            </a:r>
          </a:p>
          <a:p>
            <a:pPr marL="342900" indent="-342900" eaLnBrk="0" hangingPunct="0">
              <a:spcBef>
                <a:spcPct val="20000"/>
              </a:spcBef>
              <a:buFont typeface="Arial" charset="0"/>
              <a:buChar char="•"/>
              <a:defRPr/>
            </a:pPr>
            <a:endParaRPr lang="es-MX" sz="2000" dirty="0">
              <a:latin typeface="+mn-lt"/>
            </a:endParaRPr>
          </a:p>
          <a:p>
            <a:pPr marL="342900" indent="-342900" eaLnBrk="0" hangingPunct="0">
              <a:spcBef>
                <a:spcPct val="20000"/>
              </a:spcBef>
              <a:buFont typeface="Arial" charset="0"/>
              <a:buChar char="•"/>
              <a:defRPr/>
            </a:pPr>
            <a:endParaRPr lang="es-MX" sz="2000" dirty="0">
              <a:latin typeface="+mn-lt"/>
            </a:endParaRPr>
          </a:p>
          <a:p>
            <a:pPr marL="342900" indent="-342900" eaLnBrk="0" hangingPunct="0">
              <a:spcBef>
                <a:spcPct val="20000"/>
              </a:spcBef>
              <a:buFont typeface="Arial" charset="0"/>
              <a:buChar char="•"/>
              <a:defRPr/>
            </a:pPr>
            <a:endParaRPr lang="es-MX" sz="2000" dirty="0">
              <a:latin typeface="+mn-lt"/>
            </a:endParaRPr>
          </a:p>
          <a:p>
            <a:pPr marL="342900" indent="-342900" eaLnBrk="0" hangingPunct="0">
              <a:spcBef>
                <a:spcPct val="20000"/>
              </a:spcBef>
              <a:buFont typeface="Arial" charset="0"/>
              <a:buChar char="•"/>
              <a:defRPr/>
            </a:pPr>
            <a:endParaRPr lang="es-MX" sz="2000" dirty="0">
              <a:latin typeface="+mn-lt"/>
            </a:endParaRPr>
          </a:p>
          <a:p>
            <a:pPr marL="742950" lvl="1" indent="-285750">
              <a:spcBef>
                <a:spcPct val="20000"/>
              </a:spcBef>
              <a:buFont typeface="Arial" charset="0"/>
              <a:buChar char="–"/>
              <a:defRPr/>
            </a:pPr>
            <a:endParaRPr lang="es-MX" dirty="0">
              <a:latin typeface="+mn-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Título"/>
          <p:cNvSpPr>
            <a:spLocks noGrp="1"/>
          </p:cNvSpPr>
          <p:nvPr>
            <p:ph type="title"/>
          </p:nvPr>
        </p:nvSpPr>
        <p:spPr>
          <a:xfrm>
            <a:off x="1428750" y="0"/>
            <a:ext cx="6311900" cy="428625"/>
          </a:xfrm>
        </p:spPr>
        <p:txBody>
          <a:bodyPr/>
          <a:lstStyle/>
          <a:p>
            <a:r>
              <a:rPr lang="es-MX" smtClean="0"/>
              <a:t>Temario</a:t>
            </a:r>
          </a:p>
        </p:txBody>
      </p:sp>
      <p:sp>
        <p:nvSpPr>
          <p:cNvPr id="17410" name="2 Marcador de contenido"/>
          <p:cNvSpPr>
            <a:spLocks noGrp="1"/>
          </p:cNvSpPr>
          <p:nvPr>
            <p:ph idx="1"/>
          </p:nvPr>
        </p:nvSpPr>
        <p:spPr>
          <a:xfrm>
            <a:off x="1414463" y="357188"/>
            <a:ext cx="6586537" cy="3000375"/>
          </a:xfrm>
        </p:spPr>
        <p:txBody>
          <a:bodyPr/>
          <a:lstStyle/>
          <a:p>
            <a:pPr>
              <a:lnSpc>
                <a:spcPts val="1600"/>
              </a:lnSpc>
              <a:spcBef>
                <a:spcPct val="0"/>
              </a:spcBef>
              <a:buFont typeface="Calibri" pitchFamily="34" charset="0"/>
              <a:buAutoNum type="arabicPeriod"/>
            </a:pPr>
            <a:r>
              <a:rPr lang="es-MX" sz="1800" dirty="0" smtClean="0"/>
              <a:t>Introducción  a la Estructura de Capital</a:t>
            </a:r>
          </a:p>
          <a:p>
            <a:pPr lvl="1">
              <a:lnSpc>
                <a:spcPts val="1600"/>
              </a:lnSpc>
              <a:spcBef>
                <a:spcPct val="0"/>
              </a:spcBef>
            </a:pPr>
            <a:r>
              <a:rPr lang="es-MX" sz="1100" dirty="0" smtClean="0"/>
              <a:t>Marco de Referencia</a:t>
            </a:r>
          </a:p>
          <a:p>
            <a:pPr lvl="1">
              <a:lnSpc>
                <a:spcPts val="1600"/>
              </a:lnSpc>
              <a:spcBef>
                <a:spcPct val="0"/>
              </a:spcBef>
            </a:pPr>
            <a:r>
              <a:rPr lang="es-MX" sz="1100" dirty="0" smtClean="0"/>
              <a:t>Fuentes de Financiamiento</a:t>
            </a:r>
          </a:p>
          <a:p>
            <a:pPr lvl="1">
              <a:lnSpc>
                <a:spcPts val="1600"/>
              </a:lnSpc>
              <a:spcBef>
                <a:spcPct val="0"/>
              </a:spcBef>
            </a:pPr>
            <a:r>
              <a:rPr lang="es-MX" sz="1100" dirty="0" smtClean="0"/>
              <a:t>Costo de Capital</a:t>
            </a:r>
          </a:p>
          <a:p>
            <a:pPr lvl="1">
              <a:lnSpc>
                <a:spcPts val="1600"/>
              </a:lnSpc>
              <a:spcBef>
                <a:spcPct val="0"/>
              </a:spcBef>
            </a:pPr>
            <a:r>
              <a:rPr lang="es-MX" sz="1100" dirty="0" smtClean="0"/>
              <a:t>¿Por qué nos importa la estructura de capital?</a:t>
            </a:r>
          </a:p>
          <a:p>
            <a:pPr lvl="1">
              <a:lnSpc>
                <a:spcPts val="1600"/>
              </a:lnSpc>
              <a:spcBef>
                <a:spcPct val="0"/>
              </a:spcBef>
              <a:buFont typeface="Arial" charset="0"/>
              <a:buNone/>
            </a:pPr>
            <a:endParaRPr lang="es-MX" sz="1100" dirty="0" smtClean="0"/>
          </a:p>
          <a:p>
            <a:pPr>
              <a:lnSpc>
                <a:spcPts val="1600"/>
              </a:lnSpc>
              <a:spcBef>
                <a:spcPct val="0"/>
              </a:spcBef>
              <a:buFont typeface="Calibri" pitchFamily="34" charset="0"/>
              <a:buAutoNum type="arabicPeriod"/>
            </a:pPr>
            <a:r>
              <a:rPr lang="es-MX" sz="1800" dirty="0" smtClean="0"/>
              <a:t>Costo de Capital Promedio Ponderado (WACC) </a:t>
            </a:r>
          </a:p>
          <a:p>
            <a:pPr lvl="1">
              <a:lnSpc>
                <a:spcPts val="1600"/>
              </a:lnSpc>
              <a:spcBef>
                <a:spcPct val="0"/>
              </a:spcBef>
            </a:pPr>
            <a:r>
              <a:rPr lang="es-MX" sz="1100" dirty="0" smtClean="0"/>
              <a:t>Introducción</a:t>
            </a:r>
          </a:p>
          <a:p>
            <a:pPr lvl="1">
              <a:lnSpc>
                <a:spcPts val="1600"/>
              </a:lnSpc>
              <a:spcBef>
                <a:spcPct val="0"/>
              </a:spcBef>
            </a:pPr>
            <a:r>
              <a:rPr lang="es-MX" sz="1100" dirty="0" smtClean="0"/>
              <a:t>Costo de la Deuda</a:t>
            </a:r>
          </a:p>
          <a:p>
            <a:pPr lvl="1">
              <a:lnSpc>
                <a:spcPts val="1600"/>
              </a:lnSpc>
              <a:spcBef>
                <a:spcPct val="0"/>
              </a:spcBef>
            </a:pPr>
            <a:r>
              <a:rPr lang="es-MX" sz="1100" dirty="0" smtClean="0"/>
              <a:t>Costo del Capital Accionario</a:t>
            </a:r>
          </a:p>
          <a:p>
            <a:pPr lvl="1">
              <a:lnSpc>
                <a:spcPts val="1600"/>
              </a:lnSpc>
              <a:spcBef>
                <a:spcPct val="0"/>
              </a:spcBef>
            </a:pPr>
            <a:r>
              <a:rPr lang="es-MX" sz="1100" dirty="0" smtClean="0"/>
              <a:t>Contribución de los Componentes</a:t>
            </a:r>
          </a:p>
          <a:p>
            <a:pPr lvl="1">
              <a:lnSpc>
                <a:spcPts val="1600"/>
              </a:lnSpc>
              <a:spcBef>
                <a:spcPct val="0"/>
              </a:spcBef>
            </a:pPr>
            <a:r>
              <a:rPr lang="es-MX" sz="1100" dirty="0" smtClean="0"/>
              <a:t>Usos del WACC</a:t>
            </a:r>
          </a:p>
          <a:p>
            <a:pPr lvl="1">
              <a:lnSpc>
                <a:spcPts val="1600"/>
              </a:lnSpc>
              <a:spcBef>
                <a:spcPct val="0"/>
              </a:spcBef>
            </a:pPr>
            <a:endParaRPr lang="es-MX" sz="1800" dirty="0" smtClean="0"/>
          </a:p>
          <a:p>
            <a:pPr>
              <a:lnSpc>
                <a:spcPts val="1600"/>
              </a:lnSpc>
              <a:spcBef>
                <a:spcPct val="0"/>
              </a:spcBef>
              <a:buFont typeface="Calibri" pitchFamily="34" charset="0"/>
              <a:buAutoNum type="arabicPeriod"/>
            </a:pPr>
            <a:r>
              <a:rPr lang="es-MX" sz="1800" dirty="0" smtClean="0"/>
              <a:t>Estructura Óptima de Capital</a:t>
            </a:r>
          </a:p>
          <a:p>
            <a:pPr lvl="1">
              <a:lnSpc>
                <a:spcPts val="1600"/>
              </a:lnSpc>
              <a:spcBef>
                <a:spcPct val="0"/>
              </a:spcBef>
              <a:buFont typeface="Calibri" pitchFamily="34" charset="0"/>
              <a:buAutoNum type="arabicPeriod"/>
            </a:pPr>
            <a:r>
              <a:rPr lang="es-MX" sz="1100" dirty="0" smtClean="0"/>
              <a:t>Introducción</a:t>
            </a:r>
          </a:p>
          <a:p>
            <a:pPr lvl="1">
              <a:lnSpc>
                <a:spcPts val="1600"/>
              </a:lnSpc>
              <a:spcBef>
                <a:spcPct val="0"/>
              </a:spcBef>
              <a:buFont typeface="Calibri" pitchFamily="34" charset="0"/>
              <a:buAutoNum type="arabicPeriod"/>
            </a:pPr>
            <a:r>
              <a:rPr lang="es-MX" sz="1100" dirty="0" err="1" smtClean="0"/>
              <a:t>Modigliani</a:t>
            </a:r>
            <a:r>
              <a:rPr lang="es-MX" sz="1100" dirty="0" smtClean="0"/>
              <a:t> Miller (MM)</a:t>
            </a:r>
          </a:p>
          <a:p>
            <a:pPr lvl="1">
              <a:lnSpc>
                <a:spcPts val="1600"/>
              </a:lnSpc>
              <a:spcBef>
                <a:spcPct val="0"/>
              </a:spcBef>
              <a:buFont typeface="Calibri" pitchFamily="34" charset="0"/>
              <a:buAutoNum type="arabicPeriod"/>
            </a:pPr>
            <a:r>
              <a:rPr lang="es-MX" sz="1100" dirty="0" smtClean="0"/>
              <a:t>Límites al endeudamiento</a:t>
            </a:r>
          </a:p>
          <a:p>
            <a:pPr lvl="1">
              <a:lnSpc>
                <a:spcPts val="1600"/>
              </a:lnSpc>
              <a:spcBef>
                <a:spcPct val="0"/>
              </a:spcBef>
              <a:buFont typeface="Calibri" pitchFamily="34" charset="0"/>
              <a:buAutoNum type="arabicPeriod"/>
            </a:pPr>
            <a:endParaRPr lang="es-MX" sz="1100" dirty="0" smtClean="0"/>
          </a:p>
          <a:p>
            <a:pPr>
              <a:lnSpc>
                <a:spcPts val="1600"/>
              </a:lnSpc>
              <a:spcBef>
                <a:spcPct val="0"/>
              </a:spcBef>
              <a:buFont typeface="Calibri" pitchFamily="34" charset="0"/>
              <a:buAutoNum type="arabicPeriod"/>
            </a:pPr>
            <a:r>
              <a:rPr lang="es-MX" sz="1800" dirty="0" smtClean="0"/>
              <a:t>CAPM</a:t>
            </a:r>
          </a:p>
          <a:p>
            <a:pPr lvl="1">
              <a:lnSpc>
                <a:spcPts val="1600"/>
              </a:lnSpc>
              <a:spcBef>
                <a:spcPct val="0"/>
              </a:spcBef>
              <a:buFont typeface="Calibri" pitchFamily="34" charset="0"/>
              <a:buAutoNum type="arabicPeriod"/>
            </a:pPr>
            <a:r>
              <a:rPr lang="es-MX" sz="1100" dirty="0" smtClean="0"/>
              <a:t>Introducción</a:t>
            </a:r>
          </a:p>
          <a:p>
            <a:pPr lvl="1">
              <a:lnSpc>
                <a:spcPts val="1600"/>
              </a:lnSpc>
              <a:spcBef>
                <a:spcPct val="0"/>
              </a:spcBef>
              <a:buFont typeface="Calibri" pitchFamily="34" charset="0"/>
              <a:buAutoNum type="arabicPeriod"/>
            </a:pPr>
            <a:r>
              <a:rPr lang="es-MX" sz="1100" dirty="0" smtClean="0"/>
              <a:t>Supuestos Básicos</a:t>
            </a:r>
          </a:p>
          <a:p>
            <a:pPr lvl="1">
              <a:lnSpc>
                <a:spcPts val="1600"/>
              </a:lnSpc>
              <a:spcBef>
                <a:spcPct val="0"/>
              </a:spcBef>
              <a:buFont typeface="Calibri" pitchFamily="34" charset="0"/>
              <a:buAutoNum type="arabicPeriod"/>
            </a:pPr>
            <a:r>
              <a:rPr lang="es-MX" sz="1100" dirty="0" smtClean="0"/>
              <a:t>Determinación de las </a:t>
            </a:r>
            <a:r>
              <a:rPr lang="el-GR" sz="1100" dirty="0" smtClean="0"/>
              <a:t>β</a:t>
            </a:r>
            <a:r>
              <a:rPr lang="es-MX" sz="1100" dirty="0" smtClean="0"/>
              <a:t>s</a:t>
            </a:r>
          </a:p>
          <a:p>
            <a:pPr lvl="1">
              <a:lnSpc>
                <a:spcPts val="1600"/>
              </a:lnSpc>
              <a:spcBef>
                <a:spcPct val="0"/>
              </a:spcBef>
              <a:buFont typeface="Calibri" pitchFamily="34" charset="0"/>
              <a:buAutoNum type="arabicPeriod"/>
            </a:pPr>
            <a:r>
              <a:rPr lang="es-MX" sz="1100" dirty="0" smtClean="0"/>
              <a:t>Ajustando las </a:t>
            </a:r>
            <a:r>
              <a:rPr lang="el-GR" sz="1100" dirty="0" smtClean="0"/>
              <a:t>β</a:t>
            </a:r>
            <a:r>
              <a:rPr lang="es-MX" sz="1100" dirty="0" smtClean="0"/>
              <a:t>s</a:t>
            </a:r>
          </a:p>
          <a:p>
            <a:pPr lvl="1">
              <a:lnSpc>
                <a:spcPts val="1600"/>
              </a:lnSpc>
              <a:spcBef>
                <a:spcPct val="0"/>
              </a:spcBef>
              <a:buFont typeface="Calibri" pitchFamily="34" charset="0"/>
              <a:buAutoNum type="arabicPeriod"/>
            </a:pPr>
            <a:endParaRPr lang="es-MX" sz="1100" dirty="0" smtClean="0"/>
          </a:p>
          <a:p>
            <a:pPr>
              <a:lnSpc>
                <a:spcPts val="1600"/>
              </a:lnSpc>
              <a:spcBef>
                <a:spcPct val="0"/>
              </a:spcBef>
              <a:buFont typeface="Calibri" pitchFamily="34" charset="0"/>
              <a:buAutoNum type="arabicPeriod"/>
            </a:pPr>
            <a:r>
              <a:rPr lang="es-MX" sz="1800" dirty="0" smtClean="0"/>
              <a:t>Ajustando el Costo de Capital Promedio Ponderado</a:t>
            </a:r>
          </a:p>
          <a:p>
            <a:pPr>
              <a:lnSpc>
                <a:spcPts val="1600"/>
              </a:lnSpc>
              <a:spcBef>
                <a:spcPct val="0"/>
              </a:spcBef>
              <a:buFont typeface="Calibri" pitchFamily="34" charset="0"/>
              <a:buAutoNum type="arabicPeriod"/>
            </a:pPr>
            <a:endParaRPr lang="es-MX" sz="1800" dirty="0" smtClean="0"/>
          </a:p>
          <a:p>
            <a:pPr>
              <a:lnSpc>
                <a:spcPts val="1600"/>
              </a:lnSpc>
              <a:spcBef>
                <a:spcPct val="0"/>
              </a:spcBef>
              <a:buFont typeface="Calibri" pitchFamily="34" charset="0"/>
              <a:buAutoNum type="arabicPeriod"/>
            </a:pPr>
            <a:r>
              <a:rPr lang="es-MX" sz="1800" dirty="0" smtClean="0"/>
              <a:t>Otros Modelos</a:t>
            </a:r>
          </a:p>
          <a:p>
            <a:pPr lvl="1">
              <a:lnSpc>
                <a:spcPts val="1600"/>
              </a:lnSpc>
              <a:spcBef>
                <a:spcPct val="0"/>
              </a:spcBef>
              <a:buFont typeface="Calibri" pitchFamily="34" charset="0"/>
              <a:buAutoNum type="arabicPeriod"/>
            </a:pPr>
            <a:r>
              <a:rPr lang="es-MX" sz="1100" dirty="0" smtClean="0"/>
              <a:t>APT</a:t>
            </a:r>
          </a:p>
          <a:p>
            <a:pPr lvl="1">
              <a:lnSpc>
                <a:spcPts val="1600"/>
              </a:lnSpc>
              <a:spcBef>
                <a:spcPct val="0"/>
              </a:spcBef>
              <a:buFont typeface="Calibri" pitchFamily="34" charset="0"/>
              <a:buAutoNum type="arabicPeriod"/>
            </a:pPr>
            <a:r>
              <a:rPr lang="es-MX" sz="1100" dirty="0" smtClean="0"/>
              <a:t>Modelo de Crecimiento de los Dividendos</a:t>
            </a:r>
          </a:p>
          <a:p>
            <a:pPr>
              <a:lnSpc>
                <a:spcPts val="1600"/>
              </a:lnSpc>
              <a:spcBef>
                <a:spcPct val="0"/>
              </a:spcBef>
              <a:buFont typeface="Calibri" pitchFamily="34" charset="0"/>
              <a:buAutoNum type="arabicPeriod"/>
            </a:pPr>
            <a:endParaRPr lang="es-MX" sz="1400" dirty="0" smtClean="0"/>
          </a:p>
          <a:p>
            <a:pPr>
              <a:lnSpc>
                <a:spcPts val="1600"/>
              </a:lnSpc>
              <a:spcBef>
                <a:spcPct val="0"/>
              </a:spcBef>
              <a:buFont typeface="Calibri" pitchFamily="34" charset="0"/>
              <a:buAutoNum type="arabicPeriod"/>
            </a:pPr>
            <a:r>
              <a:rPr lang="es-MX" sz="1800" dirty="0" smtClean="0"/>
              <a:t>Caso Práctico</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0"/>
            <a:ext cx="1943100" cy="1828800"/>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65304"/>
            <a:ext cx="2018987" cy="862765"/>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143000"/>
            <a:ext cx="9144000" cy="5572125"/>
          </a:xfrm>
        </p:spPr>
        <p:txBody>
          <a:bodyPr>
            <a:normAutofit fontScale="92500" lnSpcReduction="20000"/>
          </a:bodyPr>
          <a:lstStyle/>
          <a:p>
            <a:pPr>
              <a:defRPr/>
            </a:pPr>
            <a:r>
              <a:rPr lang="es-MX" dirty="0" smtClean="0"/>
              <a:t>Pero antes de avanzar, ¿Por qué no usar una analogía?</a:t>
            </a:r>
          </a:p>
          <a:p>
            <a:pPr>
              <a:defRPr/>
            </a:pPr>
            <a:endParaRPr lang="es-MX" dirty="0" smtClean="0"/>
          </a:p>
          <a:p>
            <a:pPr>
              <a:defRPr/>
            </a:pPr>
            <a:r>
              <a:rPr lang="es-MX" dirty="0" smtClean="0"/>
              <a:t>Supongamos que compramos una casa por medio de un crédito hipotecario:</a:t>
            </a:r>
          </a:p>
          <a:p>
            <a:pPr lvl="1">
              <a:defRPr/>
            </a:pPr>
            <a:r>
              <a:rPr lang="es-MX" dirty="0" smtClean="0"/>
              <a:t>Precio de compra:		1,000,000 pesos</a:t>
            </a:r>
          </a:p>
          <a:p>
            <a:pPr lvl="1">
              <a:defRPr/>
            </a:pPr>
            <a:r>
              <a:rPr lang="es-MX" dirty="0" smtClean="0"/>
              <a:t>Enganche:			    100,000 pesos		Capital de los accionistas</a:t>
            </a:r>
          </a:p>
          <a:p>
            <a:pPr lvl="1">
              <a:defRPr/>
            </a:pPr>
            <a:r>
              <a:rPr lang="es-MX" dirty="0" smtClean="0"/>
              <a:t>Financiamiento:		    900,000 pesos		Deuda</a:t>
            </a:r>
          </a:p>
          <a:p>
            <a:pPr>
              <a:defRPr/>
            </a:pPr>
            <a:endParaRPr lang="es-MX" dirty="0" smtClean="0"/>
          </a:p>
          <a:p>
            <a:pPr>
              <a:defRPr/>
            </a:pPr>
            <a:r>
              <a:rPr lang="es-MX" dirty="0" smtClean="0"/>
              <a:t>El comprador pierde la posibilidad de obtener un rendimiento por los fondos que utilizó como enganche = </a:t>
            </a:r>
            <a:r>
              <a:rPr lang="es-MX" b="1" dirty="0" smtClean="0"/>
              <a:t>Costo de oportunidad </a:t>
            </a:r>
            <a:r>
              <a:rPr lang="es-MX" dirty="0" smtClean="0"/>
              <a:t>del </a:t>
            </a:r>
            <a:r>
              <a:rPr lang="es-MX" u="sng" dirty="0" smtClean="0"/>
              <a:t>capital de los accionistas.</a:t>
            </a:r>
          </a:p>
          <a:p>
            <a:pPr>
              <a:defRPr/>
            </a:pPr>
            <a:endParaRPr lang="es-MX" dirty="0" smtClean="0"/>
          </a:p>
          <a:p>
            <a:pPr>
              <a:defRPr/>
            </a:pPr>
            <a:r>
              <a:rPr lang="es-MX" dirty="0" smtClean="0"/>
              <a:t>Además, el comprador también tiene que </a:t>
            </a:r>
            <a:r>
              <a:rPr lang="es-MX" b="1" dirty="0" smtClean="0"/>
              <a:t>pagar los intereses </a:t>
            </a:r>
            <a:r>
              <a:rPr lang="es-MX" dirty="0" smtClean="0"/>
              <a:t>= </a:t>
            </a:r>
            <a:r>
              <a:rPr lang="es-MX" u="sng" dirty="0" smtClean="0"/>
              <a:t>Costo de la deuda.</a:t>
            </a:r>
          </a:p>
          <a:p>
            <a:pPr>
              <a:defRPr/>
            </a:pPr>
            <a:endParaRPr lang="es-MX" dirty="0" smtClean="0"/>
          </a:p>
          <a:p>
            <a:pPr>
              <a:defRPr/>
            </a:pPr>
            <a:r>
              <a:rPr lang="es-MX" dirty="0" smtClean="0"/>
              <a:t>El </a:t>
            </a:r>
            <a:r>
              <a:rPr lang="es-MX" b="1" dirty="0" smtClean="0"/>
              <a:t>costo total </a:t>
            </a:r>
            <a:r>
              <a:rPr lang="es-MX" dirty="0" smtClean="0"/>
              <a:t>para el comprador es la suma de los intereses pagados más el rendimiento que dejó de ganar = </a:t>
            </a:r>
            <a:r>
              <a:rPr lang="es-MX" u="sng" dirty="0" smtClean="0"/>
              <a:t>Costo de Capital.</a:t>
            </a:r>
          </a:p>
          <a:p>
            <a:pPr>
              <a:defRPr/>
            </a:pPr>
            <a:endParaRPr lang="es-MX" dirty="0" smtClean="0"/>
          </a:p>
        </p:txBody>
      </p:sp>
      <p:sp>
        <p:nvSpPr>
          <p:cNvPr id="27650"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cxnSp>
        <p:nvCxnSpPr>
          <p:cNvPr id="9" name="8 Conector recto de flecha"/>
          <p:cNvCxnSpPr/>
          <p:nvPr/>
        </p:nvCxnSpPr>
        <p:spPr>
          <a:xfrm>
            <a:off x="5500688" y="2857500"/>
            <a:ext cx="8572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5500688" y="3141663"/>
            <a:ext cx="8572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2 Marcador de contenido"/>
          <p:cNvSpPr>
            <a:spLocks noGrp="1"/>
          </p:cNvSpPr>
          <p:nvPr>
            <p:ph idx="1"/>
          </p:nvPr>
        </p:nvSpPr>
        <p:spPr>
          <a:xfrm>
            <a:off x="457200" y="1403350"/>
            <a:ext cx="8229600" cy="4525963"/>
          </a:xfrm>
        </p:spPr>
        <p:txBody>
          <a:bodyPr/>
          <a:lstStyle/>
          <a:p>
            <a:r>
              <a:rPr lang="es-MX" dirty="0" smtClean="0"/>
              <a:t>Ejemplo: En un mundo </a:t>
            </a:r>
            <a:r>
              <a:rPr lang="es-MX" b="1" dirty="0" smtClean="0"/>
              <a:t>sin impuestos</a:t>
            </a:r>
            <a:r>
              <a:rPr lang="es-MX" dirty="0" smtClean="0"/>
              <a:t>. La empresa ABC tiene la siguiente estructura de capital: 30% deuda, 70% capital accionario. El costo de la deuda es de 8% y el costo del capital accionario es de 15%. </a:t>
            </a:r>
          </a:p>
          <a:p>
            <a:endParaRPr lang="es-MX" dirty="0" smtClean="0"/>
          </a:p>
          <a:p>
            <a:r>
              <a:rPr lang="es-MX" dirty="0" smtClean="0"/>
              <a:t>¿Cuál es la WACC de la empresa?</a:t>
            </a:r>
          </a:p>
        </p:txBody>
      </p:sp>
      <p:sp>
        <p:nvSpPr>
          <p:cNvPr id="28674"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2 Marcador de contenido"/>
          <p:cNvSpPr>
            <a:spLocks noGrp="1"/>
          </p:cNvSpPr>
          <p:nvPr>
            <p:ph idx="1"/>
          </p:nvPr>
        </p:nvSpPr>
        <p:spPr>
          <a:xfrm>
            <a:off x="457200" y="1285875"/>
            <a:ext cx="8229600" cy="1685925"/>
          </a:xfrm>
        </p:spPr>
        <p:txBody>
          <a:bodyPr/>
          <a:lstStyle/>
          <a:p>
            <a:r>
              <a:rPr lang="es-MX" smtClean="0"/>
              <a:t>¿Qué es más caro, la deuda o el capital de los accionistas?</a:t>
            </a:r>
          </a:p>
          <a:p>
            <a:endParaRPr lang="es-MX" smtClean="0"/>
          </a:p>
          <a:p>
            <a:r>
              <a:rPr lang="es-MX" smtClean="0"/>
              <a:t>¿Cómo se comportan los flujos de efectivo a los Acreedores y a los Accionistas?</a:t>
            </a:r>
          </a:p>
          <a:p>
            <a:endParaRPr lang="es-MX" smtClean="0"/>
          </a:p>
          <a:p>
            <a:endParaRPr lang="es-MX" smtClean="0"/>
          </a:p>
        </p:txBody>
      </p:sp>
      <p:sp>
        <p:nvSpPr>
          <p:cNvPr id="29698"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
        <p:nvSpPr>
          <p:cNvPr id="29699" name="10 CuadroTexto"/>
          <p:cNvSpPr txBox="1">
            <a:spLocks noChangeArrowheads="1"/>
          </p:cNvSpPr>
          <p:nvPr/>
        </p:nvSpPr>
        <p:spPr bwMode="auto">
          <a:xfrm>
            <a:off x="2428875" y="3548063"/>
            <a:ext cx="1365250" cy="368300"/>
          </a:xfrm>
          <a:prstGeom prst="rect">
            <a:avLst/>
          </a:prstGeom>
          <a:noFill/>
          <a:ln w="9525">
            <a:noFill/>
            <a:miter lim="800000"/>
            <a:headEnd/>
            <a:tailEnd/>
          </a:ln>
        </p:spPr>
        <p:txBody>
          <a:bodyPr wrap="none">
            <a:spAutoFit/>
          </a:bodyPr>
          <a:lstStyle/>
          <a:p>
            <a:r>
              <a:rPr lang="es-MX"/>
              <a:t>Acreedores</a:t>
            </a:r>
          </a:p>
        </p:txBody>
      </p:sp>
      <p:sp>
        <p:nvSpPr>
          <p:cNvPr id="29700" name="11 CuadroTexto"/>
          <p:cNvSpPr txBox="1">
            <a:spLocks noChangeArrowheads="1"/>
          </p:cNvSpPr>
          <p:nvPr/>
        </p:nvSpPr>
        <p:spPr bwMode="auto">
          <a:xfrm>
            <a:off x="6065838" y="3275013"/>
            <a:ext cx="1582737" cy="647700"/>
          </a:xfrm>
          <a:prstGeom prst="rect">
            <a:avLst/>
          </a:prstGeom>
          <a:noFill/>
          <a:ln w="9525">
            <a:noFill/>
            <a:miter lim="800000"/>
            <a:headEnd/>
            <a:tailEnd/>
          </a:ln>
        </p:spPr>
        <p:txBody>
          <a:bodyPr wrap="none">
            <a:spAutoFit/>
          </a:bodyPr>
          <a:lstStyle/>
          <a:p>
            <a:pPr algn="ctr"/>
            <a:r>
              <a:rPr lang="es-MX"/>
              <a:t>Capital de los</a:t>
            </a:r>
          </a:p>
          <a:p>
            <a:pPr algn="ctr"/>
            <a:r>
              <a:rPr lang="es-MX"/>
              <a:t>Accionistas</a:t>
            </a:r>
          </a:p>
        </p:txBody>
      </p:sp>
      <p:grpSp>
        <p:nvGrpSpPr>
          <p:cNvPr id="29701" name="13 Grupo"/>
          <p:cNvGrpSpPr>
            <a:grpSpLocks/>
          </p:cNvGrpSpPr>
          <p:nvPr/>
        </p:nvGrpSpPr>
        <p:grpSpPr bwMode="auto">
          <a:xfrm>
            <a:off x="5072063" y="3692525"/>
            <a:ext cx="2859087" cy="2224088"/>
            <a:chOff x="1713686" y="2643182"/>
            <a:chExt cx="2858314" cy="2224896"/>
          </a:xfrm>
        </p:grpSpPr>
        <p:cxnSp>
          <p:nvCxnSpPr>
            <p:cNvPr id="15" name="14 Conector recto"/>
            <p:cNvCxnSpPr/>
            <p:nvPr/>
          </p:nvCxnSpPr>
          <p:spPr>
            <a:xfrm rot="5400000">
              <a:off x="606796" y="3750072"/>
              <a:ext cx="2215368" cy="1587"/>
            </a:xfrm>
            <a:prstGeom prst="line">
              <a:avLst/>
            </a:prstGeom>
          </p:spPr>
          <p:style>
            <a:lnRef idx="2">
              <a:schemeClr val="dk1"/>
            </a:lnRef>
            <a:fillRef idx="0">
              <a:schemeClr val="dk1"/>
            </a:fillRef>
            <a:effectRef idx="1">
              <a:schemeClr val="dk1"/>
            </a:effectRef>
            <a:fontRef idx="minor">
              <a:schemeClr val="tx1"/>
            </a:fontRef>
          </p:style>
        </p:cxnSp>
        <p:cxnSp>
          <p:nvCxnSpPr>
            <p:cNvPr id="16" name="15 Conector recto"/>
            <p:cNvCxnSpPr/>
            <p:nvPr/>
          </p:nvCxnSpPr>
          <p:spPr>
            <a:xfrm rot="10800000" flipV="1">
              <a:off x="1715273" y="4858550"/>
              <a:ext cx="2856727" cy="9528"/>
            </a:xfrm>
            <a:prstGeom prst="line">
              <a:avLst/>
            </a:prstGeom>
          </p:spPr>
          <p:style>
            <a:lnRef idx="2">
              <a:schemeClr val="dk1"/>
            </a:lnRef>
            <a:fillRef idx="0">
              <a:schemeClr val="dk1"/>
            </a:fillRef>
            <a:effectRef idx="1">
              <a:schemeClr val="dk1"/>
            </a:effectRef>
            <a:fontRef idx="minor">
              <a:schemeClr val="tx1"/>
            </a:fontRef>
          </p:style>
        </p:cxnSp>
      </p:grpSp>
      <p:sp>
        <p:nvSpPr>
          <p:cNvPr id="17" name="16 Triángulo isósceles"/>
          <p:cNvSpPr/>
          <p:nvPr/>
        </p:nvSpPr>
        <p:spPr>
          <a:xfrm>
            <a:off x="1500188" y="5192713"/>
            <a:ext cx="1357312" cy="71437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8" name="17 Triángulo isósceles"/>
          <p:cNvSpPr/>
          <p:nvPr/>
        </p:nvSpPr>
        <p:spPr>
          <a:xfrm rot="10800000">
            <a:off x="2143125" y="5202238"/>
            <a:ext cx="1428750" cy="71437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9" name="18 Triángulo isósceles"/>
          <p:cNvSpPr/>
          <p:nvPr/>
        </p:nvSpPr>
        <p:spPr>
          <a:xfrm>
            <a:off x="2857500" y="5202238"/>
            <a:ext cx="1357313" cy="71437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20" name="19 Triángulo isósceles"/>
          <p:cNvSpPr/>
          <p:nvPr/>
        </p:nvSpPr>
        <p:spPr>
          <a:xfrm rot="10800000">
            <a:off x="2714625" y="5202238"/>
            <a:ext cx="1500188" cy="714375"/>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grpSp>
        <p:nvGrpSpPr>
          <p:cNvPr id="29706" name="12 Grupo"/>
          <p:cNvGrpSpPr>
            <a:grpSpLocks/>
          </p:cNvGrpSpPr>
          <p:nvPr/>
        </p:nvGrpSpPr>
        <p:grpSpPr bwMode="auto">
          <a:xfrm>
            <a:off x="1500188" y="3692525"/>
            <a:ext cx="2857500" cy="2224088"/>
            <a:chOff x="1713686" y="2643182"/>
            <a:chExt cx="2858314" cy="2224896"/>
          </a:xfrm>
        </p:grpSpPr>
        <p:cxnSp>
          <p:nvCxnSpPr>
            <p:cNvPr id="6" name="5 Conector recto"/>
            <p:cNvCxnSpPr/>
            <p:nvPr/>
          </p:nvCxnSpPr>
          <p:spPr>
            <a:xfrm rot="5400000">
              <a:off x="606796" y="3750072"/>
              <a:ext cx="2215368" cy="1587"/>
            </a:xfrm>
            <a:prstGeom prst="line">
              <a:avLst/>
            </a:prstGeom>
          </p:spPr>
          <p:style>
            <a:lnRef idx="2">
              <a:schemeClr val="dk1"/>
            </a:lnRef>
            <a:fillRef idx="0">
              <a:schemeClr val="dk1"/>
            </a:fillRef>
            <a:effectRef idx="1">
              <a:schemeClr val="dk1"/>
            </a:effectRef>
            <a:fontRef idx="minor">
              <a:schemeClr val="tx1"/>
            </a:fontRef>
          </p:style>
        </p:cxnSp>
        <p:cxnSp>
          <p:nvCxnSpPr>
            <p:cNvPr id="7" name="6 Conector recto"/>
            <p:cNvCxnSpPr/>
            <p:nvPr/>
          </p:nvCxnSpPr>
          <p:spPr>
            <a:xfrm rot="10800000" flipV="1">
              <a:off x="1715273" y="4858550"/>
              <a:ext cx="2856727" cy="9528"/>
            </a:xfrm>
            <a:prstGeom prst="line">
              <a:avLst/>
            </a:prstGeom>
          </p:spPr>
          <p:style>
            <a:lnRef idx="2">
              <a:schemeClr val="dk1"/>
            </a:lnRef>
            <a:fillRef idx="0">
              <a:schemeClr val="dk1"/>
            </a:fillRef>
            <a:effectRef idx="1">
              <a:schemeClr val="dk1"/>
            </a:effectRef>
            <a:fontRef idx="minor">
              <a:schemeClr val="tx1"/>
            </a:fontRef>
          </p:style>
        </p:cxnSp>
      </p:grpSp>
      <p:sp>
        <p:nvSpPr>
          <p:cNvPr id="29707" name="20 CuadroTexto"/>
          <p:cNvSpPr txBox="1">
            <a:spLocks noChangeArrowheads="1"/>
          </p:cNvSpPr>
          <p:nvPr/>
        </p:nvSpPr>
        <p:spPr bwMode="auto">
          <a:xfrm>
            <a:off x="2006600" y="6000750"/>
            <a:ext cx="350838" cy="369888"/>
          </a:xfrm>
          <a:prstGeom prst="rect">
            <a:avLst/>
          </a:prstGeom>
          <a:noFill/>
          <a:ln w="9525">
            <a:noFill/>
            <a:miter lim="800000"/>
            <a:headEnd/>
            <a:tailEnd/>
          </a:ln>
        </p:spPr>
        <p:txBody>
          <a:bodyPr wrap="none">
            <a:spAutoFit/>
          </a:bodyPr>
          <a:lstStyle/>
          <a:p>
            <a:r>
              <a:rPr lang="es-MX"/>
              <a:t>D</a:t>
            </a:r>
          </a:p>
        </p:txBody>
      </p:sp>
      <p:sp>
        <p:nvSpPr>
          <p:cNvPr id="29708" name="21 CuadroTexto"/>
          <p:cNvSpPr txBox="1">
            <a:spLocks noChangeArrowheads="1"/>
          </p:cNvSpPr>
          <p:nvPr/>
        </p:nvSpPr>
        <p:spPr bwMode="auto">
          <a:xfrm>
            <a:off x="3286125" y="2928938"/>
            <a:ext cx="2814638" cy="461962"/>
          </a:xfrm>
          <a:prstGeom prst="rect">
            <a:avLst/>
          </a:prstGeom>
          <a:noFill/>
          <a:ln w="9525">
            <a:noFill/>
            <a:miter lim="800000"/>
            <a:headEnd/>
            <a:tailEnd/>
          </a:ln>
        </p:spPr>
        <p:txBody>
          <a:bodyPr wrap="none">
            <a:spAutoFit/>
          </a:bodyPr>
          <a:lstStyle/>
          <a:p>
            <a:r>
              <a:rPr lang="es-MX" sz="2400" b="1"/>
              <a:t>Flujos de Efectivo</a:t>
            </a:r>
          </a:p>
        </p:txBody>
      </p:sp>
      <p:sp>
        <p:nvSpPr>
          <p:cNvPr id="29709" name="22 CuadroTexto"/>
          <p:cNvSpPr txBox="1">
            <a:spLocks noChangeArrowheads="1"/>
          </p:cNvSpPr>
          <p:nvPr/>
        </p:nvSpPr>
        <p:spPr bwMode="auto">
          <a:xfrm>
            <a:off x="1000125" y="5059363"/>
            <a:ext cx="350838" cy="369887"/>
          </a:xfrm>
          <a:prstGeom prst="rect">
            <a:avLst/>
          </a:prstGeom>
          <a:noFill/>
          <a:ln w="9525">
            <a:noFill/>
            <a:miter lim="800000"/>
            <a:headEnd/>
            <a:tailEnd/>
          </a:ln>
        </p:spPr>
        <p:txBody>
          <a:bodyPr wrap="none">
            <a:spAutoFit/>
          </a:bodyPr>
          <a:lstStyle/>
          <a:p>
            <a:r>
              <a:rPr lang="es-MX"/>
              <a:t>D</a:t>
            </a:r>
          </a:p>
        </p:txBody>
      </p:sp>
      <p:sp>
        <p:nvSpPr>
          <p:cNvPr id="29710" name="23 CuadroTexto"/>
          <p:cNvSpPr txBox="1">
            <a:spLocks noChangeArrowheads="1"/>
          </p:cNvSpPr>
          <p:nvPr/>
        </p:nvSpPr>
        <p:spPr bwMode="auto">
          <a:xfrm>
            <a:off x="4006850" y="6059488"/>
            <a:ext cx="350838" cy="369887"/>
          </a:xfrm>
          <a:prstGeom prst="rect">
            <a:avLst/>
          </a:prstGeom>
          <a:noFill/>
          <a:ln w="9525">
            <a:noFill/>
            <a:miter lim="800000"/>
            <a:headEnd/>
            <a:tailEnd/>
          </a:ln>
        </p:spPr>
        <p:txBody>
          <a:bodyPr wrap="none">
            <a:spAutoFit/>
          </a:bodyPr>
          <a:lstStyle/>
          <a:p>
            <a:r>
              <a:rPr lang="es-MX"/>
              <a:t>X</a:t>
            </a:r>
          </a:p>
        </p:txBody>
      </p:sp>
      <p:cxnSp>
        <p:nvCxnSpPr>
          <p:cNvPr id="28" name="27 Conector recto"/>
          <p:cNvCxnSpPr/>
          <p:nvPr/>
        </p:nvCxnSpPr>
        <p:spPr>
          <a:xfrm>
            <a:off x="1357313" y="5214938"/>
            <a:ext cx="2857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rot="5400000">
            <a:off x="2036763" y="5892800"/>
            <a:ext cx="21431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9713" name="30 CuadroTexto"/>
          <p:cNvSpPr txBox="1">
            <a:spLocks noChangeArrowheads="1"/>
          </p:cNvSpPr>
          <p:nvPr/>
        </p:nvSpPr>
        <p:spPr bwMode="auto">
          <a:xfrm>
            <a:off x="5578475" y="6000750"/>
            <a:ext cx="350838" cy="369888"/>
          </a:xfrm>
          <a:prstGeom prst="rect">
            <a:avLst/>
          </a:prstGeom>
          <a:noFill/>
          <a:ln w="9525">
            <a:noFill/>
            <a:miter lim="800000"/>
            <a:headEnd/>
            <a:tailEnd/>
          </a:ln>
        </p:spPr>
        <p:txBody>
          <a:bodyPr wrap="none">
            <a:spAutoFit/>
          </a:bodyPr>
          <a:lstStyle/>
          <a:p>
            <a:r>
              <a:rPr lang="es-MX"/>
              <a:t>D</a:t>
            </a:r>
          </a:p>
        </p:txBody>
      </p:sp>
      <p:sp>
        <p:nvSpPr>
          <p:cNvPr id="29714" name="31 CuadroTexto"/>
          <p:cNvSpPr txBox="1">
            <a:spLocks noChangeArrowheads="1"/>
          </p:cNvSpPr>
          <p:nvPr/>
        </p:nvSpPr>
        <p:spPr bwMode="auto">
          <a:xfrm>
            <a:off x="4572000" y="5059363"/>
            <a:ext cx="350838" cy="369887"/>
          </a:xfrm>
          <a:prstGeom prst="rect">
            <a:avLst/>
          </a:prstGeom>
          <a:noFill/>
          <a:ln w="9525">
            <a:noFill/>
            <a:miter lim="800000"/>
            <a:headEnd/>
            <a:tailEnd/>
          </a:ln>
        </p:spPr>
        <p:txBody>
          <a:bodyPr wrap="none">
            <a:spAutoFit/>
          </a:bodyPr>
          <a:lstStyle/>
          <a:p>
            <a:r>
              <a:rPr lang="es-MX"/>
              <a:t>D</a:t>
            </a:r>
          </a:p>
        </p:txBody>
      </p:sp>
      <p:sp>
        <p:nvSpPr>
          <p:cNvPr id="29715" name="32 CuadroTexto"/>
          <p:cNvSpPr txBox="1">
            <a:spLocks noChangeArrowheads="1"/>
          </p:cNvSpPr>
          <p:nvPr/>
        </p:nvSpPr>
        <p:spPr bwMode="auto">
          <a:xfrm>
            <a:off x="7578725" y="6059488"/>
            <a:ext cx="350838" cy="369887"/>
          </a:xfrm>
          <a:prstGeom prst="rect">
            <a:avLst/>
          </a:prstGeom>
          <a:noFill/>
          <a:ln w="9525">
            <a:noFill/>
            <a:miter lim="800000"/>
            <a:headEnd/>
            <a:tailEnd/>
          </a:ln>
        </p:spPr>
        <p:txBody>
          <a:bodyPr wrap="none">
            <a:spAutoFit/>
          </a:bodyPr>
          <a:lstStyle/>
          <a:p>
            <a:r>
              <a:rPr lang="es-MX"/>
              <a:t>X</a:t>
            </a:r>
          </a:p>
        </p:txBody>
      </p:sp>
      <p:cxnSp>
        <p:nvCxnSpPr>
          <p:cNvPr id="34" name="33 Conector recto"/>
          <p:cNvCxnSpPr/>
          <p:nvPr/>
        </p:nvCxnSpPr>
        <p:spPr>
          <a:xfrm>
            <a:off x="4929188" y="5214938"/>
            <a:ext cx="2857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rot="5400000">
            <a:off x="5608638" y="5892800"/>
            <a:ext cx="214312" cy="1588"/>
          </a:xfrm>
          <a:prstGeom prst="line">
            <a:avLst/>
          </a:prstGeom>
        </p:spPr>
        <p:style>
          <a:lnRef idx="1">
            <a:schemeClr val="accent1"/>
          </a:lnRef>
          <a:fillRef idx="0">
            <a:schemeClr val="accent1"/>
          </a:fillRef>
          <a:effectRef idx="0">
            <a:schemeClr val="accent1"/>
          </a:effectRef>
          <a:fontRef idx="minor">
            <a:schemeClr val="tx1"/>
          </a:fontRef>
        </p:style>
      </p:cxnSp>
      <p:sp>
        <p:nvSpPr>
          <p:cNvPr id="36" name="35 Triángulo isósceles"/>
          <p:cNvSpPr/>
          <p:nvPr/>
        </p:nvSpPr>
        <p:spPr>
          <a:xfrm>
            <a:off x="5715000" y="4214813"/>
            <a:ext cx="2214563" cy="1000125"/>
          </a:xfrm>
          <a:prstGeom prst="triangle">
            <a:avLst>
              <a:gd name="adj"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29719" name="36 CuadroTexto"/>
          <p:cNvSpPr txBox="1">
            <a:spLocks noChangeArrowheads="1"/>
          </p:cNvSpPr>
          <p:nvPr/>
        </p:nvSpPr>
        <p:spPr bwMode="auto">
          <a:xfrm>
            <a:off x="6507163" y="6000750"/>
            <a:ext cx="247650" cy="369888"/>
          </a:xfrm>
          <a:prstGeom prst="rect">
            <a:avLst/>
          </a:prstGeom>
          <a:noFill/>
          <a:ln w="9525">
            <a:noFill/>
            <a:miter lim="800000"/>
            <a:headEnd/>
            <a:tailEnd/>
          </a:ln>
        </p:spPr>
        <p:txBody>
          <a:bodyPr wrap="none">
            <a:spAutoFit/>
          </a:bodyPr>
          <a:lstStyle/>
          <a:p>
            <a:r>
              <a:rPr lang="es-MX"/>
              <a:t>I</a:t>
            </a:r>
          </a:p>
        </p:txBody>
      </p:sp>
      <p:cxnSp>
        <p:nvCxnSpPr>
          <p:cNvPr id="38" name="37 Conector recto"/>
          <p:cNvCxnSpPr/>
          <p:nvPr/>
        </p:nvCxnSpPr>
        <p:spPr>
          <a:xfrm rot="5400000">
            <a:off x="6535738" y="5892800"/>
            <a:ext cx="21431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9721" name="38 CuadroTexto"/>
          <p:cNvSpPr txBox="1">
            <a:spLocks noChangeArrowheads="1"/>
          </p:cNvSpPr>
          <p:nvPr/>
        </p:nvSpPr>
        <p:spPr bwMode="auto">
          <a:xfrm>
            <a:off x="1428750" y="6357938"/>
            <a:ext cx="2201863" cy="646112"/>
          </a:xfrm>
          <a:prstGeom prst="rect">
            <a:avLst/>
          </a:prstGeom>
          <a:noFill/>
          <a:ln w="9525">
            <a:noFill/>
            <a:miter lim="800000"/>
            <a:headEnd/>
            <a:tailEnd/>
          </a:ln>
        </p:spPr>
        <p:txBody>
          <a:bodyPr wrap="none">
            <a:spAutoFit/>
          </a:bodyPr>
          <a:lstStyle/>
          <a:p>
            <a:r>
              <a:rPr lang="es-MX" sz="1200"/>
              <a:t>D = Deuda</a:t>
            </a:r>
          </a:p>
          <a:p>
            <a:r>
              <a:rPr lang="es-MX" sz="1200"/>
              <a:t>I   = Inversión</a:t>
            </a:r>
          </a:p>
          <a:p>
            <a:r>
              <a:rPr lang="es-MX" sz="1200"/>
              <a:t>X = Flujos de Efectivo Totales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1643063" y="1143000"/>
            <a:ext cx="1428750" cy="785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Riesgo de la Empresa</a:t>
            </a:r>
          </a:p>
        </p:txBody>
      </p:sp>
      <p:sp>
        <p:nvSpPr>
          <p:cNvPr id="8" name="7 Rectángulo"/>
          <p:cNvSpPr/>
          <p:nvPr/>
        </p:nvSpPr>
        <p:spPr>
          <a:xfrm>
            <a:off x="1643063" y="3000375"/>
            <a:ext cx="1428750" cy="785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Información del Mercado</a:t>
            </a:r>
          </a:p>
        </p:txBody>
      </p:sp>
      <p:sp>
        <p:nvSpPr>
          <p:cNvPr id="9" name="8 Rectángulo"/>
          <p:cNvSpPr/>
          <p:nvPr/>
        </p:nvSpPr>
        <p:spPr>
          <a:xfrm>
            <a:off x="1643063" y="2071688"/>
            <a:ext cx="1428750" cy="785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Estructura de Capital de la Empresa</a:t>
            </a:r>
          </a:p>
        </p:txBody>
      </p:sp>
      <p:sp>
        <p:nvSpPr>
          <p:cNvPr id="10" name="9 Rectángulo"/>
          <p:cNvSpPr/>
          <p:nvPr/>
        </p:nvSpPr>
        <p:spPr>
          <a:xfrm>
            <a:off x="3857625" y="1143000"/>
            <a:ext cx="1428750" cy="2643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Costo del Capital Accionario</a:t>
            </a:r>
          </a:p>
          <a:p>
            <a:pPr algn="ctr">
              <a:defRPr/>
            </a:pPr>
            <a:r>
              <a:rPr lang="es-MX" dirty="0"/>
              <a:t>r</a:t>
            </a:r>
            <a:r>
              <a:rPr lang="es-MX" baseline="-25000" dirty="0"/>
              <a:t>e</a:t>
            </a:r>
            <a:endParaRPr lang="es-MX" dirty="0"/>
          </a:p>
        </p:txBody>
      </p:sp>
      <p:sp>
        <p:nvSpPr>
          <p:cNvPr id="13" name="12 Rectángulo"/>
          <p:cNvSpPr/>
          <p:nvPr/>
        </p:nvSpPr>
        <p:spPr>
          <a:xfrm>
            <a:off x="1643063" y="4071938"/>
            <a:ext cx="1428750" cy="2643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Análisis de Crédito o Calificación de Crédito o Rendimiento de los Bonos</a:t>
            </a:r>
          </a:p>
        </p:txBody>
      </p:sp>
      <p:sp>
        <p:nvSpPr>
          <p:cNvPr id="16" name="15 Rectángulo"/>
          <p:cNvSpPr/>
          <p:nvPr/>
        </p:nvSpPr>
        <p:spPr>
          <a:xfrm>
            <a:off x="3857625" y="4071938"/>
            <a:ext cx="1428750" cy="2643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Costo de la Deuda</a:t>
            </a:r>
          </a:p>
          <a:p>
            <a:pPr algn="ctr">
              <a:defRPr/>
            </a:pPr>
            <a:r>
              <a:rPr lang="es-MX" dirty="0" err="1"/>
              <a:t>r</a:t>
            </a:r>
            <a:r>
              <a:rPr lang="es-MX" baseline="-25000" dirty="0" err="1"/>
              <a:t>d</a:t>
            </a:r>
            <a:endParaRPr lang="es-MX" dirty="0"/>
          </a:p>
        </p:txBody>
      </p:sp>
      <p:sp>
        <p:nvSpPr>
          <p:cNvPr id="17" name="16 Flecha derecha"/>
          <p:cNvSpPr/>
          <p:nvPr/>
        </p:nvSpPr>
        <p:spPr>
          <a:xfrm>
            <a:off x="3286125" y="1571625"/>
            <a:ext cx="357188" cy="1714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8" name="17 Flecha derecha"/>
          <p:cNvSpPr/>
          <p:nvPr/>
        </p:nvSpPr>
        <p:spPr>
          <a:xfrm>
            <a:off x="3286125" y="4500563"/>
            <a:ext cx="357188" cy="1714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9" name="18 Flecha derecha"/>
          <p:cNvSpPr/>
          <p:nvPr/>
        </p:nvSpPr>
        <p:spPr>
          <a:xfrm>
            <a:off x="5643563" y="2571750"/>
            <a:ext cx="571500" cy="2643188"/>
          </a:xfrm>
          <a:prstGeom prst="rightArrow">
            <a:avLst>
              <a:gd name="adj1" fmla="val 5000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20" name="19 Rectángulo redondeado"/>
          <p:cNvSpPr/>
          <p:nvPr/>
        </p:nvSpPr>
        <p:spPr>
          <a:xfrm>
            <a:off x="6786563" y="2500313"/>
            <a:ext cx="2000250" cy="250031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3200" b="1" dirty="0"/>
              <a:t>Costo Total de Capital</a:t>
            </a:r>
          </a:p>
          <a:p>
            <a:pPr algn="ctr">
              <a:defRPr/>
            </a:pPr>
            <a:r>
              <a:rPr lang="es-MX" sz="3200" b="1" i="1" dirty="0"/>
              <a:t>WACC</a:t>
            </a:r>
          </a:p>
        </p:txBody>
      </p:sp>
      <p:sp>
        <p:nvSpPr>
          <p:cNvPr id="21" name="1 Título"/>
          <p:cNvSpPr txBox="1">
            <a:spLocks/>
          </p:cNvSpPr>
          <p:nvPr/>
        </p:nvSpPr>
        <p:spPr bwMode="auto">
          <a:xfrm>
            <a:off x="0" y="142875"/>
            <a:ext cx="8001000" cy="1143000"/>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2. Costo de Capital Promedio Ponderado (WACC )</a:t>
            </a:r>
            <a:endParaRPr lang="en-US" sz="2800" b="1" dirty="0">
              <a:latin typeface="+mj-lt"/>
              <a:ea typeface="+mj-ea"/>
              <a:cs typeface="+mj-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Marcador de contenido"/>
          <p:cNvSpPr>
            <a:spLocks noGrp="1"/>
          </p:cNvSpPr>
          <p:nvPr>
            <p:ph idx="1"/>
          </p:nvPr>
        </p:nvSpPr>
        <p:spPr>
          <a:xfrm>
            <a:off x="457200" y="928688"/>
            <a:ext cx="8229600" cy="4525962"/>
          </a:xfrm>
        </p:spPr>
        <p:txBody>
          <a:bodyPr/>
          <a:lstStyle/>
          <a:p>
            <a:r>
              <a:rPr lang="es-MX" smtClean="0"/>
              <a:t>El </a:t>
            </a:r>
            <a:r>
              <a:rPr lang="es-MX" b="1" smtClean="0"/>
              <a:t>costo de la deuda (r</a:t>
            </a:r>
            <a:r>
              <a:rPr lang="es-MX" b="1" baseline="-25000" smtClean="0"/>
              <a:t>d</a:t>
            </a:r>
            <a:r>
              <a:rPr lang="es-MX" b="1" smtClean="0"/>
              <a:t>) </a:t>
            </a:r>
            <a:r>
              <a:rPr lang="es-MX" smtClean="0"/>
              <a:t>es el costo actual o marginal de pedir prestado. </a:t>
            </a:r>
          </a:p>
          <a:p>
            <a:endParaRPr lang="es-MX" smtClean="0"/>
          </a:p>
          <a:p>
            <a:r>
              <a:rPr lang="es-MX" smtClean="0"/>
              <a:t>¿Qué parámetros determinan el costo de la deuda de una empresa?</a:t>
            </a:r>
          </a:p>
          <a:p>
            <a:pPr lvl="1"/>
            <a:r>
              <a:rPr lang="es-MX" smtClean="0"/>
              <a:t>Los niveles de tasas de interés en el mercado</a:t>
            </a:r>
          </a:p>
          <a:p>
            <a:pPr lvl="1"/>
            <a:r>
              <a:rPr lang="es-MX" smtClean="0"/>
              <a:t>La estructura financiera de la empresa y su riesgo de incumplimiento</a:t>
            </a:r>
          </a:p>
          <a:p>
            <a:pPr lvl="1"/>
            <a:r>
              <a:rPr lang="es-MX" smtClean="0"/>
              <a:t>El tratamiento fiscal de los pagos de deuda.</a:t>
            </a:r>
          </a:p>
          <a:p>
            <a:pPr lvl="1"/>
            <a:endParaRPr lang="es-MX" smtClean="0"/>
          </a:p>
          <a:p>
            <a:r>
              <a:rPr lang="es-MX" smtClean="0"/>
              <a:t>Puede obtenerse a través de un promedio ponderado de la deuda que tiene la empresa.</a:t>
            </a:r>
          </a:p>
          <a:p>
            <a:pPr lvl="1"/>
            <a:r>
              <a:rPr lang="es-MX" smtClean="0"/>
              <a:t>Si una empresa tiene deuda pública, el costo de la misma es la tasa actual de rendimiento de su deuda emitida.</a:t>
            </a:r>
          </a:p>
          <a:p>
            <a:pPr lvl="1"/>
            <a:r>
              <a:rPr lang="es-MX" smtClean="0"/>
              <a:t>En el caso de empresas sin emisiones públicas, se debe utilizar la calificación de su deuda o costo de fondeo en el mercado.</a:t>
            </a:r>
          </a:p>
          <a:p>
            <a:endParaRPr lang="es-MX" smtClean="0"/>
          </a:p>
          <a:p>
            <a:endParaRPr lang="es-MX" smtClean="0"/>
          </a:p>
        </p:txBody>
      </p:sp>
      <p:sp>
        <p:nvSpPr>
          <p:cNvPr id="31746"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81328"/>
            <a:ext cx="1368152" cy="584646"/>
          </a:xfrm>
          <a:prstGeom prst="rect">
            <a:avLst/>
          </a:prstGeom>
        </p:spPr>
      </p:pic>
      <p:sp>
        <p:nvSpPr>
          <p:cNvPr id="18433" name="1 Título"/>
          <p:cNvSpPr>
            <a:spLocks noGrp="1"/>
          </p:cNvSpPr>
          <p:nvPr>
            <p:ph type="title"/>
          </p:nvPr>
        </p:nvSpPr>
        <p:spPr>
          <a:xfrm>
            <a:off x="2051720" y="-918"/>
            <a:ext cx="4329112" cy="1143001"/>
          </a:xfrm>
        </p:spPr>
        <p:txBody>
          <a:bodyPr/>
          <a:lstStyle/>
          <a:p>
            <a:pPr eaLnBrk="1" hangingPunct="1"/>
            <a:r>
              <a:rPr lang="es-MX" dirty="0" smtClean="0"/>
              <a:t>1. Introducción</a:t>
            </a:r>
          </a:p>
        </p:txBody>
      </p:sp>
      <p:sp>
        <p:nvSpPr>
          <p:cNvPr id="18434" name="2 Marcador de contenido"/>
          <p:cNvSpPr>
            <a:spLocks noGrp="1"/>
          </p:cNvSpPr>
          <p:nvPr>
            <p:ph idx="1"/>
          </p:nvPr>
        </p:nvSpPr>
        <p:spPr>
          <a:xfrm>
            <a:off x="457200" y="785813"/>
            <a:ext cx="8229600" cy="4525962"/>
          </a:xfrm>
        </p:spPr>
        <p:txBody>
          <a:bodyPr/>
          <a:lstStyle/>
          <a:p>
            <a:pPr eaLnBrk="1" hangingPunct="1">
              <a:spcBef>
                <a:spcPts val="100"/>
              </a:spcBef>
            </a:pPr>
            <a:r>
              <a:rPr lang="es-MX" dirty="0" smtClean="0"/>
              <a:t>Nuestro marco de referencia  es la </a:t>
            </a:r>
            <a:r>
              <a:rPr lang="es-MX" b="1" dirty="0" smtClean="0"/>
              <a:t>empresa</a:t>
            </a:r>
            <a:r>
              <a:rPr lang="es-MX" dirty="0" smtClean="0"/>
              <a:t>.</a:t>
            </a:r>
          </a:p>
          <a:p>
            <a:pPr eaLnBrk="1" hangingPunct="1">
              <a:spcBef>
                <a:spcPts val="200"/>
              </a:spcBef>
            </a:pPr>
            <a:endParaRPr lang="es-MX" dirty="0" smtClean="0"/>
          </a:p>
          <a:p>
            <a:pPr eaLnBrk="1" hangingPunct="1">
              <a:spcBef>
                <a:spcPts val="200"/>
              </a:spcBef>
            </a:pPr>
            <a:r>
              <a:rPr lang="es-MX" dirty="0" smtClean="0"/>
              <a:t>Entendemos como empresa a toda entidad que lleva a cabo </a:t>
            </a:r>
            <a:r>
              <a:rPr lang="es-MX" b="1" dirty="0" smtClean="0"/>
              <a:t>actividades productivas </a:t>
            </a:r>
            <a:r>
              <a:rPr lang="es-MX" dirty="0" smtClean="0"/>
              <a:t>(ej. Producción de automóviles, transporte de pasajeros, desarrollo de software, etc.).</a:t>
            </a:r>
          </a:p>
          <a:p>
            <a:pPr eaLnBrk="1" hangingPunct="1">
              <a:spcBef>
                <a:spcPts val="200"/>
              </a:spcBef>
            </a:pPr>
            <a:endParaRPr lang="es-MX" dirty="0" smtClean="0"/>
          </a:p>
          <a:p>
            <a:pPr eaLnBrk="1" hangingPunct="1">
              <a:spcBef>
                <a:spcPts val="200"/>
              </a:spcBef>
            </a:pPr>
            <a:r>
              <a:rPr lang="es-MX" dirty="0" smtClean="0"/>
              <a:t>Para desarrollar estas actividades, </a:t>
            </a:r>
            <a:r>
              <a:rPr lang="es-MX" b="1" dirty="0" smtClean="0"/>
              <a:t>las empresas requieren de activos</a:t>
            </a:r>
            <a:r>
              <a:rPr lang="es-MX" dirty="0" smtClean="0"/>
              <a:t> (personal*, edificios, maquinaria, patentes, etc.) y </a:t>
            </a:r>
            <a:r>
              <a:rPr lang="es-MX" b="1" dirty="0" smtClean="0"/>
              <a:t>financiamiento para su operación</a:t>
            </a:r>
            <a:r>
              <a:rPr lang="es-MX" dirty="0" smtClean="0"/>
              <a:t>.</a:t>
            </a:r>
          </a:p>
          <a:p>
            <a:pPr eaLnBrk="1" hangingPunct="1">
              <a:spcBef>
                <a:spcPts val="200"/>
              </a:spcBef>
            </a:pPr>
            <a:endParaRPr lang="es-MX" dirty="0" smtClean="0"/>
          </a:p>
          <a:p>
            <a:pPr eaLnBrk="1" hangingPunct="1">
              <a:spcBef>
                <a:spcPts val="200"/>
              </a:spcBef>
            </a:pPr>
            <a:r>
              <a:rPr lang="es-MX" dirty="0" smtClean="0"/>
              <a:t>¿Pero cómo obtienen las empresas estos activos y financian su operación?</a:t>
            </a:r>
          </a:p>
          <a:p>
            <a:pPr eaLnBrk="1" hangingPunct="1">
              <a:spcBef>
                <a:spcPts val="200"/>
              </a:spcBef>
            </a:pPr>
            <a:endParaRPr lang="es-MX" dirty="0" smtClean="0"/>
          </a:p>
          <a:p>
            <a:pPr eaLnBrk="1" hangingPunct="1">
              <a:spcBef>
                <a:spcPts val="200"/>
              </a:spcBef>
            </a:pPr>
            <a:r>
              <a:rPr lang="es-MX" dirty="0" smtClean="0"/>
              <a:t>Mediante la </a:t>
            </a:r>
            <a:r>
              <a:rPr lang="es-MX" b="1" dirty="0" smtClean="0"/>
              <a:t>adquisición, renta o arrendamiento </a:t>
            </a:r>
            <a:r>
              <a:rPr lang="es-MX" dirty="0" smtClean="0"/>
              <a:t>de los activos, y el pago de sueldos, anticipos y gastos varios para la operación</a:t>
            </a:r>
            <a:r>
              <a:rPr lang="es-MX" b="1" dirty="0" smtClean="0"/>
              <a:t>.</a:t>
            </a:r>
          </a:p>
          <a:p>
            <a:pPr eaLnBrk="1" hangingPunct="1">
              <a:buFont typeface="Arial" charset="0"/>
              <a:buNone/>
            </a:pPr>
            <a:endParaRPr lang="es-MX" dirty="0" smtClean="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655068" cy="1557711"/>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Marcador de contenido"/>
          <p:cNvSpPr>
            <a:spLocks noGrp="1"/>
          </p:cNvSpPr>
          <p:nvPr>
            <p:ph idx="1"/>
          </p:nvPr>
        </p:nvSpPr>
        <p:spPr>
          <a:xfrm>
            <a:off x="457200" y="1071563"/>
            <a:ext cx="8229600" cy="4525962"/>
          </a:xfrm>
        </p:spPr>
        <p:txBody>
          <a:bodyPr/>
          <a:lstStyle/>
          <a:p>
            <a:endParaRPr lang="es-MX" smtClean="0"/>
          </a:p>
          <a:p>
            <a:r>
              <a:rPr lang="es-MX" smtClean="0"/>
              <a:t>En varias legislaciones fiscales (México, EUA, etc.), los intereses en la deuda son deducibles; por lo tanto ajustamos el costo de la deuda para reflejar este beneficio fiscal.</a:t>
            </a:r>
          </a:p>
          <a:p>
            <a:endParaRPr lang="es-MX" smtClean="0"/>
          </a:p>
          <a:p>
            <a:r>
              <a:rPr lang="es-MX" smtClean="0"/>
              <a:t>Ajustamos el costo esperado antes de impuestos de la deuda por un factor (1-t</a:t>
            </a:r>
            <a:r>
              <a:rPr lang="es-MX" baseline="-25000" smtClean="0"/>
              <a:t>c</a:t>
            </a:r>
            <a:r>
              <a:rPr lang="es-MX" smtClean="0"/>
              <a:t>).</a:t>
            </a:r>
          </a:p>
          <a:p>
            <a:endParaRPr lang="es-MX" smtClean="0"/>
          </a:p>
          <a:p>
            <a:endParaRPr lang="es-MX" smtClean="0"/>
          </a:p>
        </p:txBody>
      </p:sp>
      <p:sp>
        <p:nvSpPr>
          <p:cNvPr id="32770"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
        <p:nvSpPr>
          <p:cNvPr id="32771" name="5 CuadroTexto"/>
          <p:cNvSpPr txBox="1">
            <a:spLocks noChangeArrowheads="1"/>
          </p:cNvSpPr>
          <p:nvPr/>
        </p:nvSpPr>
        <p:spPr bwMode="auto">
          <a:xfrm>
            <a:off x="714375" y="4143375"/>
            <a:ext cx="5500688" cy="646113"/>
          </a:xfrm>
          <a:prstGeom prst="rect">
            <a:avLst/>
          </a:prstGeom>
          <a:noFill/>
          <a:ln w="9525">
            <a:noFill/>
            <a:miter lim="800000"/>
            <a:headEnd/>
            <a:tailEnd/>
          </a:ln>
        </p:spPr>
        <p:txBody>
          <a:bodyPr>
            <a:spAutoFit/>
          </a:bodyPr>
          <a:lstStyle/>
          <a:p>
            <a:pPr algn="ctr"/>
            <a:r>
              <a:rPr lang="es-MX" sz="3600" b="1"/>
              <a:t>WACC = w</a:t>
            </a:r>
            <a:r>
              <a:rPr lang="es-MX" sz="3600" b="1" baseline="-25000"/>
              <a:t>e</a:t>
            </a:r>
            <a:r>
              <a:rPr lang="es-MX" sz="3600" b="1"/>
              <a:t>r</a:t>
            </a:r>
            <a:r>
              <a:rPr lang="es-MX" sz="3600" b="1" baseline="-25000"/>
              <a:t>e</a:t>
            </a:r>
            <a:r>
              <a:rPr lang="es-MX" sz="3600" b="1"/>
              <a:t> + w</a:t>
            </a:r>
            <a:r>
              <a:rPr lang="es-MX" sz="3600" b="1" baseline="-25000"/>
              <a:t>d</a:t>
            </a:r>
            <a:r>
              <a:rPr lang="es-MX" sz="3600" b="1"/>
              <a:t>r</a:t>
            </a:r>
            <a:r>
              <a:rPr lang="es-MX" sz="3600" b="1" baseline="-25000"/>
              <a:t>d</a:t>
            </a:r>
            <a:r>
              <a:rPr lang="es-MX" sz="3600" b="1"/>
              <a:t>(1-t</a:t>
            </a:r>
            <a:r>
              <a:rPr lang="es-MX" sz="3600" b="1" baseline="-25000"/>
              <a:t>c</a:t>
            </a:r>
            <a:r>
              <a:rPr lang="es-MX" sz="3600" b="1"/>
              <a:t>)</a:t>
            </a:r>
          </a:p>
        </p:txBody>
      </p:sp>
      <p:sp>
        <p:nvSpPr>
          <p:cNvPr id="32772" name="7 CuadroTexto"/>
          <p:cNvSpPr txBox="1">
            <a:spLocks noChangeArrowheads="1"/>
          </p:cNvSpPr>
          <p:nvPr/>
        </p:nvSpPr>
        <p:spPr bwMode="auto">
          <a:xfrm>
            <a:off x="785813" y="4857750"/>
            <a:ext cx="4500562" cy="738188"/>
          </a:xfrm>
          <a:prstGeom prst="rect">
            <a:avLst/>
          </a:prstGeom>
          <a:noFill/>
          <a:ln w="9525">
            <a:noFill/>
            <a:miter lim="800000"/>
            <a:headEnd/>
            <a:tailEnd/>
          </a:ln>
        </p:spPr>
        <p:txBody>
          <a:bodyPr>
            <a:spAutoFit/>
          </a:bodyPr>
          <a:lstStyle/>
          <a:p>
            <a:r>
              <a:rPr lang="es-MX" sz="1400"/>
              <a:t>r</a:t>
            </a:r>
            <a:r>
              <a:rPr lang="es-MX" sz="1400" baseline="-25000"/>
              <a:t>e </a:t>
            </a:r>
            <a:r>
              <a:rPr lang="es-MX" sz="1400"/>
              <a:t>= costo del capital accionario</a:t>
            </a:r>
          </a:p>
          <a:p>
            <a:r>
              <a:rPr lang="es-MX" sz="1400"/>
              <a:t>r</a:t>
            </a:r>
            <a:r>
              <a:rPr lang="es-MX" sz="1400" baseline="-25000"/>
              <a:t>d </a:t>
            </a:r>
            <a:r>
              <a:rPr lang="es-MX" sz="1400"/>
              <a:t>= costo de la deuda</a:t>
            </a:r>
          </a:p>
          <a:p>
            <a:r>
              <a:rPr lang="es-MX" sz="1400"/>
              <a:t>t</a:t>
            </a:r>
            <a:r>
              <a:rPr lang="es-MX" sz="1400" baseline="-25000"/>
              <a:t>c </a:t>
            </a:r>
            <a:r>
              <a:rPr lang="es-MX" sz="1400"/>
              <a:t>= tasa marginal de impuestos corporativos</a:t>
            </a:r>
          </a:p>
        </p:txBody>
      </p:sp>
      <p:sp>
        <p:nvSpPr>
          <p:cNvPr id="32773" name="6 CuadroTexto"/>
          <p:cNvSpPr txBox="1">
            <a:spLocks noChangeArrowheads="1"/>
          </p:cNvSpPr>
          <p:nvPr/>
        </p:nvSpPr>
        <p:spPr bwMode="auto">
          <a:xfrm>
            <a:off x="571500" y="5886450"/>
            <a:ext cx="8001000" cy="400050"/>
          </a:xfrm>
          <a:prstGeom prst="rect">
            <a:avLst/>
          </a:prstGeom>
          <a:noFill/>
          <a:ln w="9525">
            <a:noFill/>
            <a:miter lim="800000"/>
            <a:headEnd/>
            <a:tailEnd/>
          </a:ln>
        </p:spPr>
        <p:txBody>
          <a:bodyPr>
            <a:spAutoFit/>
          </a:bodyPr>
          <a:lstStyle/>
          <a:p>
            <a:r>
              <a:rPr lang="es-MX" sz="2000"/>
              <a:t>W</a:t>
            </a:r>
            <a:r>
              <a:rPr lang="es-MX" sz="2000" baseline="-25000"/>
              <a:t>d</a:t>
            </a:r>
            <a:r>
              <a:rPr lang="es-MX" sz="2000"/>
              <a:t>r</a:t>
            </a:r>
            <a:r>
              <a:rPr lang="es-MX" sz="2000" baseline="-25000"/>
              <a:t>d</a:t>
            </a:r>
            <a:r>
              <a:rPr lang="es-MX" sz="2000"/>
              <a:t>t</a:t>
            </a:r>
            <a:r>
              <a:rPr lang="es-MX" sz="2000" baseline="-25000"/>
              <a:t>c</a:t>
            </a:r>
            <a:r>
              <a:rPr lang="es-MX" sz="2000"/>
              <a:t> = Impacto en el WACC a consecuencia del </a:t>
            </a:r>
            <a:r>
              <a:rPr lang="es-MX" sz="2000" u="sng"/>
              <a:t>beneficio fiscal</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2 Marcador de contenido"/>
          <p:cNvSpPr>
            <a:spLocks noGrp="1"/>
          </p:cNvSpPr>
          <p:nvPr>
            <p:ph idx="1"/>
          </p:nvPr>
        </p:nvSpPr>
        <p:spPr>
          <a:xfrm>
            <a:off x="0" y="928688"/>
            <a:ext cx="8929688" cy="4525962"/>
          </a:xfrm>
        </p:spPr>
        <p:txBody>
          <a:bodyPr/>
          <a:lstStyle/>
          <a:p>
            <a:r>
              <a:rPr lang="es-MX" smtClean="0"/>
              <a:t>Estimar el </a:t>
            </a:r>
            <a:r>
              <a:rPr lang="es-MX" b="1" smtClean="0"/>
              <a:t>costo del capital accionario (r</a:t>
            </a:r>
            <a:r>
              <a:rPr lang="es-MX" b="1" baseline="-25000" smtClean="0"/>
              <a:t>e</a:t>
            </a:r>
            <a:r>
              <a:rPr lang="es-MX" b="1" smtClean="0"/>
              <a:t>) </a:t>
            </a:r>
            <a:r>
              <a:rPr lang="es-MX" smtClean="0"/>
              <a:t>es más complicado que estimar el costo de la deuda.</a:t>
            </a:r>
          </a:p>
          <a:p>
            <a:endParaRPr lang="es-MX" smtClean="0"/>
          </a:p>
          <a:p>
            <a:r>
              <a:rPr lang="es-MX" smtClean="0"/>
              <a:t>Al contrario de la deuda, la empresa no está obligada legalmente a pagar intereses o capital a los dueños del capital accionario.</a:t>
            </a:r>
          </a:p>
          <a:p>
            <a:endParaRPr lang="es-MX" smtClean="0"/>
          </a:p>
          <a:p>
            <a:r>
              <a:rPr lang="es-MX" smtClean="0"/>
              <a:t>Existen varios métodos para estimar el costo del capital accionario. Más adelante presentaremos algunos: Capital Asset Pricing Model, el Arbitrage Pricing Theory y el Modelo de descuento de dividendos.</a:t>
            </a:r>
          </a:p>
          <a:p>
            <a:endParaRPr lang="es-MX" smtClean="0"/>
          </a:p>
          <a:p>
            <a:r>
              <a:rPr lang="es-MX" smtClean="0"/>
              <a:t>Ojo, el costo de capital accionario no se ajusta por impuestos, ya que los pagos a los accionistas (ya sea como dividendos o ganancias de capital) no son deducibles para la empresa. </a:t>
            </a:r>
          </a:p>
          <a:p>
            <a:endParaRPr lang="es-MX" smtClean="0"/>
          </a:p>
        </p:txBody>
      </p:sp>
      <p:sp>
        <p:nvSpPr>
          <p:cNvPr id="33794" name="1 Título"/>
          <p:cNvSpPr>
            <a:spLocks noGrp="1"/>
          </p:cNvSpPr>
          <p:nvPr>
            <p:ph type="title"/>
          </p:nvPr>
        </p:nvSpPr>
        <p:spPr>
          <a:xfrm>
            <a:off x="0" y="-71438"/>
            <a:ext cx="8001000" cy="1143001"/>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2 Marcador de contenido"/>
          <p:cNvSpPr>
            <a:spLocks noGrp="1"/>
          </p:cNvSpPr>
          <p:nvPr>
            <p:ph idx="1"/>
          </p:nvPr>
        </p:nvSpPr>
        <p:spPr>
          <a:xfrm>
            <a:off x="142875" y="1403350"/>
            <a:ext cx="8858250" cy="4525963"/>
          </a:xfrm>
        </p:spPr>
        <p:txBody>
          <a:bodyPr/>
          <a:lstStyle/>
          <a:p>
            <a:r>
              <a:rPr lang="es-MX" smtClean="0"/>
              <a:t>¿Cómo se  podemos determinar los pesos/proporciones de cada componente?</a:t>
            </a:r>
          </a:p>
          <a:p>
            <a:endParaRPr lang="es-MX" smtClean="0"/>
          </a:p>
          <a:p>
            <a:r>
              <a:rPr lang="es-MX" smtClean="0"/>
              <a:t>Idealmente queremos utilizar la proporción de cada fuente de fondeo que utilizará la empresa en el proyecto o la compañía.</a:t>
            </a:r>
          </a:p>
          <a:p>
            <a:endParaRPr lang="es-MX" smtClean="0"/>
          </a:p>
          <a:p>
            <a:r>
              <a:rPr lang="es-MX" smtClean="0"/>
              <a:t>Si asumimos que la empresa tiene una estructura de capital objetivo, entonces debemos usar esa proporción.</a:t>
            </a:r>
          </a:p>
          <a:p>
            <a:endParaRPr lang="es-MX" smtClean="0"/>
          </a:p>
        </p:txBody>
      </p:sp>
      <p:sp>
        <p:nvSpPr>
          <p:cNvPr id="34818"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2 Marcador de contenido"/>
          <p:cNvSpPr>
            <a:spLocks noGrp="1"/>
          </p:cNvSpPr>
          <p:nvPr>
            <p:ph idx="1"/>
          </p:nvPr>
        </p:nvSpPr>
        <p:spPr>
          <a:xfrm>
            <a:off x="142875" y="1071563"/>
            <a:ext cx="8715375" cy="4525962"/>
          </a:xfrm>
        </p:spPr>
        <p:txBody>
          <a:bodyPr/>
          <a:lstStyle/>
          <a:p>
            <a:r>
              <a:rPr lang="es-MX" smtClean="0"/>
              <a:t>Los analistas comúnmente siguen los siguientes pasos para estimar los pesos de los componentes:</a:t>
            </a:r>
          </a:p>
          <a:p>
            <a:endParaRPr lang="es-MX" smtClean="0"/>
          </a:p>
          <a:p>
            <a:pPr marL="914400" lvl="1" indent="-457200">
              <a:buFont typeface="Calibri" pitchFamily="34" charset="0"/>
              <a:buAutoNum type="arabicPeriod"/>
            </a:pPr>
            <a:r>
              <a:rPr lang="es-MX" smtClean="0"/>
              <a:t>Asumir que la estructura actual de capital dictada por los valores de mercado de sus componentes, representa la estructura de capital objetivo de la empresa.</a:t>
            </a:r>
          </a:p>
          <a:p>
            <a:pPr marL="914400" lvl="1" indent="-457200">
              <a:buFont typeface="Calibri" pitchFamily="34" charset="0"/>
              <a:buAutoNum type="arabicPeriod"/>
            </a:pPr>
            <a:endParaRPr lang="es-MX" smtClean="0"/>
          </a:p>
          <a:p>
            <a:pPr marL="914400" lvl="1" indent="-457200">
              <a:buFont typeface="Calibri" pitchFamily="34" charset="0"/>
              <a:buAutoNum type="arabicPeriod"/>
            </a:pPr>
            <a:r>
              <a:rPr lang="es-MX" smtClean="0"/>
              <a:t>Examinar tendencias en la estructura de capital de la empresa o comunicados de la dirección al respecto, para hacer conjeturas sobre la estructura objetivo.</a:t>
            </a:r>
          </a:p>
          <a:p>
            <a:pPr marL="914400" lvl="1" indent="-457200">
              <a:buFont typeface="Calibri" pitchFamily="34" charset="0"/>
              <a:buAutoNum type="arabicPeriod"/>
            </a:pPr>
            <a:endParaRPr lang="es-MX" smtClean="0"/>
          </a:p>
          <a:p>
            <a:pPr marL="914400" lvl="1" indent="-457200">
              <a:buFont typeface="Calibri" pitchFamily="34" charset="0"/>
              <a:buAutoNum type="arabicPeriod"/>
            </a:pPr>
            <a:r>
              <a:rPr lang="es-MX" smtClean="0"/>
              <a:t>Usar un promedio de la estructura de capital objetivo de empresas comparables.</a:t>
            </a:r>
          </a:p>
        </p:txBody>
      </p:sp>
      <p:sp>
        <p:nvSpPr>
          <p:cNvPr id="35842"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2 Marcador de contenido"/>
          <p:cNvSpPr>
            <a:spLocks noGrp="1"/>
          </p:cNvSpPr>
          <p:nvPr>
            <p:ph idx="1"/>
          </p:nvPr>
        </p:nvSpPr>
        <p:spPr>
          <a:xfrm>
            <a:off x="457200" y="1357313"/>
            <a:ext cx="8229600" cy="4525962"/>
          </a:xfrm>
        </p:spPr>
        <p:txBody>
          <a:bodyPr/>
          <a:lstStyle/>
          <a:p>
            <a:r>
              <a:rPr lang="es-MX" smtClean="0"/>
              <a:t>El costo de capital tiene varias aplicaciones en las finanzas corporativas y la toma de decisiones:</a:t>
            </a:r>
          </a:p>
          <a:p>
            <a:endParaRPr lang="es-MX" smtClean="0"/>
          </a:p>
          <a:p>
            <a:pPr lvl="1"/>
            <a:r>
              <a:rPr lang="es-MX" smtClean="0"/>
              <a:t>Como comparativo para evaluar la tasa de rendimiento obtenida sobre el capital invertido.</a:t>
            </a:r>
          </a:p>
          <a:p>
            <a:pPr lvl="1"/>
            <a:r>
              <a:rPr lang="es-MX" smtClean="0"/>
              <a:t>La tasa de rendimiento necesaria para atraer fondos en un mercado competitivo con oportunidades de inversión sustitutas para los inversionistas.</a:t>
            </a:r>
          </a:p>
          <a:p>
            <a:pPr lvl="1"/>
            <a:r>
              <a:rPr lang="es-MX" smtClean="0"/>
              <a:t>Tasa de rendimiento mínima esperada para la aceptación de proyectos.</a:t>
            </a:r>
          </a:p>
          <a:p>
            <a:pPr lvl="1"/>
            <a:r>
              <a:rPr lang="es-MX" smtClean="0"/>
              <a:t>Tasa de descuento para determinar el valor presente.</a:t>
            </a:r>
          </a:p>
          <a:p>
            <a:pPr lvl="1"/>
            <a:r>
              <a:rPr lang="es-MX" smtClean="0"/>
              <a:t>Tasa de cálculo para estimar el capital asignado del “Economic Profit” o “Economic Value Added”.</a:t>
            </a:r>
          </a:p>
        </p:txBody>
      </p:sp>
      <p:sp>
        <p:nvSpPr>
          <p:cNvPr id="36866"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2 Marcador de contenido"/>
          <p:cNvSpPr>
            <a:spLocks noGrp="1"/>
          </p:cNvSpPr>
          <p:nvPr>
            <p:ph idx="1"/>
          </p:nvPr>
        </p:nvSpPr>
        <p:spPr>
          <a:xfrm>
            <a:off x="142875" y="1089025"/>
            <a:ext cx="8786813" cy="4983163"/>
          </a:xfrm>
        </p:spPr>
        <p:txBody>
          <a:bodyPr/>
          <a:lstStyle/>
          <a:p>
            <a:pPr>
              <a:spcBef>
                <a:spcPct val="0"/>
              </a:spcBef>
            </a:pPr>
            <a:r>
              <a:rPr lang="es-MX" smtClean="0"/>
              <a:t>Consideraciones del WACC como tasa de descuento:</a:t>
            </a:r>
          </a:p>
          <a:p>
            <a:pPr>
              <a:spcBef>
                <a:spcPct val="0"/>
              </a:spcBef>
            </a:pPr>
            <a:endParaRPr lang="es-MX" smtClean="0"/>
          </a:p>
          <a:p>
            <a:pPr>
              <a:spcBef>
                <a:spcPct val="0"/>
              </a:spcBef>
            </a:pPr>
            <a:r>
              <a:rPr lang="es-MX" smtClean="0"/>
              <a:t>Como base de cálculo para el VPN, el WACC juega un papel importante en las decisiones de presupuestación de capital de la empresa (capital budgeting).</a:t>
            </a:r>
          </a:p>
          <a:p>
            <a:pPr>
              <a:spcBef>
                <a:spcPct val="0"/>
              </a:spcBef>
            </a:pPr>
            <a:endParaRPr lang="es-MX" smtClean="0"/>
          </a:p>
          <a:p>
            <a:pPr>
              <a:spcBef>
                <a:spcPct val="0"/>
              </a:spcBef>
            </a:pPr>
            <a:r>
              <a:rPr lang="es-MX" smtClean="0"/>
              <a:t>Al usar el WACC de la empresa, asumimos que el proyecto:</a:t>
            </a:r>
          </a:p>
          <a:p>
            <a:pPr lvl="1">
              <a:spcBef>
                <a:spcPct val="0"/>
              </a:spcBef>
            </a:pPr>
            <a:r>
              <a:rPr lang="es-MX" smtClean="0"/>
              <a:t>Tiene el mismo riesgo que el riesgo promedio de la empresa.</a:t>
            </a:r>
          </a:p>
          <a:p>
            <a:pPr lvl="1">
              <a:spcBef>
                <a:spcPct val="0"/>
              </a:spcBef>
            </a:pPr>
            <a:r>
              <a:rPr lang="es-MX" smtClean="0"/>
              <a:t>Tendrá una estructura de capital objetivo constante a lo largo de su vida útil.</a:t>
            </a:r>
          </a:p>
          <a:p>
            <a:pPr>
              <a:spcBef>
                <a:spcPct val="0"/>
              </a:spcBef>
            </a:pPr>
            <a:endParaRPr lang="es-MX" smtClean="0"/>
          </a:p>
          <a:p>
            <a:pPr>
              <a:spcBef>
                <a:spcPct val="0"/>
              </a:spcBef>
            </a:pPr>
            <a:r>
              <a:rPr lang="es-MX" smtClean="0"/>
              <a:t>El WACC de la empresa puede ser ajustado para reflejar el riesgo de cada proyecto. </a:t>
            </a:r>
          </a:p>
          <a:p>
            <a:pPr>
              <a:spcBef>
                <a:spcPct val="0"/>
              </a:spcBef>
            </a:pPr>
            <a:endParaRPr lang="es-MX" smtClean="0"/>
          </a:p>
          <a:p>
            <a:pPr>
              <a:spcBef>
                <a:spcPct val="0"/>
              </a:spcBef>
            </a:pPr>
            <a:r>
              <a:rPr lang="es-MX" smtClean="0"/>
              <a:t>Si una inversión tiene un VPN positivo, la compañía debe de llevar a cabo el proyecto. </a:t>
            </a:r>
          </a:p>
          <a:p>
            <a:pPr>
              <a:spcBef>
                <a:spcPct val="0"/>
              </a:spcBef>
            </a:pPr>
            <a:endParaRPr lang="es-MX" smtClean="0"/>
          </a:p>
          <a:p>
            <a:pPr>
              <a:spcBef>
                <a:spcPct val="0"/>
              </a:spcBef>
            </a:pPr>
            <a:endParaRPr lang="es-MX" smtClean="0"/>
          </a:p>
        </p:txBody>
      </p:sp>
      <p:sp>
        <p:nvSpPr>
          <p:cNvPr id="37890"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2 Marcador de contenido"/>
          <p:cNvSpPr>
            <a:spLocks noGrp="1"/>
          </p:cNvSpPr>
          <p:nvPr>
            <p:ph idx="1"/>
          </p:nvPr>
        </p:nvSpPr>
        <p:spPr/>
        <p:txBody>
          <a:bodyPr/>
          <a:lstStyle/>
          <a:p>
            <a:r>
              <a:rPr lang="es-MX" smtClean="0"/>
              <a:t>El WACC también puede ser utilizado en la valuación de instrumentos de inversión con base en modelos de valuación de flujos de efectivo descontados.</a:t>
            </a:r>
          </a:p>
          <a:p>
            <a:pPr lvl="1"/>
            <a:endParaRPr lang="es-MX" smtClean="0"/>
          </a:p>
          <a:p>
            <a:pPr lvl="1"/>
            <a:r>
              <a:rPr lang="es-MX" smtClean="0"/>
              <a:t>Si los flujos son a los proveedores de capital de la empresa, entonces el analista utilizará el WACC.</a:t>
            </a:r>
          </a:p>
          <a:p>
            <a:pPr lvl="1"/>
            <a:endParaRPr lang="es-MX" smtClean="0"/>
          </a:p>
          <a:p>
            <a:pPr lvl="1"/>
            <a:r>
              <a:rPr lang="es-MX" smtClean="0"/>
              <a:t>Si los flujos pertenecen exclusivamente a los accionistas se deberá utilizar el costo del equity.</a:t>
            </a:r>
          </a:p>
        </p:txBody>
      </p:sp>
      <p:sp>
        <p:nvSpPr>
          <p:cNvPr id="38914" name="1 Título"/>
          <p:cNvSpPr>
            <a:spLocks noGrp="1"/>
          </p:cNvSpPr>
          <p:nvPr>
            <p:ph type="title"/>
          </p:nvPr>
        </p:nvSpPr>
        <p:spPr>
          <a:xfrm>
            <a:off x="0" y="142875"/>
            <a:ext cx="8001000" cy="1143000"/>
          </a:xfrm>
        </p:spPr>
        <p:txBody>
          <a:bodyPr/>
          <a:lstStyle/>
          <a:p>
            <a:r>
              <a:rPr lang="es-MX" smtClean="0"/>
              <a:t>2. Costo de Capital Promedio Ponderado (WACC )</a:t>
            </a:r>
            <a:endParaRPr lang="en-US"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Título"/>
          <p:cNvSpPr>
            <a:spLocks noGrp="1"/>
          </p:cNvSpPr>
          <p:nvPr>
            <p:ph type="title"/>
          </p:nvPr>
        </p:nvSpPr>
        <p:spPr>
          <a:xfrm>
            <a:off x="142875" y="142875"/>
            <a:ext cx="7597775" cy="1143000"/>
          </a:xfrm>
        </p:spPr>
        <p:txBody>
          <a:bodyPr/>
          <a:lstStyle/>
          <a:p>
            <a:r>
              <a:rPr lang="es-MX" smtClean="0"/>
              <a:t>3.1 Estructura Óptima de Capital</a:t>
            </a:r>
          </a:p>
        </p:txBody>
      </p:sp>
      <p:sp>
        <p:nvSpPr>
          <p:cNvPr id="39938" name="2 Marcador de contenido"/>
          <p:cNvSpPr>
            <a:spLocks noGrp="1"/>
          </p:cNvSpPr>
          <p:nvPr>
            <p:ph idx="1"/>
          </p:nvPr>
        </p:nvSpPr>
        <p:spPr>
          <a:xfrm>
            <a:off x="457200" y="1857375"/>
            <a:ext cx="8229600" cy="3429000"/>
          </a:xfrm>
        </p:spPr>
        <p:txBody>
          <a:bodyPr/>
          <a:lstStyle/>
          <a:p>
            <a:r>
              <a:rPr lang="es-MX" smtClean="0"/>
              <a:t>¿La proporción de deuda y capital accionario dentro de la empresa influyen en su valor?</a:t>
            </a:r>
          </a:p>
          <a:p>
            <a:endParaRPr lang="es-MX" smtClean="0"/>
          </a:p>
          <a:p>
            <a:r>
              <a:rPr lang="es-MX" smtClean="0"/>
              <a:t>¿Existe una estructura de capital óptima? </a:t>
            </a:r>
          </a:p>
          <a:p>
            <a:endParaRPr lang="es-MX" smtClean="0"/>
          </a:p>
          <a:p>
            <a:r>
              <a:rPr lang="es-MX" smtClean="0"/>
              <a:t>Antes de dar respuesta a estas preguntas, vale la pena mencionar que el </a:t>
            </a:r>
            <a:r>
              <a:rPr lang="es-MX" b="1" smtClean="0"/>
              <a:t>valor total de la empresa </a:t>
            </a:r>
            <a:r>
              <a:rPr lang="es-MX" smtClean="0"/>
              <a:t>se define por los </a:t>
            </a:r>
            <a:r>
              <a:rPr lang="es-MX" u="sng" smtClean="0"/>
              <a:t>valores de mercado</a:t>
            </a:r>
            <a:r>
              <a:rPr lang="es-MX" smtClean="0"/>
              <a:t>* de </a:t>
            </a:r>
            <a:r>
              <a:rPr lang="es-MX" b="1" smtClean="0"/>
              <a:t>la deuda y el capital accionario</a:t>
            </a:r>
            <a:r>
              <a:rPr lang="es-MX" smtClean="0"/>
              <a:t> que la componen. </a:t>
            </a:r>
          </a:p>
          <a:p>
            <a:pPr>
              <a:buFont typeface="Arial" charset="0"/>
              <a:buNone/>
            </a:pPr>
            <a:endParaRPr lang="es-MX" smtClean="0"/>
          </a:p>
          <a:p>
            <a:endParaRPr lang="es-MX" smtClean="0"/>
          </a:p>
          <a:p>
            <a:endParaRPr lang="es-MX"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Título"/>
          <p:cNvSpPr>
            <a:spLocks noGrp="1"/>
          </p:cNvSpPr>
          <p:nvPr>
            <p:ph type="title"/>
          </p:nvPr>
        </p:nvSpPr>
        <p:spPr>
          <a:xfrm>
            <a:off x="285750" y="125413"/>
            <a:ext cx="7454900" cy="1143000"/>
          </a:xfrm>
        </p:spPr>
        <p:txBody>
          <a:bodyPr/>
          <a:lstStyle/>
          <a:p>
            <a:r>
              <a:rPr lang="es-MX" smtClean="0"/>
              <a:t>3.1 Estructura Óptima de Capital</a:t>
            </a:r>
          </a:p>
        </p:txBody>
      </p:sp>
      <p:sp>
        <p:nvSpPr>
          <p:cNvPr id="40962" name="2 Marcador de contenido"/>
          <p:cNvSpPr>
            <a:spLocks noGrp="1"/>
          </p:cNvSpPr>
          <p:nvPr>
            <p:ph idx="1"/>
          </p:nvPr>
        </p:nvSpPr>
        <p:spPr>
          <a:xfrm>
            <a:off x="457200" y="1214438"/>
            <a:ext cx="8229600" cy="4911725"/>
          </a:xfrm>
        </p:spPr>
        <p:txBody>
          <a:bodyPr/>
          <a:lstStyle/>
          <a:p>
            <a:pPr>
              <a:spcBef>
                <a:spcPts val="300"/>
              </a:spcBef>
            </a:pPr>
            <a:r>
              <a:rPr lang="es-MX" smtClean="0"/>
              <a:t>Consideremos que el pastel está conformado por el valor presente de los flujos que reciben los acreedores y accionistas de la empresa.</a:t>
            </a:r>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r>
              <a:rPr lang="es-MX" smtClean="0"/>
              <a:t>¿Cómo cortemos el pastel influye en su tamaño?</a:t>
            </a:r>
          </a:p>
          <a:p>
            <a:pPr>
              <a:spcBef>
                <a:spcPts val="300"/>
              </a:spcBef>
            </a:pPr>
            <a:endParaRPr lang="es-MX" smtClean="0"/>
          </a:p>
          <a:p>
            <a:pPr>
              <a:spcBef>
                <a:spcPts val="300"/>
              </a:spcBef>
            </a:pPr>
            <a:r>
              <a:rPr lang="es-MX" smtClean="0"/>
              <a:t>Eso significaría que el tamaño de los flujos nominales o la tasa de descuento (WACC) dependen de la proporción que guarden sus componentes.</a:t>
            </a:r>
          </a:p>
          <a:p>
            <a:pPr>
              <a:spcBef>
                <a:spcPts val="300"/>
              </a:spcBef>
            </a:pPr>
            <a:endParaRPr lang="es-MX" smtClean="0"/>
          </a:p>
          <a:p>
            <a:pPr>
              <a:spcBef>
                <a:spcPts val="300"/>
              </a:spcBef>
            </a:pPr>
            <a:endParaRPr lang="es-MX" smtClean="0"/>
          </a:p>
        </p:txBody>
      </p:sp>
      <p:graphicFrame>
        <p:nvGraphicFramePr>
          <p:cNvPr id="4" name="3 Gráfico"/>
          <p:cNvGraphicFramePr/>
          <p:nvPr/>
        </p:nvGraphicFramePr>
        <p:xfrm>
          <a:off x="2286000" y="1625569"/>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Marcador de contenido"/>
          <p:cNvSpPr>
            <a:spLocks noGrp="1"/>
          </p:cNvSpPr>
          <p:nvPr>
            <p:ph idx="1"/>
          </p:nvPr>
        </p:nvSpPr>
        <p:spPr>
          <a:xfrm>
            <a:off x="457200" y="857250"/>
            <a:ext cx="8229600" cy="4525963"/>
          </a:xfrm>
        </p:spPr>
        <p:txBody>
          <a:bodyPr/>
          <a:lstStyle/>
          <a:p>
            <a:pPr>
              <a:spcBef>
                <a:spcPts val="300"/>
              </a:spcBef>
            </a:pPr>
            <a:r>
              <a:rPr lang="es-MX" smtClean="0"/>
              <a:t>¿Qué observamos en la práctica?</a:t>
            </a:r>
          </a:p>
          <a:p>
            <a:pPr>
              <a:spcBef>
                <a:spcPts val="300"/>
              </a:spcBef>
            </a:pPr>
            <a:endParaRPr lang="es-MX" smtClean="0"/>
          </a:p>
          <a:p>
            <a:pPr>
              <a:spcBef>
                <a:spcPts val="300"/>
              </a:spcBef>
            </a:pPr>
            <a:r>
              <a:rPr lang="es-MX" smtClean="0"/>
              <a:t>La siguiente tabla muestra la estructura de capital de diversas industrias</a:t>
            </a:r>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endParaRPr lang="es-MX" smtClean="0"/>
          </a:p>
          <a:p>
            <a:pPr>
              <a:spcBef>
                <a:spcPts val="300"/>
              </a:spcBef>
            </a:pPr>
            <a:r>
              <a:rPr lang="es-MX" smtClean="0"/>
              <a:t>¿Qué podemos concluir?</a:t>
            </a:r>
          </a:p>
          <a:p>
            <a:pPr>
              <a:spcBef>
                <a:spcPts val="300"/>
              </a:spcBef>
            </a:pPr>
            <a:endParaRPr lang="es-MX" smtClean="0"/>
          </a:p>
        </p:txBody>
      </p:sp>
      <p:sp>
        <p:nvSpPr>
          <p:cNvPr id="41986" name="1 Título"/>
          <p:cNvSpPr>
            <a:spLocks noGrp="1"/>
          </p:cNvSpPr>
          <p:nvPr>
            <p:ph type="title"/>
          </p:nvPr>
        </p:nvSpPr>
        <p:spPr>
          <a:xfrm>
            <a:off x="285750" y="125413"/>
            <a:ext cx="7454900" cy="1143000"/>
          </a:xfrm>
        </p:spPr>
        <p:txBody>
          <a:bodyPr/>
          <a:lstStyle/>
          <a:p>
            <a:r>
              <a:rPr lang="es-MX" smtClean="0"/>
              <a:t>3.1 Estructura Óptima de Capital</a:t>
            </a:r>
          </a:p>
        </p:txBody>
      </p:sp>
      <p:graphicFrame>
        <p:nvGraphicFramePr>
          <p:cNvPr id="6" name="3 Marcador de contenido"/>
          <p:cNvGraphicFramePr>
            <a:graphicFrameLocks/>
          </p:cNvGraphicFramePr>
          <p:nvPr/>
        </p:nvGraphicFramePr>
        <p:xfrm>
          <a:off x="2357438" y="2386013"/>
          <a:ext cx="4429156" cy="3615416"/>
        </p:xfrm>
        <a:graphic>
          <a:graphicData uri="http://schemas.openxmlformats.org/drawingml/2006/table">
            <a:tbl>
              <a:tblPr/>
              <a:tblGrid>
                <a:gridCol w="2670746">
                  <a:extLst>
                    <a:ext uri="{9D8B030D-6E8A-4147-A177-3AD203B41FA5}">
                      <a16:colId xmlns:a16="http://schemas.microsoft.com/office/drawing/2014/main" val="20000"/>
                    </a:ext>
                  </a:extLst>
                </a:gridCol>
                <a:gridCol w="1758410">
                  <a:extLst>
                    <a:ext uri="{9D8B030D-6E8A-4147-A177-3AD203B41FA5}">
                      <a16:colId xmlns:a16="http://schemas.microsoft.com/office/drawing/2014/main" val="20001"/>
                    </a:ext>
                  </a:extLst>
                </a:gridCol>
              </a:tblGrid>
              <a:tr h="304094">
                <a:tc>
                  <a:txBody>
                    <a:bodyPr/>
                    <a:lstStyle/>
                    <a:p>
                      <a:pPr algn="ctr" fontAlgn="b"/>
                      <a:r>
                        <a:rPr lang="es-MX" sz="1600" b="1" i="0" u="none" strike="noStrike" dirty="0" smtClean="0">
                          <a:solidFill>
                            <a:srgbClr val="000000"/>
                          </a:solidFill>
                          <a:latin typeface="Calibri"/>
                        </a:rPr>
                        <a:t>Industria </a:t>
                      </a:r>
                      <a:endParaRPr lang="es-MX" sz="1600" b="1"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MX" sz="1600" b="1" i="0" u="none" strike="noStrike" dirty="0" smtClean="0">
                          <a:solidFill>
                            <a:srgbClr val="000000"/>
                          </a:solidFill>
                          <a:latin typeface="Calibri"/>
                        </a:rPr>
                        <a:t>Deuda / </a:t>
                      </a:r>
                    </a:p>
                    <a:p>
                      <a:pPr algn="ctr" fontAlgn="b"/>
                      <a:r>
                        <a:rPr lang="es-MX" sz="1600" b="1" i="0" u="none" strike="noStrike" dirty="0" smtClean="0">
                          <a:solidFill>
                            <a:srgbClr val="000000"/>
                          </a:solidFill>
                          <a:latin typeface="Calibri"/>
                        </a:rPr>
                        <a:t>(Deuda + Valor de mercado del capital)</a:t>
                      </a:r>
                      <a:endParaRPr lang="es-MX"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9614">
                <a:tc>
                  <a:txBody>
                    <a:bodyPr/>
                    <a:lstStyle/>
                    <a:p>
                      <a:pPr algn="l" fontAlgn="b"/>
                      <a:r>
                        <a:rPr lang="es-MX"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600" b="0"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9614">
                <a:tc>
                  <a:txBody>
                    <a:bodyPr/>
                    <a:lstStyle/>
                    <a:p>
                      <a:pPr algn="l" fontAlgn="b"/>
                      <a:r>
                        <a:rPr lang="es-MX" sz="1600" b="0" i="0" u="none" strike="noStrike" dirty="0" smtClean="0">
                          <a:solidFill>
                            <a:srgbClr val="000000"/>
                          </a:solidFill>
                          <a:latin typeface="Calibri"/>
                        </a:rPr>
                        <a:t>Electricidad y </a:t>
                      </a:r>
                      <a:r>
                        <a:rPr lang="es-MX" sz="1600" b="0" i="0" u="none" strike="noStrike" dirty="0">
                          <a:solidFill>
                            <a:srgbClr val="000000"/>
                          </a:solidFill>
                          <a:latin typeface="Calibri"/>
                        </a:rPr>
                        <a:t>Gas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43.2%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9614">
                <a:tc>
                  <a:txBody>
                    <a:bodyPr/>
                    <a:lstStyle/>
                    <a:p>
                      <a:pPr algn="l" fontAlgn="b"/>
                      <a:r>
                        <a:rPr lang="es-MX" sz="1600" b="0" i="0" u="none" strike="noStrike" dirty="0" smtClean="0">
                          <a:solidFill>
                            <a:srgbClr val="000000"/>
                          </a:solidFill>
                          <a:latin typeface="Calibri"/>
                        </a:rPr>
                        <a:t>Producción de Comida</a:t>
                      </a:r>
                      <a:endParaRPr lang="es-MX" sz="16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22.9%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9614">
                <a:tc>
                  <a:txBody>
                    <a:bodyPr/>
                    <a:lstStyle/>
                    <a:p>
                      <a:pPr algn="l" fontAlgn="b"/>
                      <a:r>
                        <a:rPr lang="es-MX" sz="1600" b="0" i="0" u="none" strike="noStrike" dirty="0" smtClean="0">
                          <a:solidFill>
                            <a:srgbClr val="000000"/>
                          </a:solidFill>
                          <a:latin typeface="Calibri"/>
                        </a:rPr>
                        <a:t>Papel y Plástico</a:t>
                      </a:r>
                      <a:endParaRPr lang="es-MX" sz="16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30.4%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89614">
                <a:tc>
                  <a:txBody>
                    <a:bodyPr/>
                    <a:lstStyle/>
                    <a:p>
                      <a:pPr algn="l" fontAlgn="b"/>
                      <a:r>
                        <a:rPr lang="es-MX" sz="1600" b="0" i="0" u="none" strike="noStrike" dirty="0" smtClean="0">
                          <a:solidFill>
                            <a:srgbClr val="000000"/>
                          </a:solidFill>
                          <a:latin typeface="Calibri"/>
                        </a:rPr>
                        <a:t>Equipo</a:t>
                      </a:r>
                      <a:endParaRPr lang="es-MX" sz="16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19.1%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9614">
                <a:tc>
                  <a:txBody>
                    <a:bodyPr/>
                    <a:lstStyle/>
                    <a:p>
                      <a:pPr algn="l" fontAlgn="b"/>
                      <a:r>
                        <a:rPr lang="es-MX" sz="1600" b="0" i="0" u="none" strike="noStrike" dirty="0" smtClean="0">
                          <a:solidFill>
                            <a:srgbClr val="000000"/>
                          </a:solidFill>
                          <a:latin typeface="Calibri"/>
                        </a:rPr>
                        <a:t>Minoristas</a:t>
                      </a:r>
                      <a:endParaRPr lang="es-MX" sz="16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21.7%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9614">
                <a:tc>
                  <a:txBody>
                    <a:bodyPr/>
                    <a:lstStyle/>
                    <a:p>
                      <a:pPr algn="l" fontAlgn="b"/>
                      <a:r>
                        <a:rPr lang="es-MX" sz="1600" b="0" i="0" u="none" strike="noStrike" dirty="0" smtClean="0">
                          <a:solidFill>
                            <a:srgbClr val="000000"/>
                          </a:solidFill>
                          <a:latin typeface="Calibri"/>
                        </a:rPr>
                        <a:t>Químicos</a:t>
                      </a:r>
                      <a:endParaRPr lang="es-MX" sz="16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17.3%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9614">
                <a:tc>
                  <a:txBody>
                    <a:bodyPr/>
                    <a:lstStyle/>
                    <a:p>
                      <a:pPr algn="l" fontAlgn="b"/>
                      <a:r>
                        <a:rPr lang="es-MX" sz="1600" b="0" i="0" u="none" strike="noStrike" dirty="0" smtClean="0">
                          <a:solidFill>
                            <a:srgbClr val="000000"/>
                          </a:solidFill>
                          <a:latin typeface="Calibri"/>
                        </a:rPr>
                        <a:t>Software</a:t>
                      </a:r>
                      <a:endParaRPr lang="es-MX" sz="16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3.5%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56753">
                <a:tc>
                  <a:txBody>
                    <a:bodyPr/>
                    <a:lstStyle/>
                    <a:p>
                      <a:pPr algn="l" fontAlgn="b"/>
                      <a:r>
                        <a:rPr lang="es-MX" sz="16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600" b="0"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4094">
                <a:tc>
                  <a:txBody>
                    <a:bodyPr/>
                    <a:lstStyle/>
                    <a:p>
                      <a:pPr algn="l" fontAlgn="b"/>
                      <a:r>
                        <a:rPr lang="es-MX" sz="1600" b="0" i="0" u="none" strike="noStrike" dirty="0" smtClean="0">
                          <a:solidFill>
                            <a:srgbClr val="000000"/>
                          </a:solidFill>
                          <a:latin typeface="Calibri"/>
                        </a:rPr>
                        <a:t>Promedio</a:t>
                      </a:r>
                      <a:endParaRPr lang="es-MX" sz="16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21.5%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p:cNvSpPr>
          <p:nvPr>
            <p:ph type="title"/>
          </p:nvPr>
        </p:nvSpPr>
        <p:spPr>
          <a:xfrm>
            <a:off x="2286000" y="-7143"/>
            <a:ext cx="4329112" cy="1143000"/>
          </a:xfrm>
        </p:spPr>
        <p:txBody>
          <a:bodyPr/>
          <a:lstStyle/>
          <a:p>
            <a:pPr eaLnBrk="1" hangingPunct="1"/>
            <a:r>
              <a:rPr lang="es-MX" dirty="0" smtClean="0"/>
              <a:t>1. Introducción</a:t>
            </a:r>
          </a:p>
        </p:txBody>
      </p:sp>
      <p:sp>
        <p:nvSpPr>
          <p:cNvPr id="19458" name="2 Marcador de contenido"/>
          <p:cNvSpPr>
            <a:spLocks noGrp="1"/>
          </p:cNvSpPr>
          <p:nvPr>
            <p:ph idx="1"/>
          </p:nvPr>
        </p:nvSpPr>
        <p:spPr>
          <a:xfrm>
            <a:off x="457200" y="1143000"/>
            <a:ext cx="8229600" cy="4525963"/>
          </a:xfrm>
        </p:spPr>
        <p:txBody>
          <a:bodyPr/>
          <a:lstStyle/>
          <a:p>
            <a:pPr eaLnBrk="1" hangingPunct="1"/>
            <a:r>
              <a:rPr lang="es-MX" sz="3600" smtClean="0"/>
              <a:t>¿Y cómo se financia?</a:t>
            </a:r>
          </a:p>
          <a:p>
            <a:pPr eaLnBrk="1" hangingPunct="1"/>
            <a:endParaRPr lang="es-MX" b="1" smtClean="0"/>
          </a:p>
          <a:p>
            <a:pPr eaLnBrk="1" hangingPunct="1"/>
            <a:r>
              <a:rPr lang="es-MX" smtClean="0"/>
              <a:t>Aportaciones de los socios.</a:t>
            </a:r>
          </a:p>
          <a:p>
            <a:pPr eaLnBrk="1" hangingPunct="1"/>
            <a:r>
              <a:rPr lang="es-MX" smtClean="0"/>
              <a:t>Retención de utilidades.</a:t>
            </a:r>
          </a:p>
          <a:p>
            <a:pPr eaLnBrk="1" hangingPunct="1"/>
            <a:r>
              <a:rPr lang="es-MX" smtClean="0"/>
              <a:t>Proveedores.</a:t>
            </a:r>
          </a:p>
          <a:p>
            <a:pPr eaLnBrk="1" hangingPunct="1"/>
            <a:r>
              <a:rPr lang="es-MX" smtClean="0"/>
              <a:t>Emisión de deuda.</a:t>
            </a:r>
          </a:p>
          <a:p>
            <a:pPr eaLnBrk="1" hangingPunct="1"/>
            <a:r>
              <a:rPr lang="es-MX" smtClean="0"/>
              <a:t>Préstamos bancarios.</a:t>
            </a:r>
          </a:p>
          <a:p>
            <a:pPr eaLnBrk="1" hangingPunct="1"/>
            <a:r>
              <a:rPr lang="es-MX" smtClean="0"/>
              <a:t>Colocación de bonos convertibles.</a:t>
            </a:r>
          </a:p>
          <a:p>
            <a:pPr eaLnBrk="1" hangingPunct="1"/>
            <a:endParaRPr lang="es-MX" smtClean="0"/>
          </a:p>
        </p:txBody>
      </p:sp>
      <p:sp>
        <p:nvSpPr>
          <p:cNvPr id="19459" name="3 CuadroTexto"/>
          <p:cNvSpPr txBox="1">
            <a:spLocks noChangeArrowheads="1"/>
          </p:cNvSpPr>
          <p:nvPr/>
        </p:nvSpPr>
        <p:spPr bwMode="auto">
          <a:xfrm>
            <a:off x="2286000" y="5300663"/>
            <a:ext cx="4500563" cy="1200150"/>
          </a:xfrm>
          <a:prstGeom prst="rect">
            <a:avLst/>
          </a:prstGeom>
          <a:noFill/>
          <a:ln w="9525">
            <a:noFill/>
            <a:miter lim="800000"/>
            <a:headEnd/>
            <a:tailEnd/>
          </a:ln>
        </p:spPr>
        <p:txBody>
          <a:bodyPr>
            <a:spAutoFit/>
          </a:bodyPr>
          <a:lstStyle/>
          <a:p>
            <a:pPr algn="ctr"/>
            <a:r>
              <a:rPr lang="es-MX" sz="2400"/>
              <a:t>La </a:t>
            </a:r>
            <a:r>
              <a:rPr lang="es-MX" sz="2400" b="1"/>
              <a:t>estructura de capital</a:t>
            </a:r>
            <a:r>
              <a:rPr lang="es-MX" sz="2400"/>
              <a:t> se refiere a la </a:t>
            </a:r>
            <a:r>
              <a:rPr lang="es-MX" sz="2400" u="sng"/>
              <a:t>composición</a:t>
            </a:r>
            <a:r>
              <a:rPr lang="es-MX" sz="2400"/>
              <a:t> de dicho financiamiento</a:t>
            </a:r>
          </a:p>
        </p:txBody>
      </p:sp>
      <p:sp>
        <p:nvSpPr>
          <p:cNvPr id="5" name="4 Cerrar llave"/>
          <p:cNvSpPr/>
          <p:nvPr/>
        </p:nvSpPr>
        <p:spPr>
          <a:xfrm>
            <a:off x="4714875" y="2286000"/>
            <a:ext cx="285750" cy="785813"/>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MX" dirty="0"/>
          </a:p>
        </p:txBody>
      </p:sp>
      <p:sp>
        <p:nvSpPr>
          <p:cNvPr id="6" name="5 Cerrar llave"/>
          <p:cNvSpPr/>
          <p:nvPr/>
        </p:nvSpPr>
        <p:spPr>
          <a:xfrm>
            <a:off x="4714875" y="3214688"/>
            <a:ext cx="285750" cy="1000125"/>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MX" dirty="0"/>
          </a:p>
        </p:txBody>
      </p:sp>
      <p:sp>
        <p:nvSpPr>
          <p:cNvPr id="19462" name="6 CuadroTexto"/>
          <p:cNvSpPr txBox="1">
            <a:spLocks noChangeArrowheads="1"/>
          </p:cNvSpPr>
          <p:nvPr/>
        </p:nvSpPr>
        <p:spPr bwMode="auto">
          <a:xfrm>
            <a:off x="5380038" y="2500313"/>
            <a:ext cx="3621087" cy="369887"/>
          </a:xfrm>
          <a:prstGeom prst="rect">
            <a:avLst/>
          </a:prstGeom>
          <a:noFill/>
          <a:ln w="9525">
            <a:noFill/>
            <a:miter lim="800000"/>
            <a:headEnd/>
            <a:tailEnd/>
          </a:ln>
        </p:spPr>
        <p:txBody>
          <a:bodyPr wrap="none">
            <a:spAutoFit/>
          </a:bodyPr>
          <a:lstStyle/>
          <a:p>
            <a:r>
              <a:rPr lang="es-MX"/>
              <a:t>Capital de los accionistas (equity)</a:t>
            </a:r>
          </a:p>
        </p:txBody>
      </p:sp>
      <p:sp>
        <p:nvSpPr>
          <p:cNvPr id="19463" name="7 CuadroTexto"/>
          <p:cNvSpPr txBox="1">
            <a:spLocks noChangeArrowheads="1"/>
          </p:cNvSpPr>
          <p:nvPr/>
        </p:nvSpPr>
        <p:spPr bwMode="auto">
          <a:xfrm>
            <a:off x="5380038" y="3500438"/>
            <a:ext cx="863600" cy="369887"/>
          </a:xfrm>
          <a:prstGeom prst="rect">
            <a:avLst/>
          </a:prstGeom>
          <a:noFill/>
          <a:ln w="9525">
            <a:noFill/>
            <a:miter lim="800000"/>
            <a:headEnd/>
            <a:tailEnd/>
          </a:ln>
        </p:spPr>
        <p:txBody>
          <a:bodyPr wrap="none">
            <a:spAutoFit/>
          </a:bodyPr>
          <a:lstStyle/>
          <a:p>
            <a:r>
              <a:rPr lang="es-MX"/>
              <a:t>Deuda</a:t>
            </a:r>
          </a:p>
        </p:txBody>
      </p:sp>
      <p:pic>
        <p:nvPicPr>
          <p:cNvPr id="9" name="Imagen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4807" y="0"/>
            <a:ext cx="1655068" cy="1557711"/>
          </a:xfrm>
          <a:prstGeom prst="rect">
            <a:avLst/>
          </a:prstGeom>
        </p:spPr>
      </p:pic>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23978"/>
            <a:ext cx="1763688" cy="753669"/>
          </a:xfrm>
          <a:prstGeom prst="rect">
            <a:avLst/>
          </a:prstGeo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Título"/>
          <p:cNvSpPr>
            <a:spLocks noGrp="1"/>
          </p:cNvSpPr>
          <p:nvPr>
            <p:ph type="title"/>
          </p:nvPr>
        </p:nvSpPr>
        <p:spPr>
          <a:xfrm>
            <a:off x="285750" y="71438"/>
            <a:ext cx="7454900" cy="1143000"/>
          </a:xfrm>
        </p:spPr>
        <p:txBody>
          <a:bodyPr/>
          <a:lstStyle/>
          <a:p>
            <a:r>
              <a:rPr lang="es-MX" smtClean="0"/>
              <a:t>3.2. Modigliani – Miller (MM)</a:t>
            </a:r>
          </a:p>
        </p:txBody>
      </p:sp>
      <p:sp>
        <p:nvSpPr>
          <p:cNvPr id="43010" name="2 Marcador de contenido"/>
          <p:cNvSpPr>
            <a:spLocks noGrp="1"/>
          </p:cNvSpPr>
          <p:nvPr>
            <p:ph idx="1"/>
          </p:nvPr>
        </p:nvSpPr>
        <p:spPr>
          <a:xfrm>
            <a:off x="1320800" y="1785938"/>
            <a:ext cx="6502400" cy="1643062"/>
          </a:xfrm>
        </p:spPr>
        <p:txBody>
          <a:bodyPr/>
          <a:lstStyle/>
          <a:p>
            <a:pPr>
              <a:lnSpc>
                <a:spcPct val="150000"/>
              </a:lnSpc>
              <a:spcBef>
                <a:spcPts val="300"/>
              </a:spcBef>
              <a:buFont typeface="Arial" charset="0"/>
              <a:buNone/>
            </a:pPr>
            <a:r>
              <a:rPr lang="es-MX" smtClean="0"/>
              <a:t>	Modigliani y Miller, en su famoso </a:t>
            </a:r>
            <a:r>
              <a:rPr lang="es-MX" i="1" smtClean="0"/>
              <a:t>paper</a:t>
            </a:r>
            <a:r>
              <a:rPr lang="es-MX" smtClean="0"/>
              <a:t> publicado en 1958 fueron los primeros autores</a:t>
            </a:r>
            <a:r>
              <a:rPr lang="es-MX" baseline="30000" smtClean="0"/>
              <a:t>1</a:t>
            </a:r>
            <a:r>
              <a:rPr lang="es-MX" smtClean="0"/>
              <a:t> en plantearse esta pregunta y ofrecer una respuesta. Sus resultados están contenidos en dos proposiciones.</a:t>
            </a:r>
          </a:p>
        </p:txBody>
      </p:sp>
      <p:sp>
        <p:nvSpPr>
          <p:cNvPr id="4" name="3 CuadroTexto"/>
          <p:cNvSpPr txBox="1"/>
          <p:nvPr/>
        </p:nvSpPr>
        <p:spPr>
          <a:xfrm>
            <a:off x="1285875" y="6429375"/>
            <a:ext cx="7858125" cy="430213"/>
          </a:xfrm>
          <a:prstGeom prst="rect">
            <a:avLst/>
          </a:prstGeom>
          <a:noFill/>
        </p:spPr>
        <p:txBody>
          <a:bodyPr>
            <a:spAutoFit/>
          </a:bodyPr>
          <a:lstStyle/>
          <a:p>
            <a:pPr>
              <a:defRPr/>
            </a:pPr>
            <a:r>
              <a:rPr lang="es-MX" sz="1050" dirty="0"/>
              <a:t>1 F. Modigliani y M H. Miller: “</a:t>
            </a:r>
            <a:r>
              <a:rPr lang="es-MX" sz="1050" dirty="0" err="1"/>
              <a:t>The</a:t>
            </a:r>
            <a:r>
              <a:rPr lang="es-MX" sz="1050" dirty="0"/>
              <a:t> </a:t>
            </a:r>
            <a:r>
              <a:rPr lang="es-MX" sz="1050" dirty="0" err="1"/>
              <a:t>Cost</a:t>
            </a:r>
            <a:r>
              <a:rPr lang="es-MX" sz="1050" dirty="0"/>
              <a:t> of Capital, </a:t>
            </a:r>
            <a:r>
              <a:rPr lang="es-MX" sz="1050" dirty="0" err="1"/>
              <a:t>Corporation</a:t>
            </a:r>
            <a:r>
              <a:rPr lang="es-MX" sz="1050" dirty="0"/>
              <a:t> </a:t>
            </a:r>
            <a:r>
              <a:rPr lang="es-MX" sz="1050" dirty="0" err="1"/>
              <a:t>Finance</a:t>
            </a:r>
            <a:r>
              <a:rPr lang="es-MX" sz="1050" dirty="0"/>
              <a:t> and </a:t>
            </a:r>
            <a:r>
              <a:rPr lang="es-MX" sz="1050" dirty="0" err="1"/>
              <a:t>the</a:t>
            </a:r>
            <a:r>
              <a:rPr lang="es-MX" sz="1050" dirty="0"/>
              <a:t> </a:t>
            </a:r>
            <a:r>
              <a:rPr lang="es-MX" sz="1050" dirty="0" err="1"/>
              <a:t>Theory</a:t>
            </a:r>
            <a:r>
              <a:rPr lang="es-MX" sz="1050" dirty="0"/>
              <a:t> of </a:t>
            </a:r>
            <a:r>
              <a:rPr lang="es-MX" sz="1050" dirty="0" err="1"/>
              <a:t>Investment</a:t>
            </a:r>
            <a:r>
              <a:rPr lang="es-MX" sz="1050" dirty="0"/>
              <a:t>”, American </a:t>
            </a:r>
            <a:r>
              <a:rPr lang="es-MX" sz="1050" dirty="0" err="1"/>
              <a:t>Economic</a:t>
            </a:r>
            <a:r>
              <a:rPr lang="es-MX" sz="1050" dirty="0"/>
              <a:t> </a:t>
            </a:r>
            <a:r>
              <a:rPr lang="es-MX" sz="1050" dirty="0" err="1"/>
              <a:t>Review</a:t>
            </a:r>
            <a:r>
              <a:rPr lang="es-MX" sz="1050" dirty="0"/>
              <a:t>, 48: 261-297 (junio 1958). La tesis básica de MM fue propuesta en 1938 por J. B. Williams y David </a:t>
            </a:r>
            <a:r>
              <a:rPr lang="es-MX" sz="1050" dirty="0" err="1"/>
              <a:t>Durand</a:t>
            </a:r>
            <a:r>
              <a:rPr lang="es-MX" sz="1050" dirty="0"/>
              <a: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Título"/>
          <p:cNvSpPr>
            <a:spLocks noGrp="1"/>
          </p:cNvSpPr>
          <p:nvPr>
            <p:ph type="title"/>
          </p:nvPr>
        </p:nvSpPr>
        <p:spPr>
          <a:xfrm>
            <a:off x="214313" y="71438"/>
            <a:ext cx="7526337" cy="1143000"/>
          </a:xfrm>
        </p:spPr>
        <p:txBody>
          <a:bodyPr/>
          <a:lstStyle/>
          <a:p>
            <a:r>
              <a:rPr lang="es-MX" smtClean="0"/>
              <a:t>3.2. Modigliani – Miller (MM)</a:t>
            </a:r>
          </a:p>
        </p:txBody>
      </p:sp>
      <p:sp>
        <p:nvSpPr>
          <p:cNvPr id="3" name="2 Marcador de contenido"/>
          <p:cNvSpPr>
            <a:spLocks noGrp="1"/>
          </p:cNvSpPr>
          <p:nvPr>
            <p:ph idx="1"/>
          </p:nvPr>
        </p:nvSpPr>
        <p:spPr>
          <a:xfrm>
            <a:off x="71438" y="1071563"/>
            <a:ext cx="9001125" cy="4983162"/>
          </a:xfrm>
        </p:spPr>
        <p:txBody>
          <a:bodyPr/>
          <a:lstStyle/>
          <a:p>
            <a:pPr>
              <a:spcBef>
                <a:spcPts val="300"/>
              </a:spcBef>
              <a:defRPr/>
            </a:pPr>
            <a:r>
              <a:rPr lang="es-MX" dirty="0" smtClean="0"/>
              <a:t>Proposición I</a:t>
            </a:r>
          </a:p>
          <a:p>
            <a:pPr>
              <a:spcBef>
                <a:spcPts val="100"/>
              </a:spcBef>
              <a:defRPr/>
            </a:pPr>
            <a:endParaRPr lang="es-MX" dirty="0" smtClean="0"/>
          </a:p>
          <a:p>
            <a:pPr marL="1073150" indent="-350838">
              <a:spcBef>
                <a:spcPts val="100"/>
              </a:spcBef>
              <a:buFont typeface="Arial" charset="0"/>
              <a:buNone/>
              <a:tabLst>
                <a:tab pos="801688" algn="l"/>
              </a:tabLst>
              <a:defRPr/>
            </a:pPr>
            <a:r>
              <a:rPr lang="es-MX" dirty="0" smtClean="0"/>
              <a:t>Si</a:t>
            </a:r>
          </a:p>
          <a:p>
            <a:pPr marL="1073150" indent="-350838">
              <a:spcBef>
                <a:spcPts val="100"/>
              </a:spcBef>
              <a:tabLst>
                <a:tab pos="801688" algn="l"/>
              </a:tabLst>
              <a:defRPr/>
            </a:pPr>
            <a:r>
              <a:rPr lang="es-MX" dirty="0" smtClean="0"/>
              <a:t>La suma de todos los flujos futuros de efectivo de la empresa a los acreedores y accionistas no se afecta por la estructura de capital</a:t>
            </a:r>
          </a:p>
          <a:p>
            <a:pPr marL="1073150" indent="-350838">
              <a:spcBef>
                <a:spcPts val="100"/>
              </a:spcBef>
              <a:tabLst>
                <a:tab pos="801688" algn="l"/>
              </a:tabLst>
              <a:defRPr/>
            </a:pPr>
            <a:r>
              <a:rPr lang="es-MX" dirty="0" smtClean="0"/>
              <a:t>Y, si los  instrumentos financieros que ofrece la empresa no son únicos.</a:t>
            </a:r>
          </a:p>
          <a:p>
            <a:pPr marL="1073150" indent="-350838">
              <a:spcBef>
                <a:spcPts val="100"/>
              </a:spcBef>
              <a:buFont typeface="Arial" charset="0"/>
              <a:buNone/>
              <a:tabLst>
                <a:tab pos="801688" algn="l"/>
              </a:tabLst>
              <a:defRPr/>
            </a:pPr>
            <a:endParaRPr lang="es-MX" dirty="0" smtClean="0"/>
          </a:p>
          <a:p>
            <a:pPr marL="722313" indent="0">
              <a:spcBef>
                <a:spcPts val="100"/>
              </a:spcBef>
              <a:buFont typeface="Arial" charset="0"/>
              <a:buNone/>
              <a:tabLst>
                <a:tab pos="801688" algn="l"/>
              </a:tabLst>
              <a:defRPr/>
            </a:pPr>
            <a:r>
              <a:rPr lang="es-MX" dirty="0" smtClean="0"/>
              <a:t>Entonces, el valor total de mercado de la empresa es </a:t>
            </a:r>
            <a:r>
              <a:rPr lang="es-MX" sz="3200" b="1" dirty="0" smtClean="0"/>
              <a:t>independiente</a:t>
            </a:r>
            <a:r>
              <a:rPr lang="es-MX" sz="3200" dirty="0" smtClean="0"/>
              <a:t> </a:t>
            </a:r>
            <a:r>
              <a:rPr lang="es-MX" dirty="0" smtClean="0"/>
              <a:t>de la forma en que se financia.</a:t>
            </a:r>
          </a:p>
          <a:p>
            <a:pPr>
              <a:spcBef>
                <a:spcPts val="300"/>
              </a:spcBef>
              <a:buFont typeface="Arial" charset="0"/>
              <a:buNone/>
              <a:defRPr/>
            </a:pPr>
            <a:endParaRPr lang="es-MX" dirty="0" smtClean="0"/>
          </a:p>
          <a:p>
            <a:pPr>
              <a:spcBef>
                <a:spcPts val="300"/>
              </a:spcBef>
              <a:defRPr/>
            </a:pPr>
            <a:endParaRPr lang="es-MX" dirty="0"/>
          </a:p>
        </p:txBody>
      </p:sp>
      <p:sp>
        <p:nvSpPr>
          <p:cNvPr id="4" name="3 CuadroTexto"/>
          <p:cNvSpPr txBox="1"/>
          <p:nvPr/>
        </p:nvSpPr>
        <p:spPr>
          <a:xfrm>
            <a:off x="1285875" y="6429375"/>
            <a:ext cx="7858125" cy="430213"/>
          </a:xfrm>
          <a:prstGeom prst="rect">
            <a:avLst/>
          </a:prstGeom>
          <a:noFill/>
        </p:spPr>
        <p:txBody>
          <a:bodyPr>
            <a:spAutoFit/>
          </a:bodyPr>
          <a:lstStyle/>
          <a:p>
            <a:pPr>
              <a:defRPr/>
            </a:pPr>
            <a:r>
              <a:rPr lang="es-MX" sz="1050" dirty="0"/>
              <a:t>1 F. Modigliani y M H. Miller: “</a:t>
            </a:r>
            <a:r>
              <a:rPr lang="es-MX" sz="1050" dirty="0" err="1"/>
              <a:t>The</a:t>
            </a:r>
            <a:r>
              <a:rPr lang="es-MX" sz="1050" dirty="0"/>
              <a:t> </a:t>
            </a:r>
            <a:r>
              <a:rPr lang="es-MX" sz="1050" dirty="0" err="1"/>
              <a:t>Cost</a:t>
            </a:r>
            <a:r>
              <a:rPr lang="es-MX" sz="1050" dirty="0"/>
              <a:t> of Capital, </a:t>
            </a:r>
            <a:r>
              <a:rPr lang="es-MX" sz="1050" dirty="0" err="1"/>
              <a:t>Corporation</a:t>
            </a:r>
            <a:r>
              <a:rPr lang="es-MX" sz="1050" dirty="0"/>
              <a:t> </a:t>
            </a:r>
            <a:r>
              <a:rPr lang="es-MX" sz="1050" dirty="0" err="1"/>
              <a:t>Finance</a:t>
            </a:r>
            <a:r>
              <a:rPr lang="es-MX" sz="1050" dirty="0"/>
              <a:t> and </a:t>
            </a:r>
            <a:r>
              <a:rPr lang="es-MX" sz="1050" dirty="0" err="1"/>
              <a:t>the</a:t>
            </a:r>
            <a:r>
              <a:rPr lang="es-MX" sz="1050" dirty="0"/>
              <a:t> </a:t>
            </a:r>
            <a:r>
              <a:rPr lang="es-MX" sz="1050" dirty="0" err="1"/>
              <a:t>Theory</a:t>
            </a:r>
            <a:r>
              <a:rPr lang="es-MX" sz="1050" dirty="0"/>
              <a:t> of </a:t>
            </a:r>
            <a:r>
              <a:rPr lang="es-MX" sz="1050" dirty="0" err="1"/>
              <a:t>Investment</a:t>
            </a:r>
            <a:r>
              <a:rPr lang="es-MX" sz="1050" dirty="0"/>
              <a:t>”, American </a:t>
            </a:r>
            <a:r>
              <a:rPr lang="es-MX" sz="1050" dirty="0" err="1"/>
              <a:t>Economic</a:t>
            </a:r>
            <a:r>
              <a:rPr lang="es-MX" sz="1050" dirty="0"/>
              <a:t> </a:t>
            </a:r>
            <a:r>
              <a:rPr lang="es-MX" sz="1050" dirty="0" err="1"/>
              <a:t>Review</a:t>
            </a:r>
            <a:r>
              <a:rPr lang="es-MX" sz="1050" dirty="0"/>
              <a:t>, 48: 261-297 (junio 1958). La tesis básica de MM fue propuesta en 1938 por J. B. Williams y David </a:t>
            </a:r>
            <a:r>
              <a:rPr lang="es-MX" sz="1050" dirty="0" err="1"/>
              <a:t>Durand</a:t>
            </a:r>
            <a:r>
              <a:rPr lang="es-MX" sz="1050" dirty="0"/>
              <a:t>.</a:t>
            </a:r>
          </a:p>
        </p:txBody>
      </p:sp>
      <p:sp>
        <p:nvSpPr>
          <p:cNvPr id="5" name="4 Flecha derecha"/>
          <p:cNvSpPr/>
          <p:nvPr/>
        </p:nvSpPr>
        <p:spPr>
          <a:xfrm>
            <a:off x="142875" y="2571750"/>
            <a:ext cx="428625" cy="571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Título"/>
          <p:cNvSpPr>
            <a:spLocks noGrp="1"/>
          </p:cNvSpPr>
          <p:nvPr>
            <p:ph type="title"/>
          </p:nvPr>
        </p:nvSpPr>
        <p:spPr>
          <a:xfrm>
            <a:off x="285750" y="-71438"/>
            <a:ext cx="7454900" cy="1143001"/>
          </a:xfrm>
        </p:spPr>
        <p:txBody>
          <a:bodyPr/>
          <a:lstStyle/>
          <a:p>
            <a:r>
              <a:rPr lang="es-MX" smtClean="0"/>
              <a:t>3.2. Modigliani – Miller (MM)</a:t>
            </a:r>
          </a:p>
        </p:txBody>
      </p:sp>
      <p:sp>
        <p:nvSpPr>
          <p:cNvPr id="45058" name="2 Marcador de contenido"/>
          <p:cNvSpPr>
            <a:spLocks noGrp="1"/>
          </p:cNvSpPr>
          <p:nvPr>
            <p:ph idx="1"/>
          </p:nvPr>
        </p:nvSpPr>
        <p:spPr>
          <a:xfrm>
            <a:off x="214313" y="857250"/>
            <a:ext cx="8715375" cy="4911725"/>
          </a:xfrm>
        </p:spPr>
        <p:txBody>
          <a:bodyPr/>
          <a:lstStyle/>
          <a:p>
            <a:r>
              <a:rPr lang="es-MX" smtClean="0"/>
              <a:t>Antes de analizar los resultados de MM, debemos entender los supuestos sobre los cuales basaron su teoría:</a:t>
            </a:r>
          </a:p>
          <a:p>
            <a:endParaRPr lang="es-MX" smtClean="0"/>
          </a:p>
          <a:p>
            <a:pPr lvl="1"/>
            <a:r>
              <a:rPr lang="es-MX" smtClean="0"/>
              <a:t>No hay impuestos</a:t>
            </a:r>
          </a:p>
          <a:p>
            <a:pPr lvl="1"/>
            <a:r>
              <a:rPr lang="es-MX" smtClean="0"/>
              <a:t>No hay costos de transacción</a:t>
            </a:r>
          </a:p>
          <a:p>
            <a:pPr lvl="1"/>
            <a:r>
              <a:rPr lang="es-MX" smtClean="0"/>
              <a:t>Los mercados son eficientes</a:t>
            </a:r>
          </a:p>
          <a:p>
            <a:pPr lvl="1"/>
            <a:r>
              <a:rPr lang="es-MX" smtClean="0"/>
              <a:t>Las ventas en corto son posibles</a:t>
            </a:r>
          </a:p>
          <a:p>
            <a:pPr lvl="1"/>
            <a:endParaRPr lang="es-MX" smtClean="0"/>
          </a:p>
          <a:p>
            <a:r>
              <a:rPr lang="es-MX" smtClean="0"/>
              <a:t>La conclusión más importante de MM es la </a:t>
            </a:r>
            <a:r>
              <a:rPr lang="es-MX" b="1" smtClean="0"/>
              <a:t>“Irrelevancia de la estructura de capital sobre las decisiones de inversión de la empresa”. </a:t>
            </a:r>
            <a:r>
              <a:rPr lang="es-MX" smtClean="0"/>
              <a:t>En otras palabras, existe una completa separación entre las decisiones de inversión y financiamiento de la empresa. </a:t>
            </a:r>
          </a:p>
          <a:p>
            <a:endParaRPr lang="es-MX" smtClean="0"/>
          </a:p>
          <a:p>
            <a:r>
              <a:rPr lang="es-MX" smtClean="0"/>
              <a:t>¿Cuáles son las implicaciones?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1 Título"/>
          <p:cNvSpPr>
            <a:spLocks noGrp="1"/>
          </p:cNvSpPr>
          <p:nvPr>
            <p:ph type="title"/>
          </p:nvPr>
        </p:nvSpPr>
        <p:spPr>
          <a:xfrm>
            <a:off x="285750" y="-71438"/>
            <a:ext cx="7454900" cy="1143001"/>
          </a:xfrm>
        </p:spPr>
        <p:txBody>
          <a:bodyPr/>
          <a:lstStyle/>
          <a:p>
            <a:r>
              <a:rPr lang="es-MX" smtClean="0"/>
              <a:t>3.2 Modigliani – Miller (MM)</a:t>
            </a:r>
          </a:p>
        </p:txBody>
      </p:sp>
      <p:sp>
        <p:nvSpPr>
          <p:cNvPr id="111618" name="2 Marcador de contenido"/>
          <p:cNvSpPr>
            <a:spLocks noGrp="1"/>
          </p:cNvSpPr>
          <p:nvPr>
            <p:ph idx="1"/>
          </p:nvPr>
        </p:nvSpPr>
        <p:spPr>
          <a:xfrm>
            <a:off x="457200" y="857250"/>
            <a:ext cx="8229600" cy="4911725"/>
          </a:xfrm>
        </p:spPr>
        <p:txBody>
          <a:bodyPr/>
          <a:lstStyle/>
          <a:p>
            <a:r>
              <a:rPr lang="es-MX" smtClean="0"/>
              <a:t>Tomemos como ejemplo a dos empresas cuya vida se limita a dos periodos. (por simplicidad asumamos por ahora que la tasa de descuento es de cero)</a:t>
            </a:r>
          </a:p>
          <a:p>
            <a:pPr lvl="1"/>
            <a:r>
              <a:rPr lang="es-MX" smtClean="0"/>
              <a:t>Periodo 0 se realiza la inversión</a:t>
            </a:r>
          </a:p>
          <a:p>
            <a:pPr lvl="1"/>
            <a:r>
              <a:rPr lang="es-MX" smtClean="0"/>
              <a:t>Periodo 1 se liquida la empresa (se paga a los acreedores y accionistas)</a:t>
            </a:r>
          </a:p>
          <a:p>
            <a:pPr lvl="1"/>
            <a:endParaRPr lang="es-MX" smtClean="0"/>
          </a:p>
          <a:p>
            <a:r>
              <a:rPr lang="es-MX" smtClean="0"/>
              <a:t>Ambas empresas invierten lo mismo en 0 y reciben el mismo flujo en 1.</a:t>
            </a:r>
          </a:p>
          <a:p>
            <a:pPr lvl="1"/>
            <a:r>
              <a:rPr lang="es-MX" smtClean="0"/>
              <a:t>I = Inversión en el periodo 0.</a:t>
            </a:r>
          </a:p>
          <a:p>
            <a:pPr lvl="1"/>
            <a:r>
              <a:rPr lang="es-MX" smtClean="0"/>
              <a:t>X = Flujos de efectivo totales en el periodo 1. </a:t>
            </a:r>
          </a:p>
          <a:p>
            <a:endParaRPr lang="es-MX" smtClean="0"/>
          </a:p>
          <a:p>
            <a:r>
              <a:rPr lang="es-MX" smtClean="0"/>
              <a:t>Supongamos que ambas empresas (A y B) tienen estructuras de capital distintas.</a:t>
            </a:r>
          </a:p>
          <a:p>
            <a:pPr lvl="1"/>
            <a:r>
              <a:rPr lang="es-MX" smtClean="0"/>
              <a:t>A = 100% capital de los accionistas.</a:t>
            </a:r>
          </a:p>
          <a:p>
            <a:pPr lvl="1"/>
            <a:r>
              <a:rPr lang="es-MX" smtClean="0"/>
              <a:t>B = 80% capital de los accionistas y 20% deuda.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Título"/>
          <p:cNvSpPr>
            <a:spLocks noGrp="1"/>
          </p:cNvSpPr>
          <p:nvPr>
            <p:ph type="title"/>
          </p:nvPr>
        </p:nvSpPr>
        <p:spPr>
          <a:xfrm>
            <a:off x="214313" y="-71438"/>
            <a:ext cx="7526337" cy="1143001"/>
          </a:xfrm>
        </p:spPr>
        <p:txBody>
          <a:bodyPr/>
          <a:lstStyle/>
          <a:p>
            <a:r>
              <a:rPr lang="es-MX" smtClean="0"/>
              <a:t>3.2 Modigliani – Miller (MM)</a:t>
            </a:r>
          </a:p>
        </p:txBody>
      </p:sp>
      <p:sp>
        <p:nvSpPr>
          <p:cNvPr id="47106" name="2 Marcador de contenido"/>
          <p:cNvSpPr>
            <a:spLocks noGrp="1"/>
          </p:cNvSpPr>
          <p:nvPr>
            <p:ph idx="1"/>
          </p:nvPr>
        </p:nvSpPr>
        <p:spPr>
          <a:xfrm>
            <a:off x="457200" y="857250"/>
            <a:ext cx="8229600" cy="4911725"/>
          </a:xfrm>
        </p:spPr>
        <p:txBody>
          <a:bodyPr/>
          <a:lstStyle/>
          <a:p>
            <a:pPr marL="179388" indent="-179388">
              <a:spcBef>
                <a:spcPts val="100"/>
              </a:spcBef>
            </a:pPr>
            <a:r>
              <a:rPr lang="es-MX" smtClean="0"/>
              <a:t>¿Cuánto reciben los inversionistas?</a:t>
            </a:r>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r>
              <a:rPr lang="es-MX" smtClean="0"/>
              <a:t>Supongamos que el valor de A (V</a:t>
            </a:r>
            <a:r>
              <a:rPr lang="es-MX" baseline="-25000" smtClean="0"/>
              <a:t>A</a:t>
            </a:r>
            <a:r>
              <a:rPr lang="es-MX" smtClean="0"/>
              <a:t>) &gt; que el valor de B (V</a:t>
            </a:r>
            <a:r>
              <a:rPr lang="es-MX" baseline="-25000" smtClean="0"/>
              <a:t>B</a:t>
            </a:r>
            <a:r>
              <a:rPr lang="es-MX" smtClean="0"/>
              <a:t>)</a:t>
            </a:r>
          </a:p>
          <a:p>
            <a:pPr marL="179388" indent="-179388">
              <a:spcBef>
                <a:spcPts val="100"/>
              </a:spcBef>
            </a:pPr>
            <a:endParaRPr lang="es-MX" smtClean="0"/>
          </a:p>
          <a:p>
            <a:pPr marL="179388" indent="-179388">
              <a:spcBef>
                <a:spcPts val="100"/>
              </a:spcBef>
            </a:pPr>
            <a:r>
              <a:rPr lang="es-MX" smtClean="0"/>
              <a:t>Podemos vendemos en corto A (digamos 10%), y utilizar esos recursos para comprar una misma proporción de la deuda y el capital de los accionistas de B. En el periodo 1 generaremos una ganancia sin tener que desembolsar recursos propios. A eso se le denomina </a:t>
            </a:r>
            <a:r>
              <a:rPr lang="es-MX" b="1" smtClean="0"/>
              <a:t>“arbitraje”</a:t>
            </a:r>
          </a:p>
        </p:txBody>
      </p:sp>
      <p:graphicFrame>
        <p:nvGraphicFramePr>
          <p:cNvPr id="4" name="3 Tabla"/>
          <p:cNvGraphicFramePr>
            <a:graphicFrameLocks noGrp="1"/>
          </p:cNvGraphicFramePr>
          <p:nvPr/>
        </p:nvGraphicFramePr>
        <p:xfrm>
          <a:off x="1677988" y="1592263"/>
          <a:ext cx="5679321" cy="1979963"/>
        </p:xfrm>
        <a:graphic>
          <a:graphicData uri="http://schemas.openxmlformats.org/drawingml/2006/table">
            <a:tbl>
              <a:tblPr firstRow="1" bandRow="1">
                <a:tableStyleId>{5C22544A-7EE6-4342-B048-85BDC9FD1C3A}</a:tableStyleId>
              </a:tblPr>
              <a:tblGrid>
                <a:gridCol w="2033336">
                  <a:extLst>
                    <a:ext uri="{9D8B030D-6E8A-4147-A177-3AD203B41FA5}">
                      <a16:colId xmlns:a16="http://schemas.microsoft.com/office/drawing/2014/main" val="20000"/>
                    </a:ext>
                  </a:extLst>
                </a:gridCol>
                <a:gridCol w="1458050">
                  <a:extLst>
                    <a:ext uri="{9D8B030D-6E8A-4147-A177-3AD203B41FA5}">
                      <a16:colId xmlns:a16="http://schemas.microsoft.com/office/drawing/2014/main" val="20001"/>
                    </a:ext>
                  </a:extLst>
                </a:gridCol>
                <a:gridCol w="2187935">
                  <a:extLst>
                    <a:ext uri="{9D8B030D-6E8A-4147-A177-3AD203B41FA5}">
                      <a16:colId xmlns:a16="http://schemas.microsoft.com/office/drawing/2014/main" val="20002"/>
                    </a:ext>
                  </a:extLst>
                </a:gridCol>
              </a:tblGrid>
              <a:tr h="455963">
                <a:tc>
                  <a:txBody>
                    <a:bodyPr/>
                    <a:lstStyle/>
                    <a:p>
                      <a:r>
                        <a:rPr lang="es-MX" dirty="0" smtClean="0"/>
                        <a:t>Empresa</a:t>
                      </a:r>
                      <a:endParaRPr lang="es-MX" dirty="0"/>
                    </a:p>
                  </a:txBody>
                  <a:tcPr/>
                </a:tc>
                <a:tc>
                  <a:txBody>
                    <a:bodyPr/>
                    <a:lstStyle/>
                    <a:p>
                      <a:pPr algn="ctr"/>
                      <a:r>
                        <a:rPr lang="es-MX" dirty="0" smtClean="0"/>
                        <a:t>A</a:t>
                      </a:r>
                      <a:endParaRPr lang="es-MX" dirty="0"/>
                    </a:p>
                  </a:txBody>
                  <a:tcPr/>
                </a:tc>
                <a:tc>
                  <a:txBody>
                    <a:bodyPr/>
                    <a:lstStyle/>
                    <a:p>
                      <a:pPr algn="ctr"/>
                      <a:r>
                        <a:rPr lang="es-MX" dirty="0" smtClean="0"/>
                        <a:t>B</a:t>
                      </a:r>
                      <a:endParaRPr lang="es-MX" dirty="0"/>
                    </a:p>
                  </a:txBody>
                  <a:tcPr/>
                </a:tc>
                <a:extLst>
                  <a:ext uri="{0D108BD9-81ED-4DB2-BD59-A6C34878D82A}">
                    <a16:rowId xmlns:a16="http://schemas.microsoft.com/office/drawing/2014/main" val="10000"/>
                  </a:ext>
                </a:extLst>
              </a:tr>
              <a:tr h="258417">
                <a:tc>
                  <a:txBody>
                    <a:bodyPr/>
                    <a:lstStyle/>
                    <a:p>
                      <a:r>
                        <a:rPr lang="es-MX" sz="1400" dirty="0" smtClean="0"/>
                        <a:t>Inversión</a:t>
                      </a:r>
                      <a:r>
                        <a:rPr lang="es-MX" sz="1400" baseline="0" dirty="0" smtClean="0"/>
                        <a:t> en 0</a:t>
                      </a:r>
                      <a:endParaRPr lang="es-MX" sz="1400" dirty="0"/>
                    </a:p>
                  </a:txBody>
                  <a:tcPr/>
                </a:tc>
                <a:tc>
                  <a:txBody>
                    <a:bodyPr/>
                    <a:lstStyle/>
                    <a:p>
                      <a:pPr algn="ctr"/>
                      <a:r>
                        <a:rPr lang="es-MX" sz="1400" dirty="0" smtClean="0"/>
                        <a:t>I</a:t>
                      </a:r>
                      <a:endParaRPr lang="es-MX" sz="1400" dirty="0"/>
                    </a:p>
                  </a:txBody>
                  <a:tcPr/>
                </a:tc>
                <a:tc>
                  <a:txBody>
                    <a:bodyPr/>
                    <a:lstStyle/>
                    <a:p>
                      <a:pPr algn="ctr"/>
                      <a:r>
                        <a:rPr lang="es-MX" sz="1400" dirty="0" smtClean="0"/>
                        <a:t>I</a:t>
                      </a:r>
                      <a:endParaRPr lang="es-MX" sz="1400" dirty="0"/>
                    </a:p>
                  </a:txBody>
                  <a:tcPr/>
                </a:tc>
                <a:extLst>
                  <a:ext uri="{0D108BD9-81ED-4DB2-BD59-A6C34878D82A}">
                    <a16:rowId xmlns:a16="http://schemas.microsoft.com/office/drawing/2014/main" val="10001"/>
                  </a:ext>
                </a:extLst>
              </a:tr>
              <a:tr h="239369">
                <a:tc>
                  <a:txBody>
                    <a:bodyPr/>
                    <a:lstStyle/>
                    <a:p>
                      <a:r>
                        <a:rPr lang="es-MX" sz="1400" dirty="0" smtClean="0"/>
                        <a:t>Flujo en 1</a:t>
                      </a:r>
                      <a:endParaRPr lang="es-MX" sz="1400" dirty="0"/>
                    </a:p>
                  </a:txBody>
                  <a:tcPr/>
                </a:tc>
                <a:tc>
                  <a:txBody>
                    <a:bodyPr/>
                    <a:lstStyle/>
                    <a:p>
                      <a:pPr algn="ctr"/>
                      <a:r>
                        <a:rPr lang="es-MX" sz="1400" dirty="0" smtClean="0"/>
                        <a:t>X</a:t>
                      </a:r>
                      <a:endParaRPr lang="es-MX" sz="1400" dirty="0"/>
                    </a:p>
                  </a:txBody>
                  <a:tcPr/>
                </a:tc>
                <a:tc>
                  <a:txBody>
                    <a:bodyPr/>
                    <a:lstStyle/>
                    <a:p>
                      <a:pPr algn="ctr"/>
                      <a:r>
                        <a:rPr lang="es-MX" sz="1400" dirty="0" smtClean="0"/>
                        <a:t>X</a:t>
                      </a:r>
                      <a:endParaRPr lang="es-MX" sz="1400" dirty="0"/>
                    </a:p>
                  </a:txBody>
                  <a:tcPr/>
                </a:tc>
                <a:extLst>
                  <a:ext uri="{0D108BD9-81ED-4DB2-BD59-A6C34878D82A}">
                    <a16:rowId xmlns:a16="http://schemas.microsoft.com/office/drawing/2014/main" val="10002"/>
                  </a:ext>
                </a:extLst>
              </a:tr>
              <a:tr h="220321">
                <a:tc gridSpan="3">
                  <a:txBody>
                    <a:bodyPr/>
                    <a:lstStyle/>
                    <a:p>
                      <a:r>
                        <a:rPr lang="es-MX" sz="1400" dirty="0" smtClean="0"/>
                        <a:t>Pagos a los inversionistas</a:t>
                      </a:r>
                      <a:endParaRPr lang="es-MX" sz="1400" dirty="0"/>
                    </a:p>
                  </a:txBody>
                  <a:tcPr/>
                </a:tc>
                <a:tc hMerge="1">
                  <a:txBody>
                    <a:bodyPr/>
                    <a:lstStyle/>
                    <a:p>
                      <a:pPr algn="ctr"/>
                      <a:endParaRPr lang="es-MX" sz="1400" dirty="0"/>
                    </a:p>
                  </a:txBody>
                  <a:tcPr/>
                </a:tc>
                <a:tc hMerge="1">
                  <a:txBody>
                    <a:bodyPr/>
                    <a:lstStyle/>
                    <a:p>
                      <a:pPr algn="ctr"/>
                      <a:endParaRPr lang="es-MX" sz="1400" dirty="0"/>
                    </a:p>
                  </a:txBody>
                  <a:tcPr/>
                </a:tc>
                <a:extLst>
                  <a:ext uri="{0D108BD9-81ED-4DB2-BD59-A6C34878D82A}">
                    <a16:rowId xmlns:a16="http://schemas.microsoft.com/office/drawing/2014/main" val="10003"/>
                  </a:ext>
                </a:extLst>
              </a:tr>
              <a:tr h="272711">
                <a:tc>
                  <a:txBody>
                    <a:bodyPr/>
                    <a:lstStyle/>
                    <a:p>
                      <a:r>
                        <a:rPr lang="es-MX" sz="1400" dirty="0" smtClean="0"/>
                        <a:t>Acreedores</a:t>
                      </a:r>
                      <a:endParaRPr lang="es-MX" sz="1400" dirty="0"/>
                    </a:p>
                  </a:txBody>
                  <a:tcPr/>
                </a:tc>
                <a:tc>
                  <a:txBody>
                    <a:bodyPr/>
                    <a:lstStyle/>
                    <a:p>
                      <a:pPr algn="ctr"/>
                      <a:r>
                        <a:rPr lang="es-MX" sz="1400" dirty="0" smtClean="0"/>
                        <a:t>0</a:t>
                      </a:r>
                      <a:endParaRPr lang="es-MX" sz="1400" dirty="0"/>
                    </a:p>
                  </a:txBody>
                  <a:tcPr/>
                </a:tc>
                <a:tc>
                  <a:txBody>
                    <a:bodyPr/>
                    <a:lstStyle/>
                    <a:p>
                      <a:pPr algn="ctr"/>
                      <a:r>
                        <a:rPr lang="es-MX" sz="1400" dirty="0" smtClean="0"/>
                        <a:t>20% I</a:t>
                      </a:r>
                      <a:r>
                        <a:rPr lang="es-MX" sz="1400" baseline="0" dirty="0" smtClean="0"/>
                        <a:t> (1 + i)</a:t>
                      </a:r>
                      <a:endParaRPr lang="es-MX" sz="1400" dirty="0"/>
                    </a:p>
                  </a:txBody>
                  <a:tcPr/>
                </a:tc>
                <a:extLst>
                  <a:ext uri="{0D108BD9-81ED-4DB2-BD59-A6C34878D82A}">
                    <a16:rowId xmlns:a16="http://schemas.microsoft.com/office/drawing/2014/main" val="10004"/>
                  </a:ext>
                </a:extLst>
              </a:tr>
              <a:tr h="280169">
                <a:tc>
                  <a:txBody>
                    <a:bodyPr/>
                    <a:lstStyle/>
                    <a:p>
                      <a:r>
                        <a:rPr lang="es-MX" sz="1400" dirty="0" smtClean="0"/>
                        <a:t>Accionistas</a:t>
                      </a:r>
                      <a:endParaRPr lang="es-MX" sz="1400" dirty="0"/>
                    </a:p>
                  </a:txBody>
                  <a:tcPr/>
                </a:tc>
                <a:tc>
                  <a:txBody>
                    <a:bodyPr/>
                    <a:lstStyle/>
                    <a:p>
                      <a:pPr algn="ctr"/>
                      <a:r>
                        <a:rPr lang="es-MX" sz="1400" dirty="0" smtClean="0"/>
                        <a:t>X</a:t>
                      </a:r>
                      <a:endParaRPr lang="es-MX" sz="1400" dirty="0"/>
                    </a:p>
                  </a:txBody>
                  <a:tcPr/>
                </a:tc>
                <a:tc>
                  <a:txBody>
                    <a:bodyPr/>
                    <a:lstStyle/>
                    <a:p>
                      <a:pPr algn="ctr"/>
                      <a:r>
                        <a:rPr lang="es-MX" sz="1400" dirty="0" smtClean="0"/>
                        <a:t>X </a:t>
                      </a:r>
                      <a:r>
                        <a:rPr lang="es-MX" sz="1400" baseline="0" dirty="0" smtClean="0"/>
                        <a:t>– (20% I (1 + i))</a:t>
                      </a:r>
                      <a:endParaRPr lang="es-MX" sz="1400" dirty="0"/>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1 Título"/>
          <p:cNvSpPr>
            <a:spLocks noGrp="1"/>
          </p:cNvSpPr>
          <p:nvPr>
            <p:ph type="title"/>
          </p:nvPr>
        </p:nvSpPr>
        <p:spPr>
          <a:xfrm>
            <a:off x="214313" y="-71438"/>
            <a:ext cx="7526337" cy="1143001"/>
          </a:xfrm>
        </p:spPr>
        <p:txBody>
          <a:bodyPr/>
          <a:lstStyle/>
          <a:p>
            <a:r>
              <a:rPr lang="es-MX" smtClean="0"/>
              <a:t>3.2 Modigliani – Miller (MM)</a:t>
            </a:r>
          </a:p>
        </p:txBody>
      </p:sp>
      <p:sp>
        <p:nvSpPr>
          <p:cNvPr id="117762" name="2 Marcador de contenido"/>
          <p:cNvSpPr>
            <a:spLocks noGrp="1"/>
          </p:cNvSpPr>
          <p:nvPr>
            <p:ph idx="1"/>
          </p:nvPr>
        </p:nvSpPr>
        <p:spPr>
          <a:xfrm>
            <a:off x="457200" y="857250"/>
            <a:ext cx="8229600" cy="4911725"/>
          </a:xfrm>
        </p:spPr>
        <p:txBody>
          <a:bodyPr/>
          <a:lstStyle/>
          <a:p>
            <a:pPr marL="179388" indent="-179388">
              <a:spcBef>
                <a:spcPts val="100"/>
              </a:spcBef>
            </a:pPr>
            <a:r>
              <a:rPr lang="es-MX" smtClean="0"/>
              <a:t>Tenemos dos empresas con los siguientes flujos:</a:t>
            </a:r>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r>
              <a:rPr lang="es-MX" smtClean="0"/>
              <a:t>Supongamos que:</a:t>
            </a:r>
          </a:p>
          <a:p>
            <a:pPr marL="579438" lvl="1" indent="-179388">
              <a:spcBef>
                <a:spcPts val="100"/>
              </a:spcBef>
            </a:pPr>
            <a:r>
              <a:rPr lang="es-MX" smtClean="0"/>
              <a:t>El valor de V</a:t>
            </a:r>
            <a:r>
              <a:rPr lang="es-MX" baseline="-25000" smtClean="0"/>
              <a:t>U</a:t>
            </a:r>
            <a:r>
              <a:rPr lang="es-MX" smtClean="0"/>
              <a:t> (desapalancada) =  $1,500 (100 acciones a $15)</a:t>
            </a:r>
          </a:p>
          <a:p>
            <a:pPr marL="579438" lvl="1" indent="-179388">
              <a:spcBef>
                <a:spcPts val="100"/>
              </a:spcBef>
            </a:pPr>
            <a:r>
              <a:rPr lang="es-MX" smtClean="0"/>
              <a:t>La empresa L (apalancada) tiene $600 en deuda libre de riesgo que paga un interés del 10%. Capital e intereses se pagan en el siguiente periodo.</a:t>
            </a:r>
          </a:p>
          <a:p>
            <a:pPr marL="579438" lvl="1" indent="-179388">
              <a:spcBef>
                <a:spcPts val="100"/>
              </a:spcBef>
            </a:pPr>
            <a:endParaRPr lang="es-MX" smtClean="0"/>
          </a:p>
          <a:p>
            <a:pPr marL="179388" indent="-179388">
              <a:spcBef>
                <a:spcPts val="100"/>
              </a:spcBef>
            </a:pPr>
            <a:r>
              <a:rPr lang="es-MX" smtClean="0"/>
              <a:t>¿Por qué el valor de E</a:t>
            </a:r>
            <a:r>
              <a:rPr lang="es-MX" baseline="-25000" smtClean="0"/>
              <a:t>L</a:t>
            </a:r>
            <a:r>
              <a:rPr lang="es-MX" smtClean="0"/>
              <a:t> (capital accionario de L) debe ser $900?</a:t>
            </a:r>
          </a:p>
          <a:p>
            <a:pPr marL="179388" indent="-179388">
              <a:spcBef>
                <a:spcPts val="100"/>
              </a:spcBef>
            </a:pPr>
            <a:endParaRPr lang="es-MX" smtClean="0"/>
          </a:p>
          <a:p>
            <a:pPr marL="179388" indent="-179388">
              <a:spcBef>
                <a:spcPts val="100"/>
              </a:spcBef>
            </a:pPr>
            <a:r>
              <a:rPr lang="es-MX" smtClean="0"/>
              <a:t>¿Cuál es el retorno del capital accionario en cada caso?</a:t>
            </a:r>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endParaRPr lang="es-MX" smtClean="0"/>
          </a:p>
          <a:p>
            <a:pPr marL="179388" indent="-179388">
              <a:spcBef>
                <a:spcPts val="100"/>
              </a:spcBef>
            </a:pPr>
            <a:r>
              <a:rPr lang="es-MX" smtClean="0"/>
              <a:t>Supongamos que el valor de A (V</a:t>
            </a:r>
            <a:r>
              <a:rPr lang="es-MX" baseline="-25000" smtClean="0"/>
              <a:t>A</a:t>
            </a:r>
            <a:r>
              <a:rPr lang="es-MX" smtClean="0"/>
              <a:t>) &gt; que el valor de B (V</a:t>
            </a:r>
            <a:r>
              <a:rPr lang="es-MX" baseline="-25000" smtClean="0"/>
              <a:t>B</a:t>
            </a:r>
            <a:r>
              <a:rPr lang="es-MX" smtClean="0"/>
              <a:t>)</a:t>
            </a:r>
          </a:p>
          <a:p>
            <a:pPr marL="179388" indent="-179388">
              <a:spcBef>
                <a:spcPts val="100"/>
              </a:spcBef>
            </a:pPr>
            <a:endParaRPr lang="es-MX" smtClean="0"/>
          </a:p>
          <a:p>
            <a:pPr marL="179388" indent="-179388">
              <a:spcBef>
                <a:spcPts val="100"/>
              </a:spcBef>
            </a:pPr>
            <a:r>
              <a:rPr lang="es-MX" smtClean="0"/>
              <a:t>Podemos vendemos en corto A (digamos 10%), y utilizar esos recursos para comprar una misma proporción de la deuda y el capital de los accionistas de B. En el periodo 1 generaremos una ganancia sin tener que desembolsar recursos propios. A eso se le denomina </a:t>
            </a:r>
            <a:r>
              <a:rPr lang="es-MX" b="1" smtClean="0"/>
              <a:t>“arbitraje”</a:t>
            </a:r>
          </a:p>
        </p:txBody>
      </p:sp>
      <p:graphicFrame>
        <p:nvGraphicFramePr>
          <p:cNvPr id="5" name="4 Tabla"/>
          <p:cNvGraphicFramePr>
            <a:graphicFrameLocks noGrp="1"/>
          </p:cNvGraphicFramePr>
          <p:nvPr/>
        </p:nvGraphicFramePr>
        <p:xfrm>
          <a:off x="1071563" y="1690688"/>
          <a:ext cx="6524628" cy="1381760"/>
        </p:xfrm>
        <a:graphic>
          <a:graphicData uri="http://schemas.openxmlformats.org/drawingml/2006/table">
            <a:tbl>
              <a:tblPr firstRow="1" bandRow="1">
                <a:tableStyleId>{5C22544A-7EE6-4342-B048-85BDC9FD1C3A}</a:tableStyleId>
              </a:tblPr>
              <a:tblGrid>
                <a:gridCol w="2071702">
                  <a:extLst>
                    <a:ext uri="{9D8B030D-6E8A-4147-A177-3AD203B41FA5}">
                      <a16:colId xmlns:a16="http://schemas.microsoft.com/office/drawing/2014/main" val="20000"/>
                    </a:ext>
                  </a:extLst>
                </a:gridCol>
                <a:gridCol w="1643074">
                  <a:extLst>
                    <a:ext uri="{9D8B030D-6E8A-4147-A177-3AD203B41FA5}">
                      <a16:colId xmlns:a16="http://schemas.microsoft.com/office/drawing/2014/main" val="20001"/>
                    </a:ext>
                  </a:extLst>
                </a:gridCol>
                <a:gridCol w="1285884">
                  <a:extLst>
                    <a:ext uri="{9D8B030D-6E8A-4147-A177-3AD203B41FA5}">
                      <a16:colId xmlns:a16="http://schemas.microsoft.com/office/drawing/2014/main" val="20002"/>
                    </a:ext>
                  </a:extLst>
                </a:gridCol>
                <a:gridCol w="1523968">
                  <a:extLst>
                    <a:ext uri="{9D8B030D-6E8A-4147-A177-3AD203B41FA5}">
                      <a16:colId xmlns:a16="http://schemas.microsoft.com/office/drawing/2014/main" val="20003"/>
                    </a:ext>
                  </a:extLst>
                </a:gridCol>
              </a:tblGrid>
              <a:tr h="370840">
                <a:tc>
                  <a:txBody>
                    <a:bodyPr/>
                    <a:lstStyle/>
                    <a:p>
                      <a:endParaRPr lang="es-MX" dirty="0"/>
                    </a:p>
                  </a:txBody>
                  <a:tcPr/>
                </a:tc>
                <a:tc>
                  <a:txBody>
                    <a:bodyPr/>
                    <a:lstStyle/>
                    <a:p>
                      <a:pPr algn="ctr"/>
                      <a:r>
                        <a:rPr lang="es-MX" dirty="0" smtClean="0"/>
                        <a:t>Recesivo</a:t>
                      </a:r>
                      <a:endParaRPr lang="es-MX" dirty="0"/>
                    </a:p>
                  </a:txBody>
                  <a:tcPr/>
                </a:tc>
                <a:tc>
                  <a:txBody>
                    <a:bodyPr/>
                    <a:lstStyle/>
                    <a:p>
                      <a:pPr algn="ctr"/>
                      <a:r>
                        <a:rPr lang="es-MX" dirty="0" smtClean="0"/>
                        <a:t>Moderado</a:t>
                      </a:r>
                      <a:endParaRPr lang="es-MX" dirty="0"/>
                    </a:p>
                  </a:txBody>
                  <a:tcPr/>
                </a:tc>
                <a:tc>
                  <a:txBody>
                    <a:bodyPr/>
                    <a:lstStyle/>
                    <a:p>
                      <a:pPr algn="ctr"/>
                      <a:r>
                        <a:rPr lang="es-MX" dirty="0" smtClean="0"/>
                        <a:t>Expansión</a:t>
                      </a:r>
                      <a:endParaRPr lang="es-MX" dirty="0"/>
                    </a:p>
                  </a:txBody>
                  <a:tcPr/>
                </a:tc>
                <a:extLst>
                  <a:ext uri="{0D108BD9-81ED-4DB2-BD59-A6C34878D82A}">
                    <a16:rowId xmlns:a16="http://schemas.microsoft.com/office/drawing/2014/main" val="10000"/>
                  </a:ext>
                </a:extLst>
              </a:tr>
              <a:tr h="370840">
                <a:tc>
                  <a:txBody>
                    <a:bodyPr/>
                    <a:lstStyle/>
                    <a:p>
                      <a:r>
                        <a:rPr lang="es-MX" dirty="0" smtClean="0"/>
                        <a:t>Probabilidad</a:t>
                      </a:r>
                      <a:endParaRPr lang="es-MX" dirty="0"/>
                    </a:p>
                  </a:txBody>
                  <a:tcPr/>
                </a:tc>
                <a:tc>
                  <a:txBody>
                    <a:bodyPr/>
                    <a:lstStyle/>
                    <a:p>
                      <a:pPr algn="ctr"/>
                      <a:r>
                        <a:rPr lang="es-MX" dirty="0" smtClean="0"/>
                        <a:t>1/3</a:t>
                      </a:r>
                      <a:endParaRPr lang="es-MX" dirty="0"/>
                    </a:p>
                  </a:txBody>
                  <a:tcPr/>
                </a:tc>
                <a:tc>
                  <a:txBody>
                    <a:bodyPr/>
                    <a:lstStyle/>
                    <a:p>
                      <a:pPr algn="ctr"/>
                      <a:r>
                        <a:rPr lang="es-MX" dirty="0" smtClean="0"/>
                        <a:t>1/3</a:t>
                      </a:r>
                      <a:endParaRPr lang="es-MX" dirty="0"/>
                    </a:p>
                  </a:txBody>
                  <a:tcPr/>
                </a:tc>
                <a:tc>
                  <a:txBody>
                    <a:bodyPr/>
                    <a:lstStyle/>
                    <a:p>
                      <a:pPr algn="ctr"/>
                      <a:r>
                        <a:rPr lang="es-MX" dirty="0" smtClean="0"/>
                        <a:t>1/3</a:t>
                      </a:r>
                      <a:endParaRPr lang="es-MX" dirty="0"/>
                    </a:p>
                  </a:txBody>
                  <a:tcPr/>
                </a:tc>
                <a:extLst>
                  <a:ext uri="{0D108BD9-81ED-4DB2-BD59-A6C34878D82A}">
                    <a16:rowId xmlns:a16="http://schemas.microsoft.com/office/drawing/2014/main" val="10001"/>
                  </a:ext>
                </a:extLst>
              </a:tr>
              <a:tr h="370840">
                <a:tc>
                  <a:txBody>
                    <a:bodyPr/>
                    <a:lstStyle/>
                    <a:p>
                      <a:r>
                        <a:rPr lang="es-MX" dirty="0" smtClean="0"/>
                        <a:t>Flujo de efectivo a la</a:t>
                      </a:r>
                      <a:r>
                        <a:rPr lang="es-MX" baseline="0" dirty="0" smtClean="0"/>
                        <a:t> empresa</a:t>
                      </a:r>
                      <a:endParaRPr lang="es-MX" dirty="0"/>
                    </a:p>
                  </a:txBody>
                  <a:tcPr/>
                </a:tc>
                <a:tc>
                  <a:txBody>
                    <a:bodyPr/>
                    <a:lstStyle/>
                    <a:p>
                      <a:pPr algn="ctr"/>
                      <a:r>
                        <a:rPr lang="es-MX" dirty="0" smtClean="0"/>
                        <a:t>$800</a:t>
                      </a:r>
                      <a:endParaRPr lang="es-MX" dirty="0"/>
                    </a:p>
                  </a:txBody>
                  <a:tcPr/>
                </a:tc>
                <a:tc>
                  <a:txBody>
                    <a:bodyPr/>
                    <a:lstStyle/>
                    <a:p>
                      <a:pPr algn="ctr"/>
                      <a:r>
                        <a:rPr lang="es-MX" dirty="0" smtClean="0"/>
                        <a:t>$1,800</a:t>
                      </a:r>
                      <a:endParaRPr lang="es-MX" dirty="0"/>
                    </a:p>
                  </a:txBody>
                  <a:tcPr/>
                </a:tc>
                <a:tc>
                  <a:txBody>
                    <a:bodyPr/>
                    <a:lstStyle/>
                    <a:p>
                      <a:pPr algn="ctr"/>
                      <a:r>
                        <a:rPr lang="es-MX" dirty="0" smtClean="0"/>
                        <a:t>$2,800</a:t>
                      </a:r>
                      <a:endParaRPr lang="es-MX" dirty="0"/>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1 Título"/>
          <p:cNvSpPr>
            <a:spLocks noGrp="1"/>
          </p:cNvSpPr>
          <p:nvPr>
            <p:ph type="title"/>
          </p:nvPr>
        </p:nvSpPr>
        <p:spPr>
          <a:xfrm>
            <a:off x="142875" y="-71438"/>
            <a:ext cx="7597775" cy="1143001"/>
          </a:xfrm>
        </p:spPr>
        <p:txBody>
          <a:bodyPr/>
          <a:lstStyle/>
          <a:p>
            <a:r>
              <a:rPr lang="es-MX" smtClean="0"/>
              <a:t>3.2 Modigliani – Miller (MM)</a:t>
            </a:r>
          </a:p>
        </p:txBody>
      </p:sp>
      <p:sp>
        <p:nvSpPr>
          <p:cNvPr id="1029" name="2 Marcador de contenido"/>
          <p:cNvSpPr>
            <a:spLocks noGrp="1"/>
          </p:cNvSpPr>
          <p:nvPr>
            <p:ph idx="1"/>
          </p:nvPr>
        </p:nvSpPr>
        <p:spPr>
          <a:xfrm>
            <a:off x="457200" y="857250"/>
            <a:ext cx="8229600" cy="4911725"/>
          </a:xfrm>
        </p:spPr>
        <p:txBody>
          <a:bodyPr/>
          <a:lstStyle/>
          <a:p>
            <a:pPr marL="179388" indent="-179388">
              <a:spcBef>
                <a:spcPts val="100"/>
              </a:spcBef>
            </a:pPr>
            <a:r>
              <a:rPr lang="es-MX" smtClean="0"/>
              <a:t>¿Puede una empresa disminuir su costo de capital alterando su estructura de capital?</a:t>
            </a:r>
          </a:p>
          <a:p>
            <a:pPr marL="179388" indent="-179388">
              <a:spcBef>
                <a:spcPts val="100"/>
              </a:spcBef>
            </a:pPr>
            <a:endParaRPr lang="es-MX" smtClean="0"/>
          </a:p>
          <a:p>
            <a:pPr marL="179388" indent="-179388">
              <a:spcBef>
                <a:spcPts val="100"/>
              </a:spcBef>
              <a:buFont typeface="Arial" charset="0"/>
              <a:buNone/>
            </a:pPr>
            <a:endParaRPr lang="es-MX" smtClean="0"/>
          </a:p>
          <a:p>
            <a:pPr marL="179388" indent="-179388">
              <a:spcBef>
                <a:spcPts val="100"/>
              </a:spcBef>
              <a:buFont typeface="Arial" charset="0"/>
              <a:buNone/>
            </a:pPr>
            <a:endParaRPr lang="es-MX" smtClean="0"/>
          </a:p>
          <a:p>
            <a:pPr marL="179388" indent="-179388">
              <a:spcBef>
                <a:spcPts val="100"/>
              </a:spcBef>
            </a:pPr>
            <a:r>
              <a:rPr lang="es-MX" smtClean="0"/>
              <a:t>De acuerdo a la proposición I esto no es posible. Si pudiéramos alterar el costo de capital entonces la estructura de capital no es irrelevante.</a:t>
            </a:r>
          </a:p>
          <a:p>
            <a:pPr marL="179388" indent="-179388">
              <a:spcBef>
                <a:spcPts val="100"/>
              </a:spcBef>
            </a:pPr>
            <a:endParaRPr lang="es-MX" smtClean="0"/>
          </a:p>
          <a:p>
            <a:pPr marL="179388" indent="-179388">
              <a:spcBef>
                <a:spcPts val="100"/>
              </a:spcBef>
            </a:pPr>
            <a:r>
              <a:rPr lang="es-MX" smtClean="0"/>
              <a:t>¿Cómo lo comprobamos?</a:t>
            </a:r>
          </a:p>
          <a:p>
            <a:pPr marL="179388" indent="-179388">
              <a:spcBef>
                <a:spcPts val="100"/>
              </a:spcBef>
            </a:pPr>
            <a:endParaRPr lang="es-MX" smtClean="0"/>
          </a:p>
          <a:p>
            <a:pPr marL="179388" indent="-179388">
              <a:spcBef>
                <a:spcPts val="100"/>
              </a:spcBef>
              <a:buFont typeface="Arial" charset="0"/>
              <a:buNone/>
            </a:pPr>
            <a:endParaRPr lang="es-MX" smtClean="0"/>
          </a:p>
          <a:p>
            <a:pPr marL="179388" indent="-179388">
              <a:spcBef>
                <a:spcPts val="100"/>
              </a:spcBef>
            </a:pPr>
            <a:endParaRPr lang="es-MX" smtClean="0"/>
          </a:p>
        </p:txBody>
      </p:sp>
      <p:graphicFrame>
        <p:nvGraphicFramePr>
          <p:cNvPr id="1026" name="Object 2"/>
          <p:cNvGraphicFramePr>
            <a:graphicFrameLocks noChangeAspect="1"/>
          </p:cNvGraphicFramePr>
          <p:nvPr/>
        </p:nvGraphicFramePr>
        <p:xfrm>
          <a:off x="2643188" y="1714500"/>
          <a:ext cx="3857625" cy="957263"/>
        </p:xfrm>
        <a:graphic>
          <a:graphicData uri="http://schemas.openxmlformats.org/presentationml/2006/ole">
            <mc:AlternateContent xmlns:mc="http://schemas.openxmlformats.org/markup-compatibility/2006">
              <mc:Choice xmlns:v="urn:schemas-microsoft-com:vml" Requires="v">
                <p:oleObj spid="_x0000_s1038" name="Equation" r:id="rId3" imgW="1587240" imgH="393480" progId="Equation.3">
                  <p:embed/>
                </p:oleObj>
              </mc:Choice>
              <mc:Fallback>
                <p:oleObj name="Equation" r:id="rId3" imgW="15872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3188" y="1714500"/>
                        <a:ext cx="3857625" cy="957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2981325" y="4929188"/>
          <a:ext cx="3162300" cy="1000125"/>
        </p:xfrm>
        <a:graphic>
          <a:graphicData uri="http://schemas.openxmlformats.org/presentationml/2006/ole">
            <mc:AlternateContent xmlns:mc="http://schemas.openxmlformats.org/markup-compatibility/2006">
              <mc:Choice xmlns:v="urn:schemas-microsoft-com:vml" Requires="v">
                <p:oleObj spid="_x0000_s1039" name="Equation" r:id="rId5" imgW="1244520" imgH="393480" progId="Equation.3">
                  <p:embed/>
                </p:oleObj>
              </mc:Choice>
              <mc:Fallback>
                <p:oleObj name="Equation" r:id="rId5" imgW="12445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1325" y="4929188"/>
                        <a:ext cx="3162300" cy="1000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1 Título"/>
          <p:cNvSpPr>
            <a:spLocks noGrp="1"/>
          </p:cNvSpPr>
          <p:nvPr>
            <p:ph type="title"/>
          </p:nvPr>
        </p:nvSpPr>
        <p:spPr>
          <a:xfrm>
            <a:off x="285750" y="17463"/>
            <a:ext cx="7454900" cy="696912"/>
          </a:xfrm>
        </p:spPr>
        <p:txBody>
          <a:bodyPr/>
          <a:lstStyle/>
          <a:p>
            <a:r>
              <a:rPr lang="es-MX" smtClean="0"/>
              <a:t>3.3 Límites al Endeudamiento</a:t>
            </a:r>
          </a:p>
        </p:txBody>
      </p:sp>
      <p:sp>
        <p:nvSpPr>
          <p:cNvPr id="132098" name="2 Marcador de contenido"/>
          <p:cNvSpPr>
            <a:spLocks noGrp="1"/>
          </p:cNvSpPr>
          <p:nvPr>
            <p:ph idx="1"/>
          </p:nvPr>
        </p:nvSpPr>
        <p:spPr>
          <a:xfrm>
            <a:off x="0" y="714375"/>
            <a:ext cx="9144000" cy="5554663"/>
          </a:xfrm>
        </p:spPr>
        <p:txBody>
          <a:bodyPr/>
          <a:lstStyle/>
          <a:p>
            <a:pPr marL="179388">
              <a:spcBef>
                <a:spcPts val="100"/>
              </a:spcBef>
            </a:pPr>
            <a:r>
              <a:rPr lang="es-MX" smtClean="0"/>
              <a:t>Recordemos que el tratamiento fiscal de la deuda genera un beneficio fiscal.</a:t>
            </a:r>
          </a:p>
          <a:p>
            <a:pPr marL="179388">
              <a:spcBef>
                <a:spcPts val="100"/>
              </a:spcBef>
            </a:pPr>
            <a:endParaRPr lang="es-MX" smtClean="0"/>
          </a:p>
          <a:p>
            <a:pPr marL="179388">
              <a:spcBef>
                <a:spcPts val="100"/>
              </a:spcBef>
            </a:pPr>
            <a:r>
              <a:rPr lang="es-MX" smtClean="0"/>
              <a:t>Ejemplo: Supongamos una empresa cuya utilidad anual antes de impuestos es de $100.  Consideremos que esta utilidad no tiene riesgo y que es una perpetuidad. La tasa libre de riesgo es de 10%. ¿Cuál es el valor de la empresa si esta se financia:</a:t>
            </a:r>
          </a:p>
          <a:p>
            <a:pPr marL="579438" lvl="1">
              <a:spcBef>
                <a:spcPts val="100"/>
              </a:spcBef>
            </a:pPr>
            <a:r>
              <a:rPr lang="es-MX" smtClean="0"/>
              <a:t>a) Exclusivamente con deuda  </a:t>
            </a:r>
          </a:p>
          <a:p>
            <a:pPr marL="579438" lvl="1">
              <a:spcBef>
                <a:spcPts val="100"/>
              </a:spcBef>
            </a:pPr>
            <a:r>
              <a:rPr lang="es-MX" smtClean="0"/>
              <a:t>b) Exclusivamente con capital?</a:t>
            </a:r>
          </a:p>
          <a:p>
            <a:pPr marL="179388">
              <a:spcBef>
                <a:spcPts val="100"/>
              </a:spcBef>
            </a:pPr>
            <a:endParaRPr lang="es-MX" smtClean="0"/>
          </a:p>
          <a:p>
            <a:pPr marL="179388">
              <a:spcBef>
                <a:spcPts val="100"/>
              </a:spcBef>
              <a:buFont typeface="Arial" charset="0"/>
              <a:buNone/>
            </a:pPr>
            <a:endParaRPr lang="es-MX" smtClean="0"/>
          </a:p>
          <a:p>
            <a:pPr marL="179388">
              <a:spcBef>
                <a:spcPts val="100"/>
              </a:spcBef>
              <a:buFont typeface="Arial" charset="0"/>
              <a:buNone/>
            </a:pPr>
            <a:endParaRPr lang="es-MX" smtClean="0"/>
          </a:p>
        </p:txBody>
      </p:sp>
      <p:graphicFrame>
        <p:nvGraphicFramePr>
          <p:cNvPr id="4" name="3 Tabla"/>
          <p:cNvGraphicFramePr>
            <a:graphicFrameLocks noGrp="1"/>
          </p:cNvGraphicFramePr>
          <p:nvPr/>
        </p:nvGraphicFramePr>
        <p:xfrm>
          <a:off x="1000125" y="4286250"/>
          <a:ext cx="6858049" cy="1928826"/>
        </p:xfrm>
        <a:graphic>
          <a:graphicData uri="http://schemas.openxmlformats.org/drawingml/2006/table">
            <a:tbl>
              <a:tblPr/>
              <a:tblGrid>
                <a:gridCol w="2481961">
                  <a:extLst>
                    <a:ext uri="{9D8B030D-6E8A-4147-A177-3AD203B41FA5}">
                      <a16:colId xmlns:a16="http://schemas.microsoft.com/office/drawing/2014/main" val="20000"/>
                    </a:ext>
                  </a:extLst>
                </a:gridCol>
                <a:gridCol w="2188044">
                  <a:extLst>
                    <a:ext uri="{9D8B030D-6E8A-4147-A177-3AD203B41FA5}">
                      <a16:colId xmlns:a16="http://schemas.microsoft.com/office/drawing/2014/main" val="20001"/>
                    </a:ext>
                  </a:extLst>
                </a:gridCol>
                <a:gridCol w="2188044">
                  <a:extLst>
                    <a:ext uri="{9D8B030D-6E8A-4147-A177-3AD203B41FA5}">
                      <a16:colId xmlns:a16="http://schemas.microsoft.com/office/drawing/2014/main" val="20002"/>
                    </a:ext>
                  </a:extLst>
                </a:gridCol>
              </a:tblGrid>
              <a:tr h="595250">
                <a:tc>
                  <a:txBody>
                    <a:bodyPr/>
                    <a:lstStyle/>
                    <a:p>
                      <a:pPr algn="l" fontAlgn="b"/>
                      <a:endParaRPr lang="es-MX" sz="1400" b="1" i="0" u="none" strike="noStrike" dirty="0">
                        <a:solidFill>
                          <a:srgbClr val="FFFFFF"/>
                        </a:solidFill>
                        <a:latin typeface="Calibri"/>
                      </a:endParaRPr>
                    </a:p>
                  </a:txBody>
                  <a:tcPr marL="9525" marR="9525" marT="9525" marB="0" anchor="b">
                    <a:lnL w="6350" cap="flat" cmpd="sng" algn="ctr">
                      <a:solidFill>
                        <a:srgbClr val="4F81BD"/>
                      </a:solidFill>
                      <a:prstDash val="solid"/>
                      <a:round/>
                      <a:headEnd type="none" w="med" len="med"/>
                      <a:tailEnd type="none" w="med" len="med"/>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algn="ctr" fontAlgn="ctr"/>
                      <a:r>
                        <a:rPr lang="es-MX" sz="1400" b="1" i="0" u="none" strike="noStrike" dirty="0">
                          <a:solidFill>
                            <a:srgbClr val="FFFFFF"/>
                          </a:solidFill>
                          <a:latin typeface="Calibri"/>
                        </a:rPr>
                        <a:t>100% Deuda</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algn="ctr" fontAlgn="ctr"/>
                      <a:r>
                        <a:rPr lang="es-MX" sz="1400" b="1" i="0" u="none" strike="noStrike" dirty="0">
                          <a:solidFill>
                            <a:srgbClr val="FFFFFF"/>
                          </a:solidFill>
                          <a:latin typeface="Calibri"/>
                        </a:rPr>
                        <a:t>100% Capital de los Accionistas</a:t>
                      </a:r>
                    </a:p>
                  </a:txBody>
                  <a:tcPr marL="9525" marR="9525" marT="9525" marB="0" anchor="ctr">
                    <a:lnL>
                      <a:noFill/>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297625">
                <a:tc>
                  <a:txBody>
                    <a:bodyPr/>
                    <a:lstStyle/>
                    <a:p>
                      <a:pPr algn="l" fontAlgn="b"/>
                      <a:r>
                        <a:rPr lang="es-MX" sz="1400" b="1" i="0" u="none" strike="noStrike" dirty="0">
                          <a:solidFill>
                            <a:srgbClr val="000000"/>
                          </a:solidFill>
                          <a:latin typeface="Calibri"/>
                        </a:rPr>
                        <a:t>Utilidad Antes de Impuestos</a:t>
                      </a:r>
                    </a:p>
                  </a:txBody>
                  <a:tcPr marL="9525" marR="9525" marT="9525" marB="0" anchor="b">
                    <a:lnL w="6350" cap="flat" cmpd="sng" algn="ctr">
                      <a:solidFill>
                        <a:srgbClr val="4F81BD"/>
                      </a:solidFill>
                      <a:prstDash val="solid"/>
                      <a:round/>
                      <a:headEnd type="none" w="med" len="med"/>
                      <a:tailEnd type="none" w="med" len="med"/>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s-MX" sz="1400" b="0" i="0" u="none" strike="noStrike">
                          <a:solidFill>
                            <a:srgbClr val="000000"/>
                          </a:solidFill>
                          <a:latin typeface="Calibri"/>
                        </a:rPr>
                        <a:t>100 en intereses</a:t>
                      </a:r>
                    </a:p>
                  </a:txBody>
                  <a:tcPr marL="9525" marR="9525" marT="9525"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s-MX" sz="1400" b="0" i="0" u="none" strike="noStrike" dirty="0">
                          <a:solidFill>
                            <a:srgbClr val="000000"/>
                          </a:solidFill>
                          <a:latin typeface="Calibri"/>
                        </a:rPr>
                        <a:t>100 en dividendos</a:t>
                      </a:r>
                    </a:p>
                  </a:txBody>
                  <a:tcPr marL="9525" marR="9525" marT="9525" marB="0" anchor="b">
                    <a:lnL>
                      <a:noFill/>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1"/>
                  </a:ext>
                </a:extLst>
              </a:tr>
              <a:tr h="297625">
                <a:tc>
                  <a:txBody>
                    <a:bodyPr/>
                    <a:lstStyle/>
                    <a:p>
                      <a:pPr algn="l" fontAlgn="b"/>
                      <a:r>
                        <a:rPr lang="es-MX" sz="1400" b="1" i="0" u="none" strike="noStrike">
                          <a:solidFill>
                            <a:srgbClr val="000000"/>
                          </a:solidFill>
                          <a:latin typeface="Calibri"/>
                        </a:rPr>
                        <a:t>Impuestos @30%</a:t>
                      </a:r>
                    </a:p>
                  </a:txBody>
                  <a:tcPr marL="9525" marR="9525" marT="9525" marB="0" anchor="b">
                    <a:lnL w="6350" cap="flat" cmpd="sng" algn="ctr">
                      <a:solidFill>
                        <a:srgbClr val="4F81BD"/>
                      </a:solidFill>
                      <a:prstDash val="solid"/>
                      <a:round/>
                      <a:headEnd type="none" w="med" len="med"/>
                      <a:tailEnd type="none" w="med" len="med"/>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s-MX" sz="1400" b="0" i="0" u="none" strike="noStrike">
                          <a:solidFill>
                            <a:srgbClr val="000000"/>
                          </a:solidFill>
                          <a:latin typeface="Calibri"/>
                        </a:rPr>
                        <a:t>0</a:t>
                      </a:r>
                    </a:p>
                  </a:txBody>
                  <a:tcPr marL="9525" marR="9525" marT="9525"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s-MX" sz="1400" b="0" i="0" u="none" strike="noStrike" dirty="0">
                          <a:solidFill>
                            <a:srgbClr val="000000"/>
                          </a:solidFill>
                          <a:latin typeface="Calibri"/>
                        </a:rPr>
                        <a:t>30</a:t>
                      </a:r>
                    </a:p>
                  </a:txBody>
                  <a:tcPr marL="9525" marR="9525" marT="9525" marB="0" anchor="b">
                    <a:lnL>
                      <a:noFill/>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2"/>
                  </a:ext>
                </a:extLst>
              </a:tr>
              <a:tr h="410939">
                <a:tc>
                  <a:txBody>
                    <a:bodyPr/>
                    <a:lstStyle/>
                    <a:p>
                      <a:pPr algn="l" fontAlgn="b"/>
                      <a:r>
                        <a:rPr lang="es-MX" sz="1400" b="1" i="0" u="none" strike="noStrike" dirty="0">
                          <a:solidFill>
                            <a:srgbClr val="000000"/>
                          </a:solidFill>
                          <a:latin typeface="Calibri"/>
                        </a:rPr>
                        <a:t>Utilidad Después de Impuestos</a:t>
                      </a:r>
                    </a:p>
                  </a:txBody>
                  <a:tcPr marL="9525" marR="9525" marT="9525" marB="0" anchor="b">
                    <a:lnL w="6350" cap="flat" cmpd="sng" algn="ctr">
                      <a:solidFill>
                        <a:srgbClr val="4F81BD"/>
                      </a:solidFill>
                      <a:prstDash val="solid"/>
                      <a:round/>
                      <a:headEnd type="none" w="med" len="med"/>
                      <a:tailEnd type="none" w="med" len="med"/>
                    </a:lnL>
                    <a:lnR>
                      <a:noFill/>
                    </a:lnR>
                    <a:lnT w="6350" cap="flat" cmpd="sng" algn="ctr">
                      <a:solidFill>
                        <a:srgbClr val="4F81BD"/>
                      </a:solidFill>
                      <a:prstDash val="solid"/>
                      <a:round/>
                      <a:headEnd type="none" w="med" len="med"/>
                      <a:tailEnd type="none" w="med" len="med"/>
                    </a:lnT>
                    <a:lnB w="25400" cap="flat" cmpd="dbl" algn="ctr">
                      <a:solidFill>
                        <a:srgbClr val="3F3F3F"/>
                      </a:solidFill>
                      <a:prstDash val="solid"/>
                      <a:round/>
                      <a:headEnd type="none" w="med" len="med"/>
                      <a:tailEnd type="none" w="med" len="med"/>
                    </a:lnB>
                  </a:tcPr>
                </a:tc>
                <a:tc>
                  <a:txBody>
                    <a:bodyPr/>
                    <a:lstStyle/>
                    <a:p>
                      <a:pPr algn="ctr" fontAlgn="b"/>
                      <a:r>
                        <a:rPr lang="es-MX" sz="1400" b="0" i="0" u="none" strike="noStrike">
                          <a:solidFill>
                            <a:srgbClr val="000000"/>
                          </a:solidFill>
                          <a:latin typeface="Calibri"/>
                        </a:rPr>
                        <a:t>100</a:t>
                      </a:r>
                    </a:p>
                  </a:txBody>
                  <a:tcPr marL="9525" marR="9525" marT="9525" marB="0" anchor="b">
                    <a:lnL>
                      <a:noFill/>
                    </a:lnL>
                    <a:lnR>
                      <a:noFill/>
                    </a:lnR>
                    <a:lnT w="6350" cap="flat" cmpd="sng" algn="ctr">
                      <a:solidFill>
                        <a:srgbClr val="4F81BD"/>
                      </a:solidFill>
                      <a:prstDash val="solid"/>
                      <a:round/>
                      <a:headEnd type="none" w="med" len="med"/>
                      <a:tailEnd type="none" w="med" len="med"/>
                    </a:lnT>
                    <a:lnB w="25400" cap="flat" cmpd="dbl" algn="ctr">
                      <a:solidFill>
                        <a:srgbClr val="3F3F3F"/>
                      </a:solidFill>
                      <a:prstDash val="solid"/>
                      <a:round/>
                      <a:headEnd type="none" w="med" len="med"/>
                      <a:tailEnd type="none" w="med" len="med"/>
                    </a:lnB>
                  </a:tcPr>
                </a:tc>
                <a:tc>
                  <a:txBody>
                    <a:bodyPr/>
                    <a:lstStyle/>
                    <a:p>
                      <a:pPr algn="ctr" fontAlgn="b"/>
                      <a:r>
                        <a:rPr lang="es-MX" sz="1400" b="0" i="0" u="none" strike="noStrike" dirty="0">
                          <a:solidFill>
                            <a:srgbClr val="000000"/>
                          </a:solidFill>
                          <a:latin typeface="Calibri"/>
                        </a:rPr>
                        <a:t>70</a:t>
                      </a:r>
                    </a:p>
                  </a:txBody>
                  <a:tcPr marL="9525" marR="9525" marT="9525" marB="0" anchor="b">
                    <a:lnL>
                      <a:noFill/>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25400" cap="flat" cmpd="dbl" algn="ctr">
                      <a:solidFill>
                        <a:srgbClr val="3F3F3F"/>
                      </a:solidFill>
                      <a:prstDash val="solid"/>
                      <a:round/>
                      <a:headEnd type="none" w="med" len="med"/>
                      <a:tailEnd type="none" w="med" len="med"/>
                    </a:lnB>
                  </a:tcPr>
                </a:tc>
                <a:extLst>
                  <a:ext uri="{0D108BD9-81ED-4DB2-BD59-A6C34878D82A}">
                    <a16:rowId xmlns:a16="http://schemas.microsoft.com/office/drawing/2014/main" val="10003"/>
                  </a:ext>
                </a:extLst>
              </a:tr>
              <a:tr h="327387">
                <a:tc>
                  <a:txBody>
                    <a:bodyPr/>
                    <a:lstStyle/>
                    <a:p>
                      <a:pPr algn="ctr" fontAlgn="b"/>
                      <a:r>
                        <a:rPr lang="es-MX" sz="1400" b="1" i="0" u="none" strike="noStrike">
                          <a:solidFill>
                            <a:srgbClr val="FFFFFF"/>
                          </a:solidFill>
                          <a:latin typeface="Calibri"/>
                        </a:rPr>
                        <a:t>Valor de la Empresa</a:t>
                      </a:r>
                    </a:p>
                  </a:txBody>
                  <a:tcPr marL="9525" marR="9525" marT="9525" marB="0" anchor="b">
                    <a:lnL w="25400" cap="flat" cmpd="dbl" algn="ctr">
                      <a:solidFill>
                        <a:srgbClr val="3F3F3F"/>
                      </a:solidFill>
                      <a:prstDash val="solid"/>
                      <a:round/>
                      <a:headEnd type="none" w="med" len="med"/>
                      <a:tailEnd type="none" w="med" len="med"/>
                    </a:lnL>
                    <a:lnR w="25400" cap="flat" cmpd="dbl" algn="ctr">
                      <a:solidFill>
                        <a:srgbClr val="3F3F3F"/>
                      </a:solidFill>
                      <a:prstDash val="solid"/>
                      <a:round/>
                      <a:headEnd type="none" w="med" len="med"/>
                      <a:tailEnd type="none" w="med" len="med"/>
                    </a:lnR>
                    <a:lnT w="25400" cap="flat" cmpd="dbl" algn="ctr">
                      <a:solidFill>
                        <a:srgbClr val="3F3F3F"/>
                      </a:solidFill>
                      <a:prstDash val="solid"/>
                      <a:round/>
                      <a:headEnd type="none" w="med" len="med"/>
                      <a:tailEnd type="none" w="med" len="med"/>
                    </a:lnT>
                    <a:lnB w="25400" cap="flat" cmpd="dbl" algn="ctr">
                      <a:solidFill>
                        <a:srgbClr val="3F3F3F"/>
                      </a:solidFill>
                      <a:prstDash val="solid"/>
                      <a:round/>
                      <a:headEnd type="none" w="med" len="med"/>
                      <a:tailEnd type="none" w="med" len="med"/>
                    </a:lnB>
                    <a:solidFill>
                      <a:srgbClr val="A5A5A5"/>
                    </a:solidFill>
                  </a:tcPr>
                </a:tc>
                <a:tc>
                  <a:txBody>
                    <a:bodyPr/>
                    <a:lstStyle/>
                    <a:p>
                      <a:pPr algn="ctr" fontAlgn="b"/>
                      <a:r>
                        <a:rPr lang="es-MX" sz="1400" b="1" i="0" u="none" strike="noStrike" dirty="0">
                          <a:solidFill>
                            <a:srgbClr val="FFFFFF"/>
                          </a:solidFill>
                          <a:latin typeface="Calibri"/>
                        </a:rPr>
                        <a:t>1000</a:t>
                      </a:r>
                    </a:p>
                  </a:txBody>
                  <a:tcPr marL="9525" marR="9525" marT="9525" marB="0" anchor="b">
                    <a:lnL w="25400" cap="flat" cmpd="dbl" algn="ctr">
                      <a:solidFill>
                        <a:srgbClr val="3F3F3F"/>
                      </a:solidFill>
                      <a:prstDash val="solid"/>
                      <a:round/>
                      <a:headEnd type="none" w="med" len="med"/>
                      <a:tailEnd type="none" w="med" len="med"/>
                    </a:lnL>
                    <a:lnR w="25400" cap="flat" cmpd="dbl" algn="ctr">
                      <a:solidFill>
                        <a:srgbClr val="3F3F3F"/>
                      </a:solidFill>
                      <a:prstDash val="solid"/>
                      <a:round/>
                      <a:headEnd type="none" w="med" len="med"/>
                      <a:tailEnd type="none" w="med" len="med"/>
                    </a:lnR>
                    <a:lnT w="25400" cap="flat" cmpd="dbl" algn="ctr">
                      <a:solidFill>
                        <a:srgbClr val="3F3F3F"/>
                      </a:solidFill>
                      <a:prstDash val="solid"/>
                      <a:round/>
                      <a:headEnd type="none" w="med" len="med"/>
                      <a:tailEnd type="none" w="med" len="med"/>
                    </a:lnT>
                    <a:lnB w="25400" cap="flat" cmpd="dbl" algn="ctr">
                      <a:solidFill>
                        <a:srgbClr val="3F3F3F"/>
                      </a:solidFill>
                      <a:prstDash val="solid"/>
                      <a:round/>
                      <a:headEnd type="none" w="med" len="med"/>
                      <a:tailEnd type="none" w="med" len="med"/>
                    </a:lnB>
                    <a:solidFill>
                      <a:srgbClr val="A5A5A5"/>
                    </a:solidFill>
                  </a:tcPr>
                </a:tc>
                <a:tc>
                  <a:txBody>
                    <a:bodyPr/>
                    <a:lstStyle/>
                    <a:p>
                      <a:pPr algn="ctr" fontAlgn="b"/>
                      <a:r>
                        <a:rPr lang="es-MX" sz="1400" b="1" i="0" u="none" strike="noStrike" dirty="0">
                          <a:solidFill>
                            <a:srgbClr val="FFFFFF"/>
                          </a:solidFill>
                          <a:latin typeface="Calibri"/>
                        </a:rPr>
                        <a:t>700</a:t>
                      </a:r>
                    </a:p>
                  </a:txBody>
                  <a:tcPr marL="9525" marR="9525" marT="9525" marB="0" anchor="b">
                    <a:lnL w="25400" cap="flat" cmpd="dbl" algn="ctr">
                      <a:solidFill>
                        <a:srgbClr val="3F3F3F"/>
                      </a:solidFill>
                      <a:prstDash val="solid"/>
                      <a:round/>
                      <a:headEnd type="none" w="med" len="med"/>
                      <a:tailEnd type="none" w="med" len="med"/>
                    </a:lnL>
                    <a:lnR w="25400" cap="flat" cmpd="dbl" algn="ctr">
                      <a:solidFill>
                        <a:srgbClr val="3F3F3F"/>
                      </a:solidFill>
                      <a:prstDash val="solid"/>
                      <a:round/>
                      <a:headEnd type="none" w="med" len="med"/>
                      <a:tailEnd type="none" w="med" len="med"/>
                    </a:lnR>
                    <a:lnT w="25400" cap="flat" cmpd="dbl" algn="ctr">
                      <a:solidFill>
                        <a:srgbClr val="3F3F3F"/>
                      </a:solidFill>
                      <a:prstDash val="solid"/>
                      <a:round/>
                      <a:headEnd type="none" w="med" len="med"/>
                      <a:tailEnd type="none" w="med" len="med"/>
                    </a:lnT>
                    <a:lnB w="25400" cap="flat" cmpd="dbl" algn="ctr">
                      <a:solidFill>
                        <a:srgbClr val="3F3F3F"/>
                      </a:solidFill>
                      <a:prstDash val="solid"/>
                      <a:round/>
                      <a:headEnd type="none" w="med" len="med"/>
                      <a:tailEnd type="none" w="med" len="med"/>
                    </a:lnB>
                    <a:solidFill>
                      <a:srgbClr val="A5A5A5"/>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Título"/>
          <p:cNvSpPr>
            <a:spLocks noGrp="1"/>
          </p:cNvSpPr>
          <p:nvPr>
            <p:ph type="title"/>
          </p:nvPr>
        </p:nvSpPr>
        <p:spPr>
          <a:xfrm>
            <a:off x="285750" y="125413"/>
            <a:ext cx="7454900" cy="1143000"/>
          </a:xfrm>
        </p:spPr>
        <p:txBody>
          <a:bodyPr/>
          <a:lstStyle/>
          <a:p>
            <a:r>
              <a:rPr lang="es-MX" smtClean="0"/>
              <a:t>3.3 Límites al Endeudamiento</a:t>
            </a:r>
          </a:p>
        </p:txBody>
      </p:sp>
      <p:sp>
        <p:nvSpPr>
          <p:cNvPr id="52226" name="2 Marcador de contenido"/>
          <p:cNvSpPr>
            <a:spLocks noGrp="1"/>
          </p:cNvSpPr>
          <p:nvPr>
            <p:ph idx="1"/>
          </p:nvPr>
        </p:nvSpPr>
        <p:spPr>
          <a:xfrm>
            <a:off x="457200" y="1214438"/>
            <a:ext cx="8229600" cy="4911725"/>
          </a:xfrm>
        </p:spPr>
        <p:txBody>
          <a:bodyPr/>
          <a:lstStyle/>
          <a:p>
            <a:r>
              <a:rPr lang="es-MX" smtClean="0"/>
              <a:t>Impuestos a la empresa NO apalancada</a:t>
            </a:r>
          </a:p>
          <a:p>
            <a:endParaRPr lang="es-MX" smtClean="0"/>
          </a:p>
          <a:p>
            <a:r>
              <a:rPr lang="es-MX" smtClean="0"/>
              <a:t>Impuestos a la empresa apalancada</a:t>
            </a:r>
          </a:p>
          <a:p>
            <a:endParaRPr lang="es-MX" smtClean="0"/>
          </a:p>
          <a:p>
            <a:r>
              <a:rPr lang="es-MX" smtClean="0"/>
              <a:t>El beneficio fiscal por año es:</a:t>
            </a:r>
          </a:p>
          <a:p>
            <a:endParaRPr lang="es-MX" smtClean="0"/>
          </a:p>
          <a:p>
            <a:r>
              <a:rPr lang="es-MX" smtClean="0"/>
              <a:t>Si la deuda es una perpetuidad, entonces el beneficio fiscal a valor presente es:</a:t>
            </a:r>
          </a:p>
          <a:p>
            <a:endParaRPr lang="es-MX" smtClean="0"/>
          </a:p>
          <a:p>
            <a:endParaRPr lang="es-MX" smtClean="0"/>
          </a:p>
          <a:p>
            <a:r>
              <a:rPr lang="es-MX" smtClean="0"/>
              <a:t>Las empresas tienen un incentivo a emitir la mayor cantidad de deuda como sea posible.</a:t>
            </a:r>
          </a:p>
          <a:p>
            <a:endParaRPr lang="es-MX" smtClean="0"/>
          </a:p>
        </p:txBody>
      </p:sp>
      <p:sp>
        <p:nvSpPr>
          <p:cNvPr id="52227" name="3 CuadroTexto"/>
          <p:cNvSpPr txBox="1">
            <a:spLocks noChangeArrowheads="1"/>
          </p:cNvSpPr>
          <p:nvPr/>
        </p:nvSpPr>
        <p:spPr bwMode="auto">
          <a:xfrm>
            <a:off x="2562225" y="2571750"/>
            <a:ext cx="4224338" cy="369888"/>
          </a:xfrm>
          <a:prstGeom prst="rect">
            <a:avLst/>
          </a:prstGeom>
          <a:noFill/>
          <a:ln w="9525">
            <a:noFill/>
            <a:miter lim="800000"/>
            <a:headEnd/>
            <a:tailEnd/>
          </a:ln>
        </p:spPr>
        <p:txBody>
          <a:bodyPr wrap="none">
            <a:spAutoFit/>
          </a:bodyPr>
          <a:lstStyle/>
          <a:p>
            <a:r>
              <a:rPr lang="es-MX" b="1"/>
              <a:t>t * (Utilidad a/ Impuestos – intereses)</a:t>
            </a:r>
          </a:p>
        </p:txBody>
      </p:sp>
      <p:sp>
        <p:nvSpPr>
          <p:cNvPr id="52228" name="4 CuadroTexto"/>
          <p:cNvSpPr txBox="1">
            <a:spLocks noChangeArrowheads="1"/>
          </p:cNvSpPr>
          <p:nvPr/>
        </p:nvSpPr>
        <p:spPr bwMode="auto">
          <a:xfrm>
            <a:off x="3171825" y="1714500"/>
            <a:ext cx="2801938" cy="369888"/>
          </a:xfrm>
          <a:prstGeom prst="rect">
            <a:avLst/>
          </a:prstGeom>
          <a:noFill/>
          <a:ln w="9525">
            <a:noFill/>
            <a:miter lim="800000"/>
            <a:headEnd/>
            <a:tailEnd/>
          </a:ln>
        </p:spPr>
        <p:txBody>
          <a:bodyPr wrap="none">
            <a:spAutoFit/>
          </a:bodyPr>
          <a:lstStyle/>
          <a:p>
            <a:r>
              <a:rPr lang="es-MX" b="1"/>
              <a:t>t * Utilidad a/ Impuestos</a:t>
            </a:r>
          </a:p>
        </p:txBody>
      </p:sp>
      <p:sp>
        <p:nvSpPr>
          <p:cNvPr id="52229" name="5 CuadroTexto"/>
          <p:cNvSpPr txBox="1">
            <a:spLocks noChangeArrowheads="1"/>
          </p:cNvSpPr>
          <p:nvPr/>
        </p:nvSpPr>
        <p:spPr bwMode="auto">
          <a:xfrm>
            <a:off x="3302000" y="3429000"/>
            <a:ext cx="2555875" cy="369888"/>
          </a:xfrm>
          <a:prstGeom prst="rect">
            <a:avLst/>
          </a:prstGeom>
          <a:noFill/>
          <a:ln w="9525">
            <a:noFill/>
            <a:miter lim="800000"/>
            <a:headEnd/>
            <a:tailEnd/>
          </a:ln>
        </p:spPr>
        <p:txBody>
          <a:bodyPr wrap="none">
            <a:spAutoFit/>
          </a:bodyPr>
          <a:lstStyle/>
          <a:p>
            <a:r>
              <a:rPr lang="es-MX" b="1"/>
              <a:t>t * intereses = t * (r</a:t>
            </a:r>
            <a:r>
              <a:rPr lang="es-MX" b="1" baseline="-25000"/>
              <a:t>d</a:t>
            </a:r>
            <a:r>
              <a:rPr lang="es-MX" b="1"/>
              <a:t>D)</a:t>
            </a:r>
          </a:p>
        </p:txBody>
      </p:sp>
      <p:grpSp>
        <p:nvGrpSpPr>
          <p:cNvPr id="52230" name="10 Grupo"/>
          <p:cNvGrpSpPr>
            <a:grpSpLocks/>
          </p:cNvGrpSpPr>
          <p:nvPr/>
        </p:nvGrpSpPr>
        <p:grpSpPr bwMode="auto">
          <a:xfrm>
            <a:off x="4032250" y="4762500"/>
            <a:ext cx="1182688" cy="595313"/>
            <a:chOff x="3286116" y="4559866"/>
            <a:chExt cx="1183337" cy="595788"/>
          </a:xfrm>
        </p:grpSpPr>
        <p:sp>
          <p:nvSpPr>
            <p:cNvPr id="52231" name="8 CuadroTexto"/>
            <p:cNvSpPr txBox="1">
              <a:spLocks noChangeArrowheads="1"/>
            </p:cNvSpPr>
            <p:nvPr/>
          </p:nvSpPr>
          <p:spPr bwMode="auto">
            <a:xfrm>
              <a:off x="3286116" y="4559866"/>
              <a:ext cx="1183337" cy="369332"/>
            </a:xfrm>
            <a:prstGeom prst="rect">
              <a:avLst/>
            </a:prstGeom>
            <a:noFill/>
            <a:ln w="9525">
              <a:noFill/>
              <a:miter lim="800000"/>
              <a:headEnd/>
              <a:tailEnd/>
            </a:ln>
          </p:spPr>
          <p:txBody>
            <a:bodyPr wrap="none">
              <a:spAutoFit/>
            </a:bodyPr>
            <a:lstStyle/>
            <a:p>
              <a:r>
                <a:rPr lang="es-MX" b="1" u="sng"/>
                <a:t>t r</a:t>
              </a:r>
              <a:r>
                <a:rPr lang="es-MX" b="1" u="sng" baseline="-25000"/>
                <a:t>d</a:t>
              </a:r>
              <a:r>
                <a:rPr lang="es-MX" b="1" u="sng"/>
                <a:t>D</a:t>
              </a:r>
              <a:r>
                <a:rPr lang="es-MX" b="1"/>
                <a:t> = tD</a:t>
              </a:r>
            </a:p>
          </p:txBody>
        </p:sp>
        <p:sp>
          <p:nvSpPr>
            <p:cNvPr id="52232" name="9 CuadroTexto"/>
            <p:cNvSpPr txBox="1">
              <a:spLocks noChangeArrowheads="1"/>
            </p:cNvSpPr>
            <p:nvPr/>
          </p:nvSpPr>
          <p:spPr bwMode="auto">
            <a:xfrm>
              <a:off x="3417170" y="4786322"/>
              <a:ext cx="369012" cy="369332"/>
            </a:xfrm>
            <a:prstGeom prst="rect">
              <a:avLst/>
            </a:prstGeom>
            <a:noFill/>
            <a:ln w="9525">
              <a:noFill/>
              <a:miter lim="800000"/>
              <a:headEnd/>
              <a:tailEnd/>
            </a:ln>
          </p:spPr>
          <p:txBody>
            <a:bodyPr wrap="none">
              <a:spAutoFit/>
            </a:bodyPr>
            <a:lstStyle/>
            <a:p>
              <a:r>
                <a:rPr lang="es-MX" b="1"/>
                <a:t>r</a:t>
              </a:r>
              <a:r>
                <a:rPr lang="es-MX" b="1" baseline="-25000"/>
                <a:t>d</a:t>
              </a:r>
              <a:endParaRPr lang="es-MX" b="1"/>
            </a:p>
          </p:txBody>
        </p:sp>
      </p:gr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1 Título"/>
          <p:cNvSpPr>
            <a:spLocks noGrp="1"/>
          </p:cNvSpPr>
          <p:nvPr>
            <p:ph type="title"/>
          </p:nvPr>
        </p:nvSpPr>
        <p:spPr>
          <a:xfrm>
            <a:off x="285750" y="125413"/>
            <a:ext cx="7454900" cy="1143000"/>
          </a:xfrm>
        </p:spPr>
        <p:txBody>
          <a:bodyPr/>
          <a:lstStyle/>
          <a:p>
            <a:r>
              <a:rPr lang="es-MX" smtClean="0"/>
              <a:t>3.3 Límites al Endeudamiento</a:t>
            </a:r>
          </a:p>
        </p:txBody>
      </p:sp>
      <p:sp>
        <p:nvSpPr>
          <p:cNvPr id="105476" name="2 Marcador de contenido"/>
          <p:cNvSpPr>
            <a:spLocks noGrp="1"/>
          </p:cNvSpPr>
          <p:nvPr>
            <p:ph idx="1"/>
          </p:nvPr>
        </p:nvSpPr>
        <p:spPr>
          <a:xfrm>
            <a:off x="457200" y="1214438"/>
            <a:ext cx="8229600" cy="4911725"/>
          </a:xfrm>
        </p:spPr>
        <p:txBody>
          <a:bodyPr/>
          <a:lstStyle/>
          <a:p>
            <a:r>
              <a:rPr lang="es-MX" smtClean="0"/>
              <a:t>¿Qué tan importantes pueden ser los beneficios fiscales?</a:t>
            </a:r>
          </a:p>
          <a:p>
            <a:endParaRPr lang="es-MX" smtClean="0"/>
          </a:p>
          <a:p>
            <a:r>
              <a:rPr lang="es-MX" smtClean="0"/>
              <a:t>Supongamos que una empresa sin deuda lleva a cabo una recapitalización apalancada, es decir, emite deuda y compra algunas acciones. ¿Cómo cambia su valor?</a:t>
            </a:r>
          </a:p>
          <a:p>
            <a:endParaRPr lang="es-MX" smtClean="0"/>
          </a:p>
          <a:p>
            <a:endParaRPr lang="es-MX" smtClean="0"/>
          </a:p>
          <a:p>
            <a:endParaRPr lang="es-MX" smtClean="0"/>
          </a:p>
          <a:p>
            <a:r>
              <a:rPr lang="es-MX" smtClean="0"/>
              <a:t>Esto quiere decir que si tasa es de 30%</a:t>
            </a:r>
          </a:p>
          <a:p>
            <a:pPr lvl="1"/>
            <a:r>
              <a:rPr lang="es-MX" smtClean="0"/>
              <a:t>Con D = 20% el valor de la empresa se incrementa en 6%</a:t>
            </a:r>
          </a:p>
          <a:p>
            <a:pPr lvl="1"/>
            <a:r>
              <a:rPr lang="es-MX" smtClean="0"/>
              <a:t>Con D = 50% el valor de la empresa se incrementa en 15%</a:t>
            </a:r>
          </a:p>
        </p:txBody>
      </p:sp>
      <p:graphicFrame>
        <p:nvGraphicFramePr>
          <p:cNvPr id="105474" name="Object 2"/>
          <p:cNvGraphicFramePr>
            <a:graphicFrameLocks noChangeAspect="1"/>
          </p:cNvGraphicFramePr>
          <p:nvPr/>
        </p:nvGraphicFramePr>
        <p:xfrm>
          <a:off x="314325" y="3648075"/>
          <a:ext cx="8472488" cy="781050"/>
        </p:xfrm>
        <a:graphic>
          <a:graphicData uri="http://schemas.openxmlformats.org/presentationml/2006/ole">
            <mc:AlternateContent xmlns:mc="http://schemas.openxmlformats.org/markup-compatibility/2006">
              <mc:Choice xmlns:v="urn:schemas-microsoft-com:vml" Requires="v">
                <p:oleObj spid="_x0000_s105480" name="Equation" r:id="rId3" imgW="4546440" imgH="419040" progId="Equation.3">
                  <p:embed/>
                </p:oleObj>
              </mc:Choice>
              <mc:Fallback>
                <p:oleObj name="Equation" r:id="rId3" imgW="454644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 y="3648075"/>
                        <a:ext cx="8472488" cy="781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Título"/>
          <p:cNvSpPr>
            <a:spLocks noGrp="1"/>
          </p:cNvSpPr>
          <p:nvPr>
            <p:ph type="title"/>
          </p:nvPr>
        </p:nvSpPr>
        <p:spPr>
          <a:xfrm>
            <a:off x="2195736" y="142876"/>
            <a:ext cx="4329112" cy="1143000"/>
          </a:xfrm>
        </p:spPr>
        <p:txBody>
          <a:bodyPr/>
          <a:lstStyle/>
          <a:p>
            <a:pPr eaLnBrk="1" hangingPunct="1"/>
            <a:r>
              <a:rPr lang="es-MX" dirty="0" smtClean="0"/>
              <a:t>1. Introducción</a:t>
            </a:r>
          </a:p>
        </p:txBody>
      </p:sp>
      <p:sp>
        <p:nvSpPr>
          <p:cNvPr id="20482" name="2 Marcador de contenido"/>
          <p:cNvSpPr>
            <a:spLocks noGrp="1"/>
          </p:cNvSpPr>
          <p:nvPr>
            <p:ph idx="1"/>
          </p:nvPr>
        </p:nvSpPr>
        <p:spPr>
          <a:xfrm>
            <a:off x="457200" y="1357313"/>
            <a:ext cx="8229600" cy="1643062"/>
          </a:xfrm>
        </p:spPr>
        <p:txBody>
          <a:bodyPr/>
          <a:lstStyle/>
          <a:p>
            <a:pPr eaLnBrk="1" hangingPunct="1"/>
            <a:r>
              <a:rPr lang="es-MX" smtClean="0"/>
              <a:t>Capital de los accionistas			accionistas </a:t>
            </a:r>
          </a:p>
          <a:p>
            <a:pPr eaLnBrk="1" hangingPunct="1"/>
            <a:endParaRPr lang="es-MX" smtClean="0"/>
          </a:p>
          <a:p>
            <a:pPr eaLnBrk="1" hangingPunct="1"/>
            <a:r>
              <a:rPr lang="es-MX" smtClean="0"/>
              <a:t>Deuda					acreedores</a:t>
            </a:r>
          </a:p>
        </p:txBody>
      </p:sp>
      <p:sp>
        <p:nvSpPr>
          <p:cNvPr id="20483" name="3 CuadroTexto"/>
          <p:cNvSpPr txBox="1">
            <a:spLocks noChangeArrowheads="1"/>
          </p:cNvSpPr>
          <p:nvPr/>
        </p:nvSpPr>
        <p:spPr bwMode="auto">
          <a:xfrm>
            <a:off x="2320925" y="3143250"/>
            <a:ext cx="4502150" cy="830263"/>
          </a:xfrm>
          <a:prstGeom prst="rect">
            <a:avLst/>
          </a:prstGeom>
          <a:noFill/>
          <a:ln w="9525">
            <a:noFill/>
            <a:miter lim="800000"/>
            <a:headEnd/>
            <a:tailEnd/>
          </a:ln>
        </p:spPr>
        <p:txBody>
          <a:bodyPr>
            <a:spAutoFit/>
          </a:bodyPr>
          <a:lstStyle/>
          <a:p>
            <a:pPr algn="ctr"/>
            <a:r>
              <a:rPr lang="es-MX" sz="2400"/>
              <a:t>¿Por qué están dispuestos a invertir en la empresa?</a:t>
            </a:r>
          </a:p>
        </p:txBody>
      </p:sp>
      <p:cxnSp>
        <p:nvCxnSpPr>
          <p:cNvPr id="10" name="9 Conector recto de flecha"/>
          <p:cNvCxnSpPr/>
          <p:nvPr/>
        </p:nvCxnSpPr>
        <p:spPr>
          <a:xfrm>
            <a:off x="4572000" y="1643063"/>
            <a:ext cx="8572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4572000" y="2500313"/>
            <a:ext cx="8572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486" name="11 CuadroTexto"/>
          <p:cNvSpPr txBox="1">
            <a:spLocks noChangeArrowheads="1"/>
          </p:cNvSpPr>
          <p:nvPr/>
        </p:nvSpPr>
        <p:spPr bwMode="auto">
          <a:xfrm>
            <a:off x="2357438" y="4527550"/>
            <a:ext cx="4500562" cy="1200150"/>
          </a:xfrm>
          <a:prstGeom prst="rect">
            <a:avLst/>
          </a:prstGeom>
          <a:noFill/>
          <a:ln w="9525">
            <a:noFill/>
            <a:miter lim="800000"/>
            <a:headEnd/>
            <a:tailEnd/>
          </a:ln>
        </p:spPr>
        <p:txBody>
          <a:bodyPr>
            <a:spAutoFit/>
          </a:bodyPr>
          <a:lstStyle/>
          <a:p>
            <a:pPr algn="ctr"/>
            <a:r>
              <a:rPr lang="es-MX" sz="3600" b="1"/>
              <a:t>Porque esperan un rendimiento</a:t>
            </a:r>
            <a:endParaRPr lang="es-MX" sz="2400" b="1"/>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4807" y="0"/>
            <a:ext cx="1655068" cy="1557711"/>
          </a:xfrm>
          <a:prstGeom prst="rect">
            <a:avLst/>
          </a:prstGeom>
        </p:spPr>
      </p:pic>
      <p:pic>
        <p:nvPicPr>
          <p:cNvPr id="9" name="Imagen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05605"/>
            <a:ext cx="1763688" cy="753669"/>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1 Título"/>
          <p:cNvSpPr>
            <a:spLocks noGrp="1"/>
          </p:cNvSpPr>
          <p:nvPr>
            <p:ph type="title"/>
          </p:nvPr>
        </p:nvSpPr>
        <p:spPr>
          <a:xfrm>
            <a:off x="285750" y="125413"/>
            <a:ext cx="7454900" cy="1143000"/>
          </a:xfrm>
        </p:spPr>
        <p:txBody>
          <a:bodyPr/>
          <a:lstStyle/>
          <a:p>
            <a:r>
              <a:rPr lang="es-MX" smtClean="0"/>
              <a:t>3.3 Límites al Endeudamiento</a:t>
            </a:r>
          </a:p>
        </p:txBody>
      </p:sp>
      <p:sp>
        <p:nvSpPr>
          <p:cNvPr id="106498" name="2 Marcador de contenido"/>
          <p:cNvSpPr>
            <a:spLocks noGrp="1"/>
          </p:cNvSpPr>
          <p:nvPr>
            <p:ph idx="1"/>
          </p:nvPr>
        </p:nvSpPr>
        <p:spPr>
          <a:xfrm>
            <a:off x="457200" y="1214438"/>
            <a:ext cx="8229600" cy="4911725"/>
          </a:xfrm>
        </p:spPr>
        <p:txBody>
          <a:bodyPr/>
          <a:lstStyle/>
          <a:p>
            <a:r>
              <a:rPr lang="es-MX" smtClean="0"/>
              <a:t>¿Cómo afectan los impuestos al valor de la empresa?</a:t>
            </a:r>
          </a:p>
          <a:p>
            <a:endParaRPr lang="es-MX" smtClean="0"/>
          </a:p>
          <a:p>
            <a:endParaRPr lang="es-MX" smtClean="0"/>
          </a:p>
          <a:p>
            <a:endParaRPr lang="es-MX" smtClean="0"/>
          </a:p>
          <a:p>
            <a:endParaRPr lang="es-MX" smtClean="0"/>
          </a:p>
          <a:p>
            <a:endParaRPr lang="es-MX" smtClean="0"/>
          </a:p>
          <a:p>
            <a:endParaRPr lang="es-MX" smtClean="0"/>
          </a:p>
          <a:p>
            <a:endParaRPr lang="es-MX" smtClean="0"/>
          </a:p>
          <a:p>
            <a:endParaRPr lang="es-MX" smtClean="0"/>
          </a:p>
          <a:p>
            <a:r>
              <a:rPr lang="es-MX" smtClean="0"/>
              <a:t>Al incrementar el apalancamiento reducimos el porcentaje del pay que toma el gobierno y por lo tanto, incrementamos la parte que corresponde a acreedores y accionistas.</a:t>
            </a:r>
          </a:p>
          <a:p>
            <a:endParaRPr lang="es-MX" smtClean="0"/>
          </a:p>
        </p:txBody>
      </p:sp>
      <p:graphicFrame>
        <p:nvGraphicFramePr>
          <p:cNvPr id="106499" name="3 Gráfico"/>
          <p:cNvGraphicFramePr>
            <a:graphicFrameLocks/>
          </p:cNvGraphicFramePr>
          <p:nvPr/>
        </p:nvGraphicFramePr>
        <p:xfrm>
          <a:off x="523875" y="2079625"/>
          <a:ext cx="4048125" cy="2889250"/>
        </p:xfrm>
        <a:graphic>
          <a:graphicData uri="http://schemas.openxmlformats.org/presentationml/2006/ole">
            <mc:AlternateContent xmlns:mc="http://schemas.openxmlformats.org/markup-compatibility/2006">
              <mc:Choice xmlns:v="urn:schemas-microsoft-com:vml" Requires="v">
                <p:oleObj spid="_x0000_s106511" r:id="rId3" imgW="4048095" imgH="2889754" progId="Excel.Chart.8">
                  <p:embed/>
                </p:oleObj>
              </mc:Choice>
              <mc:Fallback>
                <p:oleObj r:id="rId3" imgW="4048095" imgH="2889754" progId="Excel.Chart.8">
                  <p:embed/>
                  <p:pic>
                    <p:nvPicPr>
                      <p:cNvPr id="0" name="3 Gráfico"/>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875" y="2079625"/>
                        <a:ext cx="4048125" cy="288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500" name="4 Gráfico"/>
          <p:cNvGraphicFramePr>
            <a:graphicFrameLocks/>
          </p:cNvGraphicFramePr>
          <p:nvPr/>
        </p:nvGraphicFramePr>
        <p:xfrm>
          <a:off x="4603750" y="2071688"/>
          <a:ext cx="4048125" cy="2889250"/>
        </p:xfrm>
        <a:graphic>
          <a:graphicData uri="http://schemas.openxmlformats.org/presentationml/2006/ole">
            <mc:AlternateContent xmlns:mc="http://schemas.openxmlformats.org/markup-compatibility/2006">
              <mc:Choice xmlns:v="urn:schemas-microsoft-com:vml" Requires="v">
                <p:oleObj spid="_x0000_s106512" r:id="rId5" imgW="4048095" imgH="2889754" progId="Excel.Chart.8">
                  <p:embed/>
                </p:oleObj>
              </mc:Choice>
              <mc:Fallback>
                <p:oleObj r:id="rId5" imgW="4048095" imgH="2889754" progId="Excel.Chart.8">
                  <p:embed/>
                  <p:pic>
                    <p:nvPicPr>
                      <p:cNvPr id="0" name="4 Gráfico"/>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3750" y="2071688"/>
                        <a:ext cx="4048125" cy="288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1 Título"/>
          <p:cNvSpPr>
            <a:spLocks noGrp="1"/>
          </p:cNvSpPr>
          <p:nvPr>
            <p:ph type="title"/>
          </p:nvPr>
        </p:nvSpPr>
        <p:spPr>
          <a:xfrm>
            <a:off x="285750" y="125413"/>
            <a:ext cx="7454900" cy="1143000"/>
          </a:xfrm>
        </p:spPr>
        <p:txBody>
          <a:bodyPr/>
          <a:lstStyle/>
          <a:p>
            <a:r>
              <a:rPr lang="es-MX" smtClean="0"/>
              <a:t>3.3 Límites al Endeudamiento</a:t>
            </a:r>
          </a:p>
        </p:txBody>
      </p:sp>
      <p:sp>
        <p:nvSpPr>
          <p:cNvPr id="107522" name="2 Marcador de contenido"/>
          <p:cNvSpPr>
            <a:spLocks noGrp="1"/>
          </p:cNvSpPr>
          <p:nvPr>
            <p:ph idx="1"/>
          </p:nvPr>
        </p:nvSpPr>
        <p:spPr>
          <a:xfrm>
            <a:off x="457200" y="1214438"/>
            <a:ext cx="8229600" cy="4911725"/>
          </a:xfrm>
        </p:spPr>
        <p:txBody>
          <a:bodyPr/>
          <a:lstStyle/>
          <a:p>
            <a:r>
              <a:rPr lang="es-MX" smtClean="0"/>
              <a:t>Pero, ¿Existe algún límite al nivel de endeudamiento?</a:t>
            </a:r>
          </a:p>
          <a:p>
            <a:endParaRPr lang="es-MX" smtClean="0"/>
          </a:p>
          <a:p>
            <a:r>
              <a:rPr lang="es-MX" smtClean="0"/>
              <a:t>Los factores que limitan el endeudamiento de las empresas son:</a:t>
            </a:r>
          </a:p>
          <a:p>
            <a:endParaRPr lang="es-MX" smtClean="0"/>
          </a:p>
          <a:p>
            <a:pPr lvl="1"/>
            <a:r>
              <a:rPr lang="es-MX" smtClean="0"/>
              <a:t>Costos de bancarrota.</a:t>
            </a:r>
          </a:p>
          <a:p>
            <a:pPr lvl="1"/>
            <a:r>
              <a:rPr lang="es-MX" smtClean="0"/>
              <a:t>Costos asociados a los conflictos entre los acreedores y los accionistas.</a:t>
            </a:r>
          </a:p>
          <a:p>
            <a:pPr lvl="1"/>
            <a:r>
              <a:rPr lang="es-MX" smtClean="0"/>
              <a:t>Efectos de la deuda en la estrategia de la empresa.</a:t>
            </a:r>
          </a:p>
          <a:p>
            <a:pPr lvl="1"/>
            <a:r>
              <a:rPr lang="es-MX" smtClean="0"/>
              <a:t>La deuda y los incentivos gerenciales.</a:t>
            </a:r>
          </a:p>
          <a:p>
            <a:endParaRPr lang="es-MX" smtClean="0"/>
          </a:p>
          <a:p>
            <a:endParaRPr lang="es-MX"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1 Título"/>
          <p:cNvSpPr>
            <a:spLocks noGrp="1"/>
          </p:cNvSpPr>
          <p:nvPr>
            <p:ph type="title"/>
          </p:nvPr>
        </p:nvSpPr>
        <p:spPr>
          <a:xfrm>
            <a:off x="642938" y="125413"/>
            <a:ext cx="7097712" cy="1143000"/>
          </a:xfrm>
        </p:spPr>
        <p:txBody>
          <a:bodyPr/>
          <a:lstStyle/>
          <a:p>
            <a:r>
              <a:rPr lang="es-MX" smtClean="0"/>
              <a:t>4. Capital Asset Pricing Model</a:t>
            </a:r>
          </a:p>
        </p:txBody>
      </p:sp>
      <p:sp>
        <p:nvSpPr>
          <p:cNvPr id="108546" name="2 Marcador de contenido"/>
          <p:cNvSpPr>
            <a:spLocks noGrp="1"/>
          </p:cNvSpPr>
          <p:nvPr>
            <p:ph idx="1"/>
          </p:nvPr>
        </p:nvSpPr>
        <p:spPr>
          <a:xfrm>
            <a:off x="457200" y="1117600"/>
            <a:ext cx="8229600" cy="4525963"/>
          </a:xfrm>
        </p:spPr>
        <p:txBody>
          <a:bodyPr/>
          <a:lstStyle/>
          <a:p>
            <a:r>
              <a:rPr lang="es-MX" smtClean="0"/>
              <a:t>El CAPM es el modelo más utilizado para determinar el costo del capital de los accionistas.</a:t>
            </a:r>
          </a:p>
          <a:p>
            <a:endParaRPr lang="es-MX" smtClean="0"/>
          </a:p>
          <a:p>
            <a:r>
              <a:rPr lang="es-MX" smtClean="0"/>
              <a:t>El CAPM define el riesgo de un activo “riesgoso” como su contribución al </a:t>
            </a:r>
            <a:r>
              <a:rPr lang="es-MX" b="1" smtClean="0"/>
              <a:t>riesgo no diversificable </a:t>
            </a:r>
            <a:r>
              <a:rPr lang="es-MX" smtClean="0"/>
              <a:t>del portafolio de mercado.</a:t>
            </a:r>
          </a:p>
          <a:p>
            <a:endParaRPr lang="es-MX" smtClean="0"/>
          </a:p>
          <a:p>
            <a:r>
              <a:rPr lang="es-MX" smtClean="0"/>
              <a:t>El riesgo de un activo se mide por su </a:t>
            </a:r>
            <a:r>
              <a:rPr lang="el-GR" b="1" smtClean="0"/>
              <a:t>β</a:t>
            </a:r>
            <a:r>
              <a:rPr lang="es-MX" smtClean="0"/>
              <a:t> que es la covarianza de su rendimiento con el rendimiento del mercado. Por definición, la </a:t>
            </a:r>
            <a:r>
              <a:rPr lang="el-GR" smtClean="0"/>
              <a:t>β</a:t>
            </a:r>
            <a:r>
              <a:rPr lang="es-MX" smtClean="0"/>
              <a:t> del mercado es 1.</a:t>
            </a:r>
          </a:p>
          <a:p>
            <a:endParaRPr lang="es-MX" smtClean="0"/>
          </a:p>
          <a:p>
            <a:r>
              <a:rPr lang="es-MX" smtClean="0"/>
              <a:t>En otras palabras, el riesgo de un activo se mide por su contribución relativa al riesgo total del mercado.</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1 Título"/>
          <p:cNvSpPr>
            <a:spLocks noGrp="1"/>
          </p:cNvSpPr>
          <p:nvPr>
            <p:ph type="title"/>
          </p:nvPr>
        </p:nvSpPr>
        <p:spPr>
          <a:xfrm>
            <a:off x="642938" y="125413"/>
            <a:ext cx="7097712" cy="1143000"/>
          </a:xfrm>
        </p:spPr>
        <p:txBody>
          <a:bodyPr/>
          <a:lstStyle/>
          <a:p>
            <a:r>
              <a:rPr lang="es-MX" smtClean="0"/>
              <a:t>4. Capital Asset Pricing Model</a:t>
            </a:r>
          </a:p>
        </p:txBody>
      </p:sp>
      <p:sp>
        <p:nvSpPr>
          <p:cNvPr id="109570" name="2 Marcador de contenido"/>
          <p:cNvSpPr>
            <a:spLocks noGrp="1"/>
          </p:cNvSpPr>
          <p:nvPr>
            <p:ph idx="1"/>
          </p:nvPr>
        </p:nvSpPr>
        <p:spPr>
          <a:xfrm>
            <a:off x="457200" y="1117600"/>
            <a:ext cx="8229600" cy="4525963"/>
          </a:xfrm>
        </p:spPr>
        <p:txBody>
          <a:bodyPr/>
          <a:lstStyle/>
          <a:p>
            <a:r>
              <a:rPr lang="es-MX" smtClean="0"/>
              <a:t>En teoría, el portafolio de mercado incluye todos los activos que se intercambian de forma pública y privada.</a:t>
            </a:r>
          </a:p>
          <a:p>
            <a:endParaRPr lang="es-MX" smtClean="0"/>
          </a:p>
          <a:p>
            <a:r>
              <a:rPr lang="es-MX" smtClean="0"/>
              <a:t>En la práctica, un índice bien diversificado (como el S&amp;P 500) se utiliza como un estimador del portafolio de mercado.</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1 Título"/>
          <p:cNvSpPr>
            <a:spLocks noGrp="1"/>
          </p:cNvSpPr>
          <p:nvPr>
            <p:ph type="title"/>
          </p:nvPr>
        </p:nvSpPr>
        <p:spPr>
          <a:xfrm>
            <a:off x="928688" y="-71438"/>
            <a:ext cx="6811962" cy="839788"/>
          </a:xfrm>
        </p:spPr>
        <p:txBody>
          <a:bodyPr/>
          <a:lstStyle/>
          <a:p>
            <a:r>
              <a:rPr lang="es-MX" smtClean="0"/>
              <a:t>4. Capital Asset Pricing Model</a:t>
            </a:r>
          </a:p>
        </p:txBody>
      </p:sp>
      <p:sp>
        <p:nvSpPr>
          <p:cNvPr id="3" name="2 Marcador de contenido"/>
          <p:cNvSpPr>
            <a:spLocks noGrp="1"/>
          </p:cNvSpPr>
          <p:nvPr>
            <p:ph idx="1"/>
          </p:nvPr>
        </p:nvSpPr>
        <p:spPr>
          <a:xfrm>
            <a:off x="0" y="2714625"/>
            <a:ext cx="9001125" cy="2257425"/>
          </a:xfrm>
        </p:spPr>
        <p:txBody>
          <a:bodyPr/>
          <a:lstStyle/>
          <a:p>
            <a:pPr>
              <a:spcBef>
                <a:spcPts val="100"/>
              </a:spcBef>
              <a:defRPr/>
            </a:pPr>
            <a:r>
              <a:rPr lang="es-MX" dirty="0" smtClean="0"/>
              <a:t>La tasa libre de riesgo es la tasa de rendimiento de un instrumento financiero que no tiene riesgo.</a:t>
            </a:r>
          </a:p>
          <a:p>
            <a:pPr marL="342900" lvl="1" indent="-342900">
              <a:spcBef>
                <a:spcPts val="100"/>
              </a:spcBef>
              <a:buFont typeface="Arial" charset="0"/>
              <a:buNone/>
              <a:defRPr/>
            </a:pPr>
            <a:r>
              <a:rPr lang="es-MX" sz="1800" i="1" dirty="0" smtClean="0"/>
              <a:t>	Nota: La tasa de rendimiento de largo plazo de los bonos gubernamentales se utiliza como un aproximado de la tasa libre de riesgo.</a:t>
            </a:r>
          </a:p>
          <a:p>
            <a:pPr>
              <a:spcBef>
                <a:spcPts val="100"/>
              </a:spcBef>
              <a:defRPr/>
            </a:pPr>
            <a:endParaRPr lang="es-MX" dirty="0" smtClean="0"/>
          </a:p>
          <a:p>
            <a:pPr>
              <a:defRPr/>
            </a:pPr>
            <a:r>
              <a:rPr lang="es-MX" dirty="0" smtClean="0"/>
              <a:t>Usualmente utilizamos la tasa actual de un bono gubernamental de largo plazo como tasa libre de riesgo.</a:t>
            </a:r>
          </a:p>
          <a:p>
            <a:pPr lvl="1">
              <a:defRPr/>
            </a:pPr>
            <a:r>
              <a:rPr lang="es-MX" dirty="0" smtClean="0"/>
              <a:t>En Estados Unidos, la tasa actual de rendimiento de un bono del tesoro de largo plazo (10 años o más) es usada como estimador de la tasa libre de riesgo.</a:t>
            </a:r>
          </a:p>
          <a:p>
            <a:pPr>
              <a:spcBef>
                <a:spcPts val="100"/>
              </a:spcBef>
              <a:defRPr/>
            </a:pPr>
            <a:endParaRPr lang="es-MX" dirty="0" smtClean="0"/>
          </a:p>
          <a:p>
            <a:pPr>
              <a:spcBef>
                <a:spcPts val="100"/>
              </a:spcBef>
              <a:buFont typeface="Arial" charset="0"/>
              <a:buNone/>
              <a:defRPr/>
            </a:pPr>
            <a:endParaRPr lang="es-MX" dirty="0" smtClean="0"/>
          </a:p>
          <a:p>
            <a:pPr>
              <a:spcBef>
                <a:spcPts val="100"/>
              </a:spcBef>
              <a:defRPr/>
            </a:pPr>
            <a:endParaRPr lang="es-MX" dirty="0"/>
          </a:p>
        </p:txBody>
      </p:sp>
      <p:graphicFrame>
        <p:nvGraphicFramePr>
          <p:cNvPr id="46082" name="Object 2"/>
          <p:cNvGraphicFramePr>
            <a:graphicFrameLocks noChangeAspect="1"/>
          </p:cNvGraphicFramePr>
          <p:nvPr/>
        </p:nvGraphicFramePr>
        <p:xfrm>
          <a:off x="2500313" y="642938"/>
          <a:ext cx="4143375" cy="728662"/>
        </p:xfrm>
        <a:graphic>
          <a:graphicData uri="http://schemas.openxmlformats.org/presentationml/2006/ole">
            <mc:AlternateContent xmlns:mc="http://schemas.openxmlformats.org/markup-compatibility/2006">
              <mc:Choice xmlns:v="urn:schemas-microsoft-com:vml" Requires="v">
                <p:oleObj spid="_x0000_s46088" name="Equation" r:id="rId3" imgW="1371600" imgH="241200" progId="Equation.3">
                  <p:embed/>
                </p:oleObj>
              </mc:Choice>
              <mc:Fallback>
                <p:oleObj name="Equation" r:id="rId3" imgW="137160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313" y="642938"/>
                        <a:ext cx="4143375" cy="728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5 Abrir llave"/>
          <p:cNvSpPr/>
          <p:nvPr/>
        </p:nvSpPr>
        <p:spPr>
          <a:xfrm rot="16200000">
            <a:off x="5268913" y="711200"/>
            <a:ext cx="392112" cy="1785938"/>
          </a:xfrm>
          <a:prstGeom prst="leftBrace">
            <a:avLst/>
          </a:prstGeom>
        </p:spPr>
        <p:style>
          <a:lnRef idx="2">
            <a:schemeClr val="dk1"/>
          </a:lnRef>
          <a:fillRef idx="0">
            <a:schemeClr val="dk1"/>
          </a:fillRef>
          <a:effectRef idx="1">
            <a:schemeClr val="dk1"/>
          </a:effectRef>
          <a:fontRef idx="minor">
            <a:schemeClr val="tx1"/>
          </a:fontRef>
        </p:style>
        <p:txBody>
          <a:bodyPr anchor="ctr"/>
          <a:lstStyle/>
          <a:p>
            <a:pPr algn="ctr">
              <a:defRPr/>
            </a:pPr>
            <a:endParaRPr lang="es-MX"/>
          </a:p>
        </p:txBody>
      </p:sp>
      <p:sp>
        <p:nvSpPr>
          <p:cNvPr id="46086" name="6 CuadroTexto"/>
          <p:cNvSpPr txBox="1">
            <a:spLocks noChangeArrowheads="1"/>
          </p:cNvSpPr>
          <p:nvPr/>
        </p:nvSpPr>
        <p:spPr bwMode="auto">
          <a:xfrm>
            <a:off x="4495800" y="1800225"/>
            <a:ext cx="2005013" cy="369888"/>
          </a:xfrm>
          <a:prstGeom prst="rect">
            <a:avLst/>
          </a:prstGeom>
          <a:noFill/>
          <a:ln w="9525">
            <a:noFill/>
            <a:miter lim="800000"/>
            <a:headEnd/>
            <a:tailEnd/>
          </a:ln>
        </p:spPr>
        <p:txBody>
          <a:bodyPr wrap="none">
            <a:spAutoFit/>
          </a:bodyPr>
          <a:lstStyle/>
          <a:p>
            <a:r>
              <a:rPr lang="es-MX"/>
              <a:t>Premio por riesgo</a:t>
            </a:r>
          </a:p>
        </p:txBody>
      </p:sp>
      <p:sp>
        <p:nvSpPr>
          <p:cNvPr id="46087" name="7 CuadroTexto"/>
          <p:cNvSpPr txBox="1">
            <a:spLocks noChangeArrowheads="1"/>
          </p:cNvSpPr>
          <p:nvPr/>
        </p:nvSpPr>
        <p:spPr bwMode="auto">
          <a:xfrm>
            <a:off x="714375" y="1514475"/>
            <a:ext cx="4178300" cy="1200150"/>
          </a:xfrm>
          <a:prstGeom prst="rect">
            <a:avLst/>
          </a:prstGeom>
          <a:noFill/>
          <a:ln w="9525">
            <a:noFill/>
            <a:miter lim="800000"/>
            <a:headEnd/>
            <a:tailEnd/>
          </a:ln>
        </p:spPr>
        <p:txBody>
          <a:bodyPr wrap="none">
            <a:spAutoFit/>
          </a:bodyPr>
          <a:lstStyle/>
          <a:p>
            <a:pPr>
              <a:tabLst>
                <a:tab pos="541338" algn="l"/>
                <a:tab pos="801688" algn="l"/>
              </a:tabLst>
            </a:pPr>
            <a:r>
              <a:rPr lang="es-MX" sz="1200"/>
              <a:t>r</a:t>
            </a:r>
            <a:r>
              <a:rPr lang="es-MX" sz="1200" baseline="-25000"/>
              <a:t>e</a:t>
            </a:r>
            <a:r>
              <a:rPr lang="es-MX" sz="1200"/>
              <a:t>	= Rendimiento del Capital Accionario </a:t>
            </a:r>
          </a:p>
          <a:p>
            <a:pPr>
              <a:tabLst>
                <a:tab pos="541338" algn="l"/>
                <a:tab pos="801688" algn="l"/>
              </a:tabLst>
            </a:pPr>
            <a:r>
              <a:rPr lang="es-MX" sz="1200"/>
              <a:t>	(Costo de Oportunidad)</a:t>
            </a:r>
          </a:p>
          <a:p>
            <a:pPr>
              <a:tabLst>
                <a:tab pos="541338" algn="l"/>
                <a:tab pos="801688" algn="l"/>
              </a:tabLst>
            </a:pPr>
            <a:r>
              <a:rPr lang="es-MX" sz="1200"/>
              <a:t>r</a:t>
            </a:r>
            <a:r>
              <a:rPr lang="es-MX" sz="1200" baseline="-25000"/>
              <a:t>f</a:t>
            </a:r>
            <a:r>
              <a:rPr lang="es-MX" sz="1200"/>
              <a:t>	= Tasa libre de riesgo / Rendimiento del activo </a:t>
            </a:r>
          </a:p>
          <a:p>
            <a:pPr>
              <a:tabLst>
                <a:tab pos="541338" algn="l"/>
                <a:tab pos="801688" algn="l"/>
              </a:tabLst>
            </a:pPr>
            <a:r>
              <a:rPr lang="es-MX" sz="1200"/>
              <a:t>	no riesgoso</a:t>
            </a:r>
          </a:p>
          <a:p>
            <a:pPr>
              <a:tabLst>
                <a:tab pos="541338" algn="l"/>
                <a:tab pos="801688" algn="l"/>
              </a:tabLst>
            </a:pPr>
            <a:r>
              <a:rPr lang="es-MX" sz="1200"/>
              <a:t>E(r</a:t>
            </a:r>
            <a:r>
              <a:rPr lang="es-MX" sz="1200" baseline="-25000"/>
              <a:t>m</a:t>
            </a:r>
            <a:r>
              <a:rPr lang="es-MX" sz="1200"/>
              <a:t>)	= Rendimiento esperado del portafolio de mercado</a:t>
            </a:r>
          </a:p>
          <a:p>
            <a:pPr>
              <a:tabLst>
                <a:tab pos="541338" algn="l"/>
                <a:tab pos="801688" algn="l"/>
              </a:tabLst>
            </a:pPr>
            <a:endParaRPr lang="es-MX" sz="120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2 Marcador de contenido"/>
          <p:cNvSpPr>
            <a:spLocks noGrp="1"/>
          </p:cNvSpPr>
          <p:nvPr>
            <p:ph idx="1"/>
          </p:nvPr>
        </p:nvSpPr>
        <p:spPr>
          <a:xfrm>
            <a:off x="457200" y="1357313"/>
            <a:ext cx="8229600" cy="4525962"/>
          </a:xfrm>
        </p:spPr>
        <p:txBody>
          <a:bodyPr/>
          <a:lstStyle/>
          <a:p>
            <a:r>
              <a:rPr lang="es-MX" smtClean="0"/>
              <a:t>Algunas personas utilizan como tasa libre de riesgo, las tasas de valores gubernamentales de corto plazo.</a:t>
            </a:r>
          </a:p>
          <a:p>
            <a:endParaRPr lang="es-MX" smtClean="0"/>
          </a:p>
          <a:p>
            <a:pPr lvl="1"/>
            <a:r>
              <a:rPr lang="es-MX" smtClean="0"/>
              <a:t>En ese caso, el premio por riesgo debe ser calculado como la diferencia entre el rendimiento promedio de las acciones y el rendimiento promedio de estos instrumentos.</a:t>
            </a:r>
          </a:p>
          <a:p>
            <a:pPr lvl="1"/>
            <a:r>
              <a:rPr lang="es-MX" smtClean="0"/>
              <a:t>En general, siempre debemos utilizar la misma tasa libre de riesgo para el cálculo del premio por riesgo.</a:t>
            </a:r>
          </a:p>
          <a:p>
            <a:pPr lvl="1"/>
            <a:r>
              <a:rPr lang="es-MX" smtClean="0"/>
              <a:t>La información puede ser obtenida en la página de la Reserva Federal de Estados Unidos (</a:t>
            </a:r>
            <a:r>
              <a:rPr lang="es-MX" smtClean="0">
                <a:hlinkClick r:id="rId2"/>
              </a:rPr>
              <a:t>http://www.federalreserve.gov/econresdata/default.htm</a:t>
            </a:r>
            <a:r>
              <a:rPr lang="es-MX" smtClean="0"/>
              <a:t>)</a:t>
            </a:r>
          </a:p>
          <a:p>
            <a:pPr lvl="1"/>
            <a:endParaRPr lang="es-MX" smtClean="0"/>
          </a:p>
        </p:txBody>
      </p:sp>
      <p:sp>
        <p:nvSpPr>
          <p:cNvPr id="112642" name="1 Título"/>
          <p:cNvSpPr>
            <a:spLocks noGrp="1"/>
          </p:cNvSpPr>
          <p:nvPr>
            <p:ph type="title"/>
          </p:nvPr>
        </p:nvSpPr>
        <p:spPr>
          <a:xfrm>
            <a:off x="928688" y="-71438"/>
            <a:ext cx="6811962" cy="839788"/>
          </a:xfrm>
        </p:spPr>
        <p:txBody>
          <a:bodyPr/>
          <a:lstStyle/>
          <a:p>
            <a:r>
              <a:rPr lang="es-MX" smtClean="0"/>
              <a:t>4. Capital Asset Pricing Model</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2 Marcador de contenido"/>
          <p:cNvSpPr>
            <a:spLocks noGrp="1"/>
          </p:cNvSpPr>
          <p:nvPr>
            <p:ph idx="1"/>
          </p:nvPr>
        </p:nvSpPr>
        <p:spPr>
          <a:xfrm>
            <a:off x="457200" y="974725"/>
            <a:ext cx="8229600" cy="4525963"/>
          </a:xfrm>
        </p:spPr>
        <p:txBody>
          <a:bodyPr/>
          <a:lstStyle/>
          <a:p>
            <a:r>
              <a:rPr lang="es-MX" smtClean="0"/>
              <a:t>El </a:t>
            </a:r>
            <a:r>
              <a:rPr lang="es-MX" b="1" smtClean="0"/>
              <a:t>premio por riesgo</a:t>
            </a:r>
            <a:r>
              <a:rPr lang="es-MX" smtClean="0"/>
              <a:t> nos indica el rendimiento por encima de la tasa libre de riesgo que los inversionistas esperan obtener por cada unidad de riesgo invertida.</a:t>
            </a:r>
          </a:p>
          <a:p>
            <a:pPr>
              <a:buFont typeface="Arial" charset="0"/>
              <a:buNone/>
            </a:pPr>
            <a:endParaRPr lang="es-MX" smtClean="0"/>
          </a:p>
          <a:p>
            <a:r>
              <a:rPr lang="es-MX" smtClean="0"/>
              <a:t>Se mide como la diferencia entre el rendimiento promedio del portafolio de mercado y el rendimiento promedio de los activos libres de riesgo sobre el periodo de medición.</a:t>
            </a:r>
          </a:p>
          <a:p>
            <a:endParaRPr lang="es-MX" smtClean="0"/>
          </a:p>
          <a:p>
            <a:pPr lvl="1"/>
            <a:r>
              <a:rPr lang="es-MX" smtClean="0"/>
              <a:t>En la práctica se utiliza el rendimiento de un índice bien diversificado como S&amp;P 500 como estimador del rendimiento del portafolio de mercado.</a:t>
            </a:r>
          </a:p>
          <a:p>
            <a:pPr lvl="1"/>
            <a:r>
              <a:rPr lang="es-MX" smtClean="0"/>
              <a:t>Comúnmente  se utilizan los bonos de largo plazo del gobierno de los Estados Unidos como la tasa libre de riesgo (+10 años).</a:t>
            </a:r>
          </a:p>
          <a:p>
            <a:pPr lvl="1"/>
            <a:endParaRPr lang="es-MX" smtClean="0"/>
          </a:p>
        </p:txBody>
      </p:sp>
      <p:sp>
        <p:nvSpPr>
          <p:cNvPr id="113666" name="1 Título"/>
          <p:cNvSpPr>
            <a:spLocks noGrp="1"/>
          </p:cNvSpPr>
          <p:nvPr>
            <p:ph type="title"/>
          </p:nvPr>
        </p:nvSpPr>
        <p:spPr>
          <a:xfrm>
            <a:off x="928688" y="0"/>
            <a:ext cx="6811962" cy="839788"/>
          </a:xfrm>
        </p:spPr>
        <p:txBody>
          <a:bodyPr/>
          <a:lstStyle/>
          <a:p>
            <a:r>
              <a:rPr lang="es-MX" smtClean="0"/>
              <a:t>4. Capital Asset Pricing Model</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2 Marcador de contenido"/>
          <p:cNvSpPr>
            <a:spLocks noGrp="1"/>
          </p:cNvSpPr>
          <p:nvPr>
            <p:ph idx="1"/>
          </p:nvPr>
        </p:nvSpPr>
        <p:spPr>
          <a:xfrm>
            <a:off x="457200" y="1428750"/>
            <a:ext cx="8229600" cy="4525963"/>
          </a:xfrm>
        </p:spPr>
        <p:txBody>
          <a:bodyPr/>
          <a:lstStyle/>
          <a:p>
            <a:r>
              <a:rPr lang="es-MX" smtClean="0"/>
              <a:t>La mayoría de los académicos recomiendan utilizar el promedio aritmético si el costo de capital se calcula de datos históricos</a:t>
            </a:r>
          </a:p>
          <a:p>
            <a:endParaRPr lang="es-MX" smtClean="0"/>
          </a:p>
          <a:p>
            <a:pPr lvl="1"/>
            <a:r>
              <a:rPr lang="es-MX" smtClean="0"/>
              <a:t>Matemáticamente el promedio geométrico es siempre menor a la media aritmética.</a:t>
            </a:r>
          </a:p>
          <a:p>
            <a:pPr lvl="1"/>
            <a:r>
              <a:rPr lang="es-MX" smtClean="0"/>
              <a:t>Muchos expertos no están de acuerdo en usar el promedio aritmético sobre el geométrico.</a:t>
            </a:r>
          </a:p>
          <a:p>
            <a:pPr lvl="1"/>
            <a:r>
              <a:rPr lang="es-MX" smtClean="0"/>
              <a:t>La media aritmética captura mejor la volatilidad asociada con los rendimientos.</a:t>
            </a:r>
          </a:p>
          <a:p>
            <a:pPr lvl="1"/>
            <a:r>
              <a:rPr lang="es-MX" smtClean="0"/>
              <a:t>En general, los promedios aritméticos funcionan mejor como estimadores futuros.</a:t>
            </a:r>
          </a:p>
        </p:txBody>
      </p:sp>
      <p:sp>
        <p:nvSpPr>
          <p:cNvPr id="114690" name="1 Título"/>
          <p:cNvSpPr>
            <a:spLocks noGrp="1"/>
          </p:cNvSpPr>
          <p:nvPr>
            <p:ph type="title"/>
          </p:nvPr>
        </p:nvSpPr>
        <p:spPr>
          <a:xfrm>
            <a:off x="928688" y="125413"/>
            <a:ext cx="6811962" cy="1143000"/>
          </a:xfrm>
        </p:spPr>
        <p:txBody>
          <a:bodyPr/>
          <a:lstStyle/>
          <a:p>
            <a:r>
              <a:rPr lang="es-MX" smtClean="0"/>
              <a:t>4. Capital Asset Pricing Model</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1 Título"/>
          <p:cNvSpPr>
            <a:spLocks noGrp="1"/>
          </p:cNvSpPr>
          <p:nvPr>
            <p:ph type="title"/>
          </p:nvPr>
        </p:nvSpPr>
        <p:spPr>
          <a:xfrm>
            <a:off x="1785938" y="1500188"/>
            <a:ext cx="5383212" cy="642937"/>
          </a:xfrm>
        </p:spPr>
        <p:txBody>
          <a:bodyPr/>
          <a:lstStyle/>
          <a:p>
            <a:r>
              <a:rPr lang="es-MX" sz="2000" smtClean="0"/>
              <a:t>Premio por Riesgo</a:t>
            </a:r>
          </a:p>
        </p:txBody>
      </p:sp>
      <p:graphicFrame>
        <p:nvGraphicFramePr>
          <p:cNvPr id="4" name="3 Marcador de contenido"/>
          <p:cNvGraphicFramePr>
            <a:graphicFrameLocks noGrp="1"/>
          </p:cNvGraphicFramePr>
          <p:nvPr>
            <p:ph idx="1"/>
          </p:nvPr>
        </p:nvGraphicFramePr>
        <p:xfrm>
          <a:off x="457200" y="1992313"/>
          <a:ext cx="8229600" cy="28651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s-MX" dirty="0" smtClean="0"/>
                        <a:t>Periodo</a:t>
                      </a:r>
                      <a:endParaRPr lang="es-MX" dirty="0"/>
                    </a:p>
                  </a:txBody>
                  <a:tcPr/>
                </a:tc>
                <a:tc>
                  <a:txBody>
                    <a:bodyPr/>
                    <a:lstStyle/>
                    <a:p>
                      <a:pPr algn="ctr"/>
                      <a:r>
                        <a:rPr lang="es-MX" dirty="0" smtClean="0"/>
                        <a:t>Media Aritmética</a:t>
                      </a:r>
                      <a:endParaRPr lang="es-MX" dirty="0"/>
                    </a:p>
                  </a:txBody>
                  <a:tcPr/>
                </a:tc>
                <a:tc>
                  <a:txBody>
                    <a:bodyPr/>
                    <a:lstStyle/>
                    <a:p>
                      <a:pPr algn="ctr"/>
                      <a:r>
                        <a:rPr lang="es-MX" dirty="0" smtClean="0"/>
                        <a:t>Media Geométrica</a:t>
                      </a:r>
                      <a:endParaRPr lang="es-MX" dirty="0"/>
                    </a:p>
                  </a:txBody>
                  <a:tcPr/>
                </a:tc>
                <a:extLst>
                  <a:ext uri="{0D108BD9-81ED-4DB2-BD59-A6C34878D82A}">
                    <a16:rowId xmlns:a16="http://schemas.microsoft.com/office/drawing/2014/main" val="10000"/>
                  </a:ext>
                </a:extLst>
              </a:tr>
              <a:tr h="370840">
                <a:tc>
                  <a:txBody>
                    <a:bodyPr/>
                    <a:lstStyle/>
                    <a:p>
                      <a:pPr algn="ctr"/>
                      <a:r>
                        <a:rPr lang="es-MX" dirty="0" smtClean="0"/>
                        <a:t>1928-2002</a:t>
                      </a:r>
                      <a:endParaRPr lang="es-MX" dirty="0"/>
                    </a:p>
                  </a:txBody>
                  <a:tcPr/>
                </a:tc>
                <a:tc>
                  <a:txBody>
                    <a:bodyPr/>
                    <a:lstStyle/>
                    <a:p>
                      <a:pPr algn="ctr"/>
                      <a:r>
                        <a:rPr lang="es-MX" dirty="0" smtClean="0"/>
                        <a:t>6.25%</a:t>
                      </a:r>
                      <a:endParaRPr lang="es-MX" dirty="0"/>
                    </a:p>
                  </a:txBody>
                  <a:tcPr/>
                </a:tc>
                <a:tc>
                  <a:txBody>
                    <a:bodyPr/>
                    <a:lstStyle/>
                    <a:p>
                      <a:pPr algn="ctr"/>
                      <a:r>
                        <a:rPr lang="es-MX" dirty="0" smtClean="0"/>
                        <a:t>4.53%</a:t>
                      </a:r>
                      <a:endParaRPr lang="es-MX" dirty="0"/>
                    </a:p>
                  </a:txBody>
                  <a:tcPr/>
                </a:tc>
                <a:extLst>
                  <a:ext uri="{0D108BD9-81ED-4DB2-BD59-A6C34878D82A}">
                    <a16:rowId xmlns:a16="http://schemas.microsoft.com/office/drawing/2014/main" val="10001"/>
                  </a:ext>
                </a:extLst>
              </a:tr>
              <a:tr h="370840">
                <a:tc>
                  <a:txBody>
                    <a:bodyPr/>
                    <a:lstStyle/>
                    <a:p>
                      <a:pPr algn="ctr"/>
                      <a:r>
                        <a:rPr lang="es-MX" dirty="0" smtClean="0"/>
                        <a:t>1962-2002</a:t>
                      </a:r>
                      <a:endParaRPr lang="es-MX" dirty="0"/>
                    </a:p>
                  </a:txBody>
                  <a:tcPr/>
                </a:tc>
                <a:tc>
                  <a:txBody>
                    <a:bodyPr/>
                    <a:lstStyle/>
                    <a:p>
                      <a:pPr algn="ctr"/>
                      <a:r>
                        <a:rPr lang="es-MX" dirty="0" smtClean="0"/>
                        <a:t>3.66%</a:t>
                      </a:r>
                      <a:endParaRPr lang="es-MX" dirty="0"/>
                    </a:p>
                  </a:txBody>
                  <a:tcPr/>
                </a:tc>
                <a:tc>
                  <a:txBody>
                    <a:bodyPr/>
                    <a:lstStyle/>
                    <a:p>
                      <a:pPr algn="ctr"/>
                      <a:r>
                        <a:rPr lang="es-MX" dirty="0" smtClean="0"/>
                        <a:t>2.76%</a:t>
                      </a:r>
                      <a:endParaRPr lang="es-MX" dirty="0"/>
                    </a:p>
                  </a:txBody>
                  <a:tcPr/>
                </a:tc>
                <a:extLst>
                  <a:ext uri="{0D108BD9-81ED-4DB2-BD59-A6C34878D82A}">
                    <a16:rowId xmlns:a16="http://schemas.microsoft.com/office/drawing/2014/main" val="10002"/>
                  </a:ext>
                </a:extLst>
              </a:tr>
              <a:tr h="370840">
                <a:tc>
                  <a:txBody>
                    <a:bodyPr/>
                    <a:lstStyle/>
                    <a:p>
                      <a:pPr algn="ctr"/>
                      <a:r>
                        <a:rPr lang="es-MX" dirty="0" smtClean="0"/>
                        <a:t>1992-2002</a:t>
                      </a:r>
                      <a:endParaRPr lang="es-MX" dirty="0"/>
                    </a:p>
                  </a:txBody>
                  <a:tcPr/>
                </a:tc>
                <a:tc>
                  <a:txBody>
                    <a:bodyPr/>
                    <a:lstStyle/>
                    <a:p>
                      <a:pPr algn="ctr"/>
                      <a:r>
                        <a:rPr lang="es-MX" dirty="0" smtClean="0"/>
                        <a:t>2.15%</a:t>
                      </a:r>
                      <a:endParaRPr lang="es-MX" dirty="0"/>
                    </a:p>
                  </a:txBody>
                  <a:tcPr/>
                </a:tc>
                <a:tc>
                  <a:txBody>
                    <a:bodyPr/>
                    <a:lstStyle/>
                    <a:p>
                      <a:pPr algn="ctr"/>
                      <a:r>
                        <a:rPr lang="es-MX" dirty="0" smtClean="0"/>
                        <a:t>0.95%</a:t>
                      </a:r>
                      <a:endParaRPr lang="es-MX" dirty="0"/>
                    </a:p>
                  </a:txBody>
                  <a:tcPr/>
                </a:tc>
                <a:extLst>
                  <a:ext uri="{0D108BD9-81ED-4DB2-BD59-A6C34878D82A}">
                    <a16:rowId xmlns:a16="http://schemas.microsoft.com/office/drawing/2014/main" val="10003"/>
                  </a:ext>
                </a:extLst>
              </a:tr>
              <a:tr h="370840">
                <a:tc>
                  <a:txBody>
                    <a:bodyPr/>
                    <a:lstStyle/>
                    <a:p>
                      <a:pPr algn="ctr"/>
                      <a:r>
                        <a:rPr lang="es-MX" dirty="0" smtClean="0"/>
                        <a:t>1981-1990</a:t>
                      </a:r>
                      <a:endParaRPr lang="es-MX" dirty="0"/>
                    </a:p>
                  </a:txBody>
                  <a:tcPr/>
                </a:tc>
                <a:tc>
                  <a:txBody>
                    <a:bodyPr/>
                    <a:lstStyle/>
                    <a:p>
                      <a:pPr algn="ctr"/>
                      <a:r>
                        <a:rPr lang="es-MX" dirty="0" smtClean="0"/>
                        <a:t>0.13%</a:t>
                      </a:r>
                      <a:endParaRPr lang="es-MX" dirty="0"/>
                    </a:p>
                  </a:txBody>
                  <a:tcPr/>
                </a:tc>
                <a:tc>
                  <a:txBody>
                    <a:bodyPr/>
                    <a:lstStyle/>
                    <a:p>
                      <a:pPr algn="ctr"/>
                      <a:r>
                        <a:rPr lang="es-MX" dirty="0" smtClean="0"/>
                        <a:t>0.19%</a:t>
                      </a:r>
                      <a:endParaRPr lang="es-MX" dirty="0"/>
                    </a:p>
                  </a:txBody>
                  <a:tcPr/>
                </a:tc>
                <a:extLst>
                  <a:ext uri="{0D108BD9-81ED-4DB2-BD59-A6C34878D82A}">
                    <a16:rowId xmlns:a16="http://schemas.microsoft.com/office/drawing/2014/main" val="10004"/>
                  </a:ext>
                </a:extLst>
              </a:tr>
              <a:tr h="370840">
                <a:tc>
                  <a:txBody>
                    <a:bodyPr/>
                    <a:lstStyle/>
                    <a:p>
                      <a:pPr algn="ctr"/>
                      <a:r>
                        <a:rPr lang="es-MX" dirty="0" smtClean="0"/>
                        <a:t>1962-1992</a:t>
                      </a:r>
                      <a:endParaRPr lang="es-MX" dirty="0"/>
                    </a:p>
                  </a:txBody>
                  <a:tcPr/>
                </a:tc>
                <a:tc>
                  <a:txBody>
                    <a:bodyPr/>
                    <a:lstStyle/>
                    <a:p>
                      <a:pPr algn="ctr"/>
                      <a:r>
                        <a:rPr lang="es-MX" dirty="0" smtClean="0"/>
                        <a:t>4.02%</a:t>
                      </a:r>
                      <a:endParaRPr lang="es-MX" dirty="0"/>
                    </a:p>
                  </a:txBody>
                  <a:tcPr/>
                </a:tc>
                <a:tc>
                  <a:txBody>
                    <a:bodyPr/>
                    <a:lstStyle/>
                    <a:p>
                      <a:pPr algn="ctr"/>
                      <a:r>
                        <a:rPr lang="es-MX" dirty="0" smtClean="0"/>
                        <a:t>3.25%</a:t>
                      </a:r>
                      <a:endParaRPr lang="es-MX" dirty="0"/>
                    </a:p>
                  </a:txBody>
                  <a:tcPr/>
                </a:tc>
                <a:extLst>
                  <a:ext uri="{0D108BD9-81ED-4DB2-BD59-A6C34878D82A}">
                    <a16:rowId xmlns:a16="http://schemas.microsoft.com/office/drawing/2014/main" val="10005"/>
                  </a:ext>
                </a:extLst>
              </a:tr>
              <a:tr h="370840">
                <a:tc gridSpan="3">
                  <a:txBody>
                    <a:bodyPr/>
                    <a:lstStyle/>
                    <a:p>
                      <a:pPr algn="l"/>
                      <a:r>
                        <a:rPr lang="es-MX" dirty="0" smtClean="0"/>
                        <a:t>Obtenido</a:t>
                      </a:r>
                      <a:r>
                        <a:rPr lang="es-MX" baseline="0" dirty="0" smtClean="0"/>
                        <a:t> por la diferencia entre los rendimientos del S&amp;P500 y los bonos del tesoro de los Estados Unidos</a:t>
                      </a:r>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0006"/>
                  </a:ext>
                </a:extLst>
              </a:tr>
            </a:tbl>
          </a:graphicData>
        </a:graphic>
      </p:graphicFrame>
      <p:sp>
        <p:nvSpPr>
          <p:cNvPr id="5" name="1 Título"/>
          <p:cNvSpPr txBox="1">
            <a:spLocks/>
          </p:cNvSpPr>
          <p:nvPr/>
        </p:nvSpPr>
        <p:spPr bwMode="auto">
          <a:xfrm>
            <a:off x="928688" y="125413"/>
            <a:ext cx="6811962" cy="1143000"/>
          </a:xfrm>
          <a:prstGeom prst="rect">
            <a:avLst/>
          </a:prstGeom>
          <a:noFill/>
          <a:ln w="9525">
            <a:noFill/>
            <a:miter lim="800000"/>
            <a:headEnd/>
            <a:tailEnd/>
          </a:ln>
        </p:spPr>
        <p:txBody>
          <a:bodyPr anchor="ctr"/>
          <a:lstStyle/>
          <a:p>
            <a:pPr algn="ctr" eaLnBrk="0" hangingPunct="0">
              <a:defRPr/>
            </a:pPr>
            <a:r>
              <a:rPr lang="es-MX" sz="2800" b="1">
                <a:latin typeface="+mj-lt"/>
                <a:ea typeface="+mj-ea"/>
                <a:cs typeface="+mj-cs"/>
              </a:rPr>
              <a:t>4. Capital Asset Pricing Model</a:t>
            </a:r>
            <a:endParaRPr lang="es-MX" sz="2800" b="1" dirty="0">
              <a:latin typeface="+mj-lt"/>
              <a:ea typeface="+mj-ea"/>
              <a:cs typeface="+mj-cs"/>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2 Marcador de contenido"/>
          <p:cNvSpPr>
            <a:spLocks noGrp="1"/>
          </p:cNvSpPr>
          <p:nvPr>
            <p:ph idx="1"/>
          </p:nvPr>
        </p:nvSpPr>
        <p:spPr>
          <a:xfrm>
            <a:off x="457200" y="2946400"/>
            <a:ext cx="8543925" cy="2911475"/>
          </a:xfrm>
        </p:spPr>
        <p:txBody>
          <a:bodyPr/>
          <a:lstStyle/>
          <a:p>
            <a:pPr>
              <a:spcBef>
                <a:spcPts val="100"/>
              </a:spcBef>
            </a:pPr>
            <a:r>
              <a:rPr lang="es-MX" smtClean="0"/>
              <a:t>La beta del capital de los accionistas (</a:t>
            </a:r>
            <a:r>
              <a:rPr lang="el-GR" smtClean="0"/>
              <a:t>β</a:t>
            </a:r>
            <a:r>
              <a:rPr lang="es-MX" smtClean="0"/>
              <a:t>) mide el riesgo relativo a la inversión (unidades de riesgo) que tienen los accionistas en la empresa.</a:t>
            </a:r>
          </a:p>
          <a:p>
            <a:pPr>
              <a:spcBef>
                <a:spcPts val="100"/>
              </a:spcBef>
            </a:pPr>
            <a:endParaRPr lang="es-MX" smtClean="0"/>
          </a:p>
          <a:p>
            <a:pPr>
              <a:spcBef>
                <a:spcPts val="100"/>
              </a:spcBef>
            </a:pPr>
            <a:r>
              <a:rPr lang="es-MX" smtClean="0"/>
              <a:t>Aun cuando tanto la beta como el premio por riesgo son estimados futuros, estos parámetros se calculan usualmente </a:t>
            </a:r>
            <a:r>
              <a:rPr lang="es-MX" b="1" smtClean="0"/>
              <a:t>utilizando datos históricos</a:t>
            </a:r>
            <a:r>
              <a:rPr lang="es-MX" smtClean="0"/>
              <a:t>.</a:t>
            </a:r>
          </a:p>
          <a:p>
            <a:pPr lvl="1">
              <a:spcBef>
                <a:spcPts val="100"/>
              </a:spcBef>
            </a:pPr>
            <a:r>
              <a:rPr lang="es-MX" smtClean="0"/>
              <a:t>La beta del capital accionario se obtiene a través de una regresión.</a:t>
            </a:r>
          </a:p>
        </p:txBody>
      </p:sp>
      <p:sp>
        <p:nvSpPr>
          <p:cNvPr id="48133" name="4 CuadroTexto"/>
          <p:cNvSpPr txBox="1">
            <a:spLocks noChangeArrowheads="1"/>
          </p:cNvSpPr>
          <p:nvPr/>
        </p:nvSpPr>
        <p:spPr bwMode="auto">
          <a:xfrm>
            <a:off x="971550" y="1903413"/>
            <a:ext cx="5957888" cy="954087"/>
          </a:xfrm>
          <a:prstGeom prst="rect">
            <a:avLst/>
          </a:prstGeom>
          <a:noFill/>
          <a:ln w="9525">
            <a:noFill/>
            <a:miter lim="800000"/>
            <a:headEnd/>
            <a:tailEnd/>
          </a:ln>
        </p:spPr>
        <p:txBody>
          <a:bodyPr wrap="none">
            <a:spAutoFit/>
          </a:bodyPr>
          <a:lstStyle/>
          <a:p>
            <a:r>
              <a:rPr lang="es-MX" sz="1400"/>
              <a:t>r</a:t>
            </a:r>
            <a:r>
              <a:rPr lang="es-MX" sz="1400" baseline="-25000"/>
              <a:t>e</a:t>
            </a:r>
            <a:r>
              <a:rPr lang="es-MX" sz="1400"/>
              <a:t>	= Rendimiento del Capital Accionario (Costo de Oportunidad)</a:t>
            </a:r>
          </a:p>
          <a:p>
            <a:r>
              <a:rPr lang="es-MX" sz="1400"/>
              <a:t>r</a:t>
            </a:r>
            <a:r>
              <a:rPr lang="es-MX" sz="1400" baseline="-25000"/>
              <a:t>f</a:t>
            </a:r>
            <a:r>
              <a:rPr lang="es-MX" sz="1400"/>
              <a:t>	= Tasa libre de riesgo / Rendimiento del activo no riesgoso</a:t>
            </a:r>
          </a:p>
          <a:p>
            <a:r>
              <a:rPr lang="es-MX" sz="1400"/>
              <a:t>E(r</a:t>
            </a:r>
            <a:r>
              <a:rPr lang="es-MX" sz="1400" baseline="-25000"/>
              <a:t>m</a:t>
            </a:r>
            <a:r>
              <a:rPr lang="es-MX" sz="1400"/>
              <a:t>)	= Rendimiento esperado del portafolio de mercado</a:t>
            </a:r>
          </a:p>
          <a:p>
            <a:endParaRPr lang="es-MX" sz="1400"/>
          </a:p>
        </p:txBody>
      </p:sp>
      <p:graphicFrame>
        <p:nvGraphicFramePr>
          <p:cNvPr id="48131" name="Object 3"/>
          <p:cNvGraphicFramePr>
            <a:graphicFrameLocks noChangeAspect="1"/>
          </p:cNvGraphicFramePr>
          <p:nvPr/>
        </p:nvGraphicFramePr>
        <p:xfrm>
          <a:off x="2500313" y="1143000"/>
          <a:ext cx="4143375" cy="728663"/>
        </p:xfrm>
        <a:graphic>
          <a:graphicData uri="http://schemas.openxmlformats.org/presentationml/2006/ole">
            <mc:AlternateContent xmlns:mc="http://schemas.openxmlformats.org/markup-compatibility/2006">
              <mc:Choice xmlns:v="urn:schemas-microsoft-com:vml" Requires="v">
                <p:oleObj spid="_x0000_s48137" name="Equation" r:id="rId3" imgW="1371600" imgH="241200" progId="Equation.3">
                  <p:embed/>
                </p:oleObj>
              </mc:Choice>
              <mc:Fallback>
                <p:oleObj name="Equation" r:id="rId3" imgW="1371600" imgH="2412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313" y="1143000"/>
                        <a:ext cx="4143375" cy="728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34" name="1 Título"/>
          <p:cNvSpPr>
            <a:spLocks noGrp="1"/>
          </p:cNvSpPr>
          <p:nvPr>
            <p:ph type="title"/>
          </p:nvPr>
        </p:nvSpPr>
        <p:spPr>
          <a:xfrm>
            <a:off x="928688" y="71438"/>
            <a:ext cx="6811962" cy="803275"/>
          </a:xfrm>
        </p:spPr>
        <p:txBody>
          <a:bodyPr/>
          <a:lstStyle/>
          <a:p>
            <a:r>
              <a:rPr lang="es-MX" smtClean="0"/>
              <a:t>4. Capital Asset Pricing Model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Título"/>
          <p:cNvSpPr>
            <a:spLocks noGrp="1"/>
          </p:cNvSpPr>
          <p:nvPr>
            <p:ph type="title"/>
          </p:nvPr>
        </p:nvSpPr>
        <p:spPr>
          <a:xfrm>
            <a:off x="2123728" y="58737"/>
            <a:ext cx="4329112" cy="1143001"/>
          </a:xfrm>
        </p:spPr>
        <p:txBody>
          <a:bodyPr/>
          <a:lstStyle/>
          <a:p>
            <a:pPr eaLnBrk="1" hangingPunct="1"/>
            <a:r>
              <a:rPr lang="es-MX" dirty="0" smtClean="0"/>
              <a:t>1. Introducción</a:t>
            </a:r>
          </a:p>
        </p:txBody>
      </p:sp>
      <p:sp>
        <p:nvSpPr>
          <p:cNvPr id="21506" name="2 Marcador de contenido"/>
          <p:cNvSpPr>
            <a:spLocks noGrp="1"/>
          </p:cNvSpPr>
          <p:nvPr>
            <p:ph idx="1"/>
          </p:nvPr>
        </p:nvSpPr>
        <p:spPr>
          <a:xfrm>
            <a:off x="457200" y="1260475"/>
            <a:ext cx="8229600" cy="4525963"/>
          </a:xfrm>
        </p:spPr>
        <p:txBody>
          <a:bodyPr/>
          <a:lstStyle/>
          <a:p>
            <a:pPr eaLnBrk="1" hangingPunct="1">
              <a:spcBef>
                <a:spcPts val="100"/>
              </a:spcBef>
            </a:pPr>
            <a:r>
              <a:rPr lang="es-MX" smtClean="0"/>
              <a:t>El rendimiento esperado es el retorno mínimo que esperan los inversionistas y el cual está en función del riesgo y </a:t>
            </a:r>
            <a:r>
              <a:rPr lang="es-MX" u="sng" smtClean="0"/>
              <a:t>tipo de instrumento</a:t>
            </a:r>
            <a:r>
              <a:rPr lang="es-MX" smtClean="0"/>
              <a:t>.</a:t>
            </a:r>
          </a:p>
          <a:p>
            <a:pPr eaLnBrk="1" hangingPunct="1">
              <a:spcBef>
                <a:spcPts val="100"/>
              </a:spcBef>
            </a:pPr>
            <a:endParaRPr lang="es-MX" smtClean="0"/>
          </a:p>
          <a:p>
            <a:pPr eaLnBrk="1" hangingPunct="1">
              <a:spcBef>
                <a:spcPts val="100"/>
              </a:spcBef>
            </a:pPr>
            <a:r>
              <a:rPr lang="es-MX" smtClean="0"/>
              <a:t>Desde la perspectiva de la empresa ese rendimiento esperado es considerado como un costo.</a:t>
            </a:r>
          </a:p>
          <a:p>
            <a:pPr eaLnBrk="1" hangingPunct="1">
              <a:spcBef>
                <a:spcPts val="100"/>
              </a:spcBef>
            </a:pPr>
            <a:endParaRPr lang="es-MX" smtClean="0"/>
          </a:p>
          <a:p>
            <a:pPr eaLnBrk="1" hangingPunct="1">
              <a:spcBef>
                <a:spcPts val="100"/>
              </a:spcBef>
            </a:pPr>
            <a:endParaRPr lang="es-MX" smtClean="0"/>
          </a:p>
          <a:p>
            <a:pPr eaLnBrk="1" hangingPunct="1">
              <a:spcBef>
                <a:spcPts val="100"/>
              </a:spcBef>
            </a:pPr>
            <a:endParaRPr lang="es-MX" smtClean="0"/>
          </a:p>
          <a:p>
            <a:pPr eaLnBrk="1" hangingPunct="1">
              <a:spcBef>
                <a:spcPts val="100"/>
              </a:spcBef>
            </a:pPr>
            <a:endParaRPr lang="es-MX" smtClean="0"/>
          </a:p>
          <a:p>
            <a:pPr eaLnBrk="1" hangingPunct="1">
              <a:spcBef>
                <a:spcPts val="100"/>
              </a:spcBef>
            </a:pPr>
            <a:endParaRPr lang="es-MX" smtClean="0"/>
          </a:p>
          <a:p>
            <a:pPr eaLnBrk="1" hangingPunct="1">
              <a:buFont typeface="Arial" charset="0"/>
              <a:buNone/>
            </a:pPr>
            <a:endParaRPr lang="es-MX" smtClean="0"/>
          </a:p>
        </p:txBody>
      </p:sp>
      <p:sp>
        <p:nvSpPr>
          <p:cNvPr id="21507" name="6 CuadroTexto"/>
          <p:cNvSpPr txBox="1">
            <a:spLocks noChangeArrowheads="1"/>
          </p:cNvSpPr>
          <p:nvPr/>
        </p:nvSpPr>
        <p:spPr bwMode="auto">
          <a:xfrm>
            <a:off x="2286000" y="3857625"/>
            <a:ext cx="4500563" cy="1938338"/>
          </a:xfrm>
          <a:prstGeom prst="rect">
            <a:avLst/>
          </a:prstGeom>
          <a:noFill/>
          <a:ln w="9525">
            <a:noFill/>
            <a:miter lim="800000"/>
            <a:headEnd/>
            <a:tailEnd/>
          </a:ln>
        </p:spPr>
        <p:txBody>
          <a:bodyPr>
            <a:spAutoFit/>
          </a:bodyPr>
          <a:lstStyle/>
          <a:p>
            <a:pPr algn="ctr"/>
            <a:r>
              <a:rPr lang="es-MX" sz="2400" b="1"/>
              <a:t>Costo de la deuda</a:t>
            </a:r>
          </a:p>
          <a:p>
            <a:pPr algn="ctr"/>
            <a:r>
              <a:rPr lang="es-MX" sz="2400" b="1"/>
              <a:t>+</a:t>
            </a:r>
          </a:p>
          <a:p>
            <a:pPr algn="ctr"/>
            <a:r>
              <a:rPr lang="es-MX" sz="2400" b="1"/>
              <a:t>Costo del capital accionario</a:t>
            </a:r>
          </a:p>
          <a:p>
            <a:pPr algn="ctr"/>
            <a:r>
              <a:rPr lang="es-MX" sz="2400" b="1"/>
              <a:t>=</a:t>
            </a:r>
          </a:p>
          <a:p>
            <a:pPr algn="ctr"/>
            <a:r>
              <a:rPr lang="es-MX" sz="2400" b="1"/>
              <a:t>Costo de Capital</a:t>
            </a:r>
          </a:p>
        </p:txBody>
      </p:sp>
      <p:sp>
        <p:nvSpPr>
          <p:cNvPr id="21508" name="8 CuadroTexto"/>
          <p:cNvSpPr txBox="1">
            <a:spLocks noChangeArrowheads="1"/>
          </p:cNvSpPr>
          <p:nvPr/>
        </p:nvSpPr>
        <p:spPr bwMode="auto">
          <a:xfrm>
            <a:off x="6715125" y="4071938"/>
            <a:ext cx="2571750" cy="830262"/>
          </a:xfrm>
          <a:prstGeom prst="rect">
            <a:avLst/>
          </a:prstGeom>
          <a:noFill/>
          <a:ln w="9525">
            <a:noFill/>
            <a:miter lim="800000"/>
            <a:headEnd/>
            <a:tailEnd/>
          </a:ln>
        </p:spPr>
        <p:txBody>
          <a:bodyPr>
            <a:spAutoFit/>
          </a:bodyPr>
          <a:lstStyle/>
          <a:p>
            <a:pPr algn="ctr"/>
            <a:r>
              <a:rPr lang="es-MX" sz="2400"/>
              <a:t>¿Cuál es más costoso?</a:t>
            </a:r>
          </a:p>
        </p:txBody>
      </p:sp>
      <p:sp>
        <p:nvSpPr>
          <p:cNvPr id="10" name="9 Cerrar llave"/>
          <p:cNvSpPr/>
          <p:nvPr/>
        </p:nvSpPr>
        <p:spPr>
          <a:xfrm>
            <a:off x="6643688" y="3857625"/>
            <a:ext cx="214312" cy="11430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MX"/>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8" name="Imagen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528" y="6105605"/>
            <a:ext cx="1763688" cy="753669"/>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5" name="Object 3"/>
          <p:cNvGraphicFramePr>
            <a:graphicFrameLocks noChangeAspect="1"/>
          </p:cNvGraphicFramePr>
          <p:nvPr/>
        </p:nvGraphicFramePr>
        <p:xfrm>
          <a:off x="2538413" y="1343025"/>
          <a:ext cx="4067175" cy="728663"/>
        </p:xfrm>
        <a:graphic>
          <a:graphicData uri="http://schemas.openxmlformats.org/presentationml/2006/ole">
            <mc:AlternateContent xmlns:mc="http://schemas.openxmlformats.org/markup-compatibility/2006">
              <mc:Choice xmlns:v="urn:schemas-microsoft-com:vml" Requires="v">
                <p:oleObj spid="_x0000_s49161" name="Equation" r:id="rId3" imgW="1346040" imgH="241200" progId="Equation.3">
                  <p:embed/>
                </p:oleObj>
              </mc:Choice>
              <mc:Fallback>
                <p:oleObj name="Equation" r:id="rId3" imgW="1346040" imgH="2412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8413" y="1343025"/>
                        <a:ext cx="4067175" cy="728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5 Diagrama"/>
          <p:cNvGraphicFramePr/>
          <p:nvPr/>
        </p:nvGraphicFramePr>
        <p:xfrm>
          <a:off x="1071538" y="2428868"/>
          <a:ext cx="7072362" cy="392112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9157" name="1 Título"/>
          <p:cNvSpPr>
            <a:spLocks noGrp="1"/>
          </p:cNvSpPr>
          <p:nvPr>
            <p:ph type="title"/>
          </p:nvPr>
        </p:nvSpPr>
        <p:spPr>
          <a:xfrm>
            <a:off x="928688" y="53975"/>
            <a:ext cx="6811962" cy="803275"/>
          </a:xfrm>
        </p:spPr>
        <p:txBody>
          <a:bodyPr/>
          <a:lstStyle/>
          <a:p>
            <a:r>
              <a:rPr lang="es-MX" smtClean="0"/>
              <a:t>4. Capital Asset Pricing Model</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2 Marcador de contenido"/>
          <p:cNvSpPr>
            <a:spLocks noGrp="1"/>
          </p:cNvSpPr>
          <p:nvPr>
            <p:ph idx="1"/>
          </p:nvPr>
        </p:nvSpPr>
        <p:spPr>
          <a:xfrm>
            <a:off x="457200" y="1046163"/>
            <a:ext cx="8229600" cy="4525962"/>
          </a:xfrm>
        </p:spPr>
        <p:txBody>
          <a:bodyPr/>
          <a:lstStyle/>
          <a:p>
            <a:r>
              <a:rPr lang="es-MX" b="1" smtClean="0"/>
              <a:t>La beta del capital de los accionistas </a:t>
            </a:r>
            <a:r>
              <a:rPr lang="es-MX" smtClean="0"/>
              <a:t>se obtiene típicamente a través de correr una regresión entre los rendimientos de la acción y el mercado.</a:t>
            </a:r>
          </a:p>
          <a:p>
            <a:endParaRPr lang="es-MX" smtClean="0"/>
          </a:p>
          <a:p>
            <a:pPr lvl="1"/>
            <a:r>
              <a:rPr lang="es-MX" smtClean="0"/>
              <a:t>Muchas personas utilizan los últimos 5 años para correr la regresión.</a:t>
            </a:r>
          </a:p>
          <a:p>
            <a:pPr lvl="2"/>
            <a:r>
              <a:rPr lang="es-MX" smtClean="0"/>
              <a:t>Utilizar un periodo de estimación corto nos ofrece un estimado más actualizado del riesgo.</a:t>
            </a:r>
          </a:p>
          <a:p>
            <a:pPr lvl="2"/>
            <a:r>
              <a:rPr lang="es-MX" smtClean="0"/>
              <a:t>Un periodo mayor se recomienda para un análisis más robusto.</a:t>
            </a:r>
          </a:p>
          <a:p>
            <a:pPr lvl="2"/>
            <a:endParaRPr lang="es-MX" smtClean="0"/>
          </a:p>
          <a:p>
            <a:pPr lvl="1"/>
            <a:r>
              <a:rPr lang="es-MX" smtClean="0"/>
              <a:t>Utilizar un intervalo de rendimientos más corto nos proporciona más observaciones, por lo que obtenemos una mejor regresión.</a:t>
            </a:r>
          </a:p>
          <a:p>
            <a:pPr lvl="2"/>
            <a:r>
              <a:rPr lang="es-MX" smtClean="0"/>
              <a:t>También hay que considerar que intervalos más cortos exponen la regresión a un sesgo de baja bursatilidad, en especial a las compañías más chicas.</a:t>
            </a:r>
          </a:p>
          <a:p>
            <a:pPr lvl="2"/>
            <a:r>
              <a:rPr lang="es-MX" smtClean="0"/>
              <a:t>Muchos analistas recomiendan utilizar intervalos semanales o mensuales.</a:t>
            </a:r>
          </a:p>
        </p:txBody>
      </p:sp>
      <p:sp>
        <p:nvSpPr>
          <p:cNvPr id="119810" name="1 Título"/>
          <p:cNvSpPr>
            <a:spLocks noGrp="1"/>
          </p:cNvSpPr>
          <p:nvPr>
            <p:ph type="title"/>
          </p:nvPr>
        </p:nvSpPr>
        <p:spPr>
          <a:xfrm>
            <a:off x="928688" y="53975"/>
            <a:ext cx="6811962" cy="803275"/>
          </a:xfrm>
        </p:spPr>
        <p:txBody>
          <a:bodyPr/>
          <a:lstStyle/>
          <a:p>
            <a:r>
              <a:rPr lang="es-MX" smtClean="0"/>
              <a:t>4. Capital Asset Pricing Model</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2 Marcador de contenido"/>
          <p:cNvSpPr>
            <a:spLocks noGrp="1"/>
          </p:cNvSpPr>
          <p:nvPr>
            <p:ph idx="1"/>
          </p:nvPr>
        </p:nvSpPr>
        <p:spPr>
          <a:xfrm>
            <a:off x="457200" y="1071563"/>
            <a:ext cx="8229600" cy="5054600"/>
          </a:xfrm>
        </p:spPr>
        <p:txBody>
          <a:bodyPr/>
          <a:lstStyle/>
          <a:p>
            <a:r>
              <a:rPr lang="es-MX" smtClean="0"/>
              <a:t>Se utiliza un índice del mercado como estimador para el portafolio de mercado.</a:t>
            </a:r>
          </a:p>
          <a:p>
            <a:pPr lvl="1"/>
            <a:r>
              <a:rPr lang="es-MX" smtClean="0"/>
              <a:t>Ejemplo, se corre una regresión de los rendimientos de la acción contra los rendimientos del S&amp;P 500.</a:t>
            </a:r>
          </a:p>
          <a:p>
            <a:pPr lvl="1"/>
            <a:endParaRPr lang="es-MX" smtClean="0"/>
          </a:p>
          <a:p>
            <a:r>
              <a:rPr lang="es-MX" smtClean="0"/>
              <a:t>Las betas del capital de los accionistas para las compañías más grandes se pueden obtener con proveedores como:</a:t>
            </a:r>
          </a:p>
          <a:p>
            <a:pPr lvl="2"/>
            <a:r>
              <a:rPr lang="es-MX" smtClean="0"/>
              <a:t>S&amp;P, Bloomberg, etc.</a:t>
            </a:r>
          </a:p>
          <a:p>
            <a:pPr lvl="1"/>
            <a:r>
              <a:rPr lang="es-MX" smtClean="0"/>
              <a:t>La gran mayoría de los proveedores de información ajustan las betas obtenidas por las regresiones para disminuir el error de estimación.</a:t>
            </a:r>
          </a:p>
          <a:p>
            <a:pPr lvl="1"/>
            <a:r>
              <a:rPr lang="es-MX" smtClean="0"/>
              <a:t>Se refiere a técnicas estadísticas para ajustar la beta hacia 1.</a:t>
            </a:r>
          </a:p>
          <a:p>
            <a:pPr lvl="1"/>
            <a:r>
              <a:rPr lang="es-MX" smtClean="0"/>
              <a:t>Este ajuste puede ser significativo si se utilizan intervalos muy cortos (ej. Diarios).</a:t>
            </a:r>
          </a:p>
        </p:txBody>
      </p:sp>
      <p:sp>
        <p:nvSpPr>
          <p:cNvPr id="120834" name="1 Título"/>
          <p:cNvSpPr>
            <a:spLocks noGrp="1"/>
          </p:cNvSpPr>
          <p:nvPr>
            <p:ph type="title"/>
          </p:nvPr>
        </p:nvSpPr>
        <p:spPr>
          <a:xfrm>
            <a:off x="928688" y="53975"/>
            <a:ext cx="6811962" cy="803275"/>
          </a:xfrm>
        </p:spPr>
        <p:txBody>
          <a:bodyPr/>
          <a:lstStyle/>
          <a:p>
            <a:r>
              <a:rPr lang="es-MX" smtClean="0"/>
              <a:t>4. Capital Asset Pricing Model</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1 Título"/>
          <p:cNvSpPr>
            <a:spLocks noGrp="1"/>
          </p:cNvSpPr>
          <p:nvPr>
            <p:ph type="title"/>
          </p:nvPr>
        </p:nvSpPr>
        <p:spPr>
          <a:xfrm>
            <a:off x="1714500" y="1071563"/>
            <a:ext cx="4329113" cy="1143000"/>
          </a:xfrm>
        </p:spPr>
        <p:txBody>
          <a:bodyPr/>
          <a:lstStyle/>
          <a:p>
            <a:pPr algn="l"/>
            <a:r>
              <a:rPr lang="es-MX" sz="2400" smtClean="0"/>
              <a:t>Betas de Acciones</a:t>
            </a:r>
          </a:p>
        </p:txBody>
      </p:sp>
      <p:graphicFrame>
        <p:nvGraphicFramePr>
          <p:cNvPr id="4" name="3 Marcador de contenido"/>
          <p:cNvGraphicFramePr>
            <a:graphicFrameLocks noGrp="1"/>
          </p:cNvGraphicFramePr>
          <p:nvPr>
            <p:ph idx="1"/>
          </p:nvPr>
        </p:nvGraphicFramePr>
        <p:xfrm>
          <a:off x="1871663" y="1824038"/>
          <a:ext cx="5486400" cy="37084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tblGrid>
              <a:tr h="370840">
                <a:tc>
                  <a:txBody>
                    <a:bodyPr/>
                    <a:lstStyle/>
                    <a:p>
                      <a:pPr algn="ctr"/>
                      <a:r>
                        <a:rPr lang="es-MX" dirty="0" smtClean="0"/>
                        <a:t>Acción</a:t>
                      </a:r>
                      <a:endParaRPr lang="es-MX" dirty="0"/>
                    </a:p>
                  </a:txBody>
                  <a:tcPr/>
                </a:tc>
                <a:tc>
                  <a:txBody>
                    <a:bodyPr/>
                    <a:lstStyle/>
                    <a:p>
                      <a:pPr algn="ctr"/>
                      <a:r>
                        <a:rPr lang="es-MX" dirty="0" smtClean="0"/>
                        <a:t>Beta</a:t>
                      </a:r>
                      <a:endParaRPr lang="es-MX" dirty="0"/>
                    </a:p>
                  </a:txBody>
                  <a:tcPr/>
                </a:tc>
                <a:extLst>
                  <a:ext uri="{0D108BD9-81ED-4DB2-BD59-A6C34878D82A}">
                    <a16:rowId xmlns:a16="http://schemas.microsoft.com/office/drawing/2014/main" val="10000"/>
                  </a:ext>
                </a:extLst>
              </a:tr>
              <a:tr h="370840">
                <a:tc>
                  <a:txBody>
                    <a:bodyPr/>
                    <a:lstStyle/>
                    <a:p>
                      <a:r>
                        <a:rPr lang="es-MX" dirty="0" smtClean="0"/>
                        <a:t>América</a:t>
                      </a:r>
                      <a:r>
                        <a:rPr lang="es-MX" baseline="0" dirty="0" smtClean="0"/>
                        <a:t> Móvil</a:t>
                      </a:r>
                      <a:endParaRPr lang="es-MX" dirty="0"/>
                    </a:p>
                  </a:txBody>
                  <a:tcPr/>
                </a:tc>
                <a:tc>
                  <a:txBody>
                    <a:bodyPr/>
                    <a:lstStyle/>
                    <a:p>
                      <a:pPr algn="ctr"/>
                      <a:r>
                        <a:rPr lang="es-MX" dirty="0" smtClean="0"/>
                        <a:t>1.009</a:t>
                      </a:r>
                      <a:endParaRPr lang="es-MX" dirty="0"/>
                    </a:p>
                  </a:txBody>
                  <a:tcPr/>
                </a:tc>
                <a:extLst>
                  <a:ext uri="{0D108BD9-81ED-4DB2-BD59-A6C34878D82A}">
                    <a16:rowId xmlns:a16="http://schemas.microsoft.com/office/drawing/2014/main" val="10001"/>
                  </a:ext>
                </a:extLst>
              </a:tr>
              <a:tr h="370840">
                <a:tc>
                  <a:txBody>
                    <a:bodyPr/>
                    <a:lstStyle/>
                    <a:p>
                      <a:r>
                        <a:rPr lang="es-MX" dirty="0" smtClean="0"/>
                        <a:t>Ara</a:t>
                      </a:r>
                      <a:endParaRPr lang="es-MX" dirty="0"/>
                    </a:p>
                  </a:txBody>
                  <a:tcPr/>
                </a:tc>
                <a:tc>
                  <a:txBody>
                    <a:bodyPr/>
                    <a:lstStyle/>
                    <a:p>
                      <a:pPr algn="ctr"/>
                      <a:r>
                        <a:rPr lang="es-MX" dirty="0" smtClean="0"/>
                        <a:t>1.194</a:t>
                      </a:r>
                      <a:endParaRPr lang="es-MX" dirty="0"/>
                    </a:p>
                  </a:txBody>
                  <a:tcPr/>
                </a:tc>
                <a:extLst>
                  <a:ext uri="{0D108BD9-81ED-4DB2-BD59-A6C34878D82A}">
                    <a16:rowId xmlns:a16="http://schemas.microsoft.com/office/drawing/2014/main" val="10002"/>
                  </a:ext>
                </a:extLst>
              </a:tr>
              <a:tr h="370840">
                <a:tc>
                  <a:txBody>
                    <a:bodyPr/>
                    <a:lstStyle/>
                    <a:p>
                      <a:r>
                        <a:rPr lang="es-MX" dirty="0" smtClean="0"/>
                        <a:t>Bimbo</a:t>
                      </a:r>
                      <a:endParaRPr lang="es-MX" dirty="0"/>
                    </a:p>
                  </a:txBody>
                  <a:tcPr/>
                </a:tc>
                <a:tc>
                  <a:txBody>
                    <a:bodyPr/>
                    <a:lstStyle/>
                    <a:p>
                      <a:pPr algn="ctr"/>
                      <a:r>
                        <a:rPr lang="es-MX" dirty="0" smtClean="0"/>
                        <a:t>0.867</a:t>
                      </a:r>
                      <a:endParaRPr lang="es-MX" dirty="0"/>
                    </a:p>
                  </a:txBody>
                  <a:tcPr/>
                </a:tc>
                <a:extLst>
                  <a:ext uri="{0D108BD9-81ED-4DB2-BD59-A6C34878D82A}">
                    <a16:rowId xmlns:a16="http://schemas.microsoft.com/office/drawing/2014/main" val="10003"/>
                  </a:ext>
                </a:extLst>
              </a:tr>
              <a:tr h="370840">
                <a:tc>
                  <a:txBody>
                    <a:bodyPr/>
                    <a:lstStyle/>
                    <a:p>
                      <a:r>
                        <a:rPr lang="es-MX" dirty="0" smtClean="0"/>
                        <a:t>Cemex</a:t>
                      </a:r>
                      <a:endParaRPr lang="es-MX" dirty="0"/>
                    </a:p>
                  </a:txBody>
                  <a:tcPr/>
                </a:tc>
                <a:tc>
                  <a:txBody>
                    <a:bodyPr/>
                    <a:lstStyle/>
                    <a:p>
                      <a:pPr algn="ctr"/>
                      <a:r>
                        <a:rPr lang="es-MX" dirty="0" smtClean="0"/>
                        <a:t>1.616</a:t>
                      </a:r>
                      <a:endParaRPr lang="es-MX" dirty="0"/>
                    </a:p>
                  </a:txBody>
                  <a:tcPr/>
                </a:tc>
                <a:extLst>
                  <a:ext uri="{0D108BD9-81ED-4DB2-BD59-A6C34878D82A}">
                    <a16:rowId xmlns:a16="http://schemas.microsoft.com/office/drawing/2014/main" val="10004"/>
                  </a:ext>
                </a:extLst>
              </a:tr>
              <a:tr h="370840">
                <a:tc>
                  <a:txBody>
                    <a:bodyPr/>
                    <a:lstStyle/>
                    <a:p>
                      <a:r>
                        <a:rPr lang="es-MX" dirty="0" smtClean="0"/>
                        <a:t>Comercial</a:t>
                      </a:r>
                      <a:r>
                        <a:rPr lang="es-MX" baseline="0" dirty="0" smtClean="0"/>
                        <a:t> Mexicana</a:t>
                      </a:r>
                      <a:endParaRPr lang="es-MX" dirty="0"/>
                    </a:p>
                  </a:txBody>
                  <a:tcPr/>
                </a:tc>
                <a:tc>
                  <a:txBody>
                    <a:bodyPr/>
                    <a:lstStyle/>
                    <a:p>
                      <a:pPr algn="ctr"/>
                      <a:r>
                        <a:rPr lang="es-MX" dirty="0" smtClean="0"/>
                        <a:t>1.309</a:t>
                      </a:r>
                      <a:endParaRPr lang="es-MX" dirty="0"/>
                    </a:p>
                  </a:txBody>
                  <a:tcPr/>
                </a:tc>
                <a:extLst>
                  <a:ext uri="{0D108BD9-81ED-4DB2-BD59-A6C34878D82A}">
                    <a16:rowId xmlns:a16="http://schemas.microsoft.com/office/drawing/2014/main" val="10005"/>
                  </a:ext>
                </a:extLst>
              </a:tr>
              <a:tr h="370840">
                <a:tc>
                  <a:txBody>
                    <a:bodyPr/>
                    <a:lstStyle/>
                    <a:p>
                      <a:r>
                        <a:rPr lang="es-MX" dirty="0" err="1" smtClean="0"/>
                        <a:t>Femsa</a:t>
                      </a:r>
                      <a:endParaRPr lang="es-MX" dirty="0"/>
                    </a:p>
                  </a:txBody>
                  <a:tcPr/>
                </a:tc>
                <a:tc>
                  <a:txBody>
                    <a:bodyPr/>
                    <a:lstStyle/>
                    <a:p>
                      <a:pPr algn="ctr"/>
                      <a:r>
                        <a:rPr lang="es-MX" dirty="0" smtClean="0"/>
                        <a:t>0.765</a:t>
                      </a:r>
                      <a:endParaRPr lang="es-MX" dirty="0"/>
                    </a:p>
                  </a:txBody>
                  <a:tcPr/>
                </a:tc>
                <a:extLst>
                  <a:ext uri="{0D108BD9-81ED-4DB2-BD59-A6C34878D82A}">
                    <a16:rowId xmlns:a16="http://schemas.microsoft.com/office/drawing/2014/main" val="10006"/>
                  </a:ext>
                </a:extLst>
              </a:tr>
              <a:tr h="370840">
                <a:tc>
                  <a:txBody>
                    <a:bodyPr/>
                    <a:lstStyle/>
                    <a:p>
                      <a:r>
                        <a:rPr lang="es-MX" dirty="0" smtClean="0"/>
                        <a:t>Grupo Modelo</a:t>
                      </a:r>
                      <a:endParaRPr lang="es-MX" dirty="0"/>
                    </a:p>
                  </a:txBody>
                  <a:tcPr/>
                </a:tc>
                <a:tc>
                  <a:txBody>
                    <a:bodyPr/>
                    <a:lstStyle/>
                    <a:p>
                      <a:pPr algn="ctr"/>
                      <a:r>
                        <a:rPr lang="es-MX" dirty="0" smtClean="0"/>
                        <a:t>0.680</a:t>
                      </a:r>
                      <a:endParaRPr lang="es-MX" dirty="0"/>
                    </a:p>
                  </a:txBody>
                  <a:tcPr/>
                </a:tc>
                <a:extLst>
                  <a:ext uri="{0D108BD9-81ED-4DB2-BD59-A6C34878D82A}">
                    <a16:rowId xmlns:a16="http://schemas.microsoft.com/office/drawing/2014/main" val="10007"/>
                  </a:ext>
                </a:extLst>
              </a:tr>
              <a:tr h="370840">
                <a:tc>
                  <a:txBody>
                    <a:bodyPr/>
                    <a:lstStyle/>
                    <a:p>
                      <a:r>
                        <a:rPr lang="es-MX" dirty="0" smtClean="0"/>
                        <a:t>ICA</a:t>
                      </a:r>
                      <a:endParaRPr lang="es-MX" dirty="0"/>
                    </a:p>
                  </a:txBody>
                  <a:tcPr/>
                </a:tc>
                <a:tc>
                  <a:txBody>
                    <a:bodyPr/>
                    <a:lstStyle/>
                    <a:p>
                      <a:pPr algn="ctr"/>
                      <a:r>
                        <a:rPr lang="es-MX" dirty="0" smtClean="0"/>
                        <a:t>1.194</a:t>
                      </a:r>
                      <a:endParaRPr lang="es-MX" dirty="0"/>
                    </a:p>
                  </a:txBody>
                  <a:tcPr/>
                </a:tc>
                <a:extLst>
                  <a:ext uri="{0D108BD9-81ED-4DB2-BD59-A6C34878D82A}">
                    <a16:rowId xmlns:a16="http://schemas.microsoft.com/office/drawing/2014/main" val="10008"/>
                  </a:ext>
                </a:extLst>
              </a:tr>
              <a:tr h="370840">
                <a:tc>
                  <a:txBody>
                    <a:bodyPr/>
                    <a:lstStyle/>
                    <a:p>
                      <a:r>
                        <a:rPr lang="es-MX" dirty="0" smtClean="0"/>
                        <a:t>Peñoles</a:t>
                      </a:r>
                      <a:endParaRPr lang="es-MX" dirty="0"/>
                    </a:p>
                  </a:txBody>
                  <a:tcPr/>
                </a:tc>
                <a:tc>
                  <a:txBody>
                    <a:bodyPr/>
                    <a:lstStyle/>
                    <a:p>
                      <a:pPr algn="ctr"/>
                      <a:r>
                        <a:rPr lang="es-MX" dirty="0" smtClean="0"/>
                        <a:t>1.357</a:t>
                      </a:r>
                      <a:endParaRPr lang="es-MX" dirty="0"/>
                    </a:p>
                  </a:txBody>
                  <a:tcPr/>
                </a:tc>
                <a:extLst>
                  <a:ext uri="{0D108BD9-81ED-4DB2-BD59-A6C34878D82A}">
                    <a16:rowId xmlns:a16="http://schemas.microsoft.com/office/drawing/2014/main" val="10009"/>
                  </a:ext>
                </a:extLst>
              </a:tr>
            </a:tbl>
          </a:graphicData>
        </a:graphic>
      </p:graphicFrame>
      <p:sp>
        <p:nvSpPr>
          <p:cNvPr id="5" name="1 Título"/>
          <p:cNvSpPr txBox="1">
            <a:spLocks/>
          </p:cNvSpPr>
          <p:nvPr/>
        </p:nvSpPr>
        <p:spPr bwMode="auto">
          <a:xfrm>
            <a:off x="928688" y="53975"/>
            <a:ext cx="6811962" cy="803275"/>
          </a:xfrm>
          <a:prstGeom prst="rect">
            <a:avLst/>
          </a:prstGeom>
          <a:noFill/>
          <a:ln w="9525">
            <a:noFill/>
            <a:miter lim="800000"/>
            <a:headEnd/>
            <a:tailEnd/>
          </a:ln>
        </p:spPr>
        <p:txBody>
          <a:bodyPr anchor="ctr"/>
          <a:lstStyle/>
          <a:p>
            <a:pPr algn="ctr" eaLnBrk="0" hangingPunct="0">
              <a:defRPr/>
            </a:pPr>
            <a:r>
              <a:rPr lang="es-MX" sz="2800" b="1">
                <a:latin typeface="+mj-lt"/>
                <a:ea typeface="+mj-ea"/>
                <a:cs typeface="+mj-cs"/>
              </a:rPr>
              <a:t>4. Capital Asset Pricing Model</a:t>
            </a:r>
            <a:endParaRPr lang="es-MX" sz="2800" b="1" dirty="0">
              <a:latin typeface="+mj-lt"/>
              <a:ea typeface="+mj-ea"/>
              <a:cs typeface="+mj-cs"/>
            </a:endParaRPr>
          </a:p>
        </p:txBody>
      </p:sp>
      <p:sp>
        <p:nvSpPr>
          <p:cNvPr id="121894" name="5 CuadroTexto"/>
          <p:cNvSpPr txBox="1">
            <a:spLocks noChangeArrowheads="1"/>
          </p:cNvSpPr>
          <p:nvPr/>
        </p:nvSpPr>
        <p:spPr bwMode="auto">
          <a:xfrm>
            <a:off x="1843088" y="5510213"/>
            <a:ext cx="1822450" cy="276225"/>
          </a:xfrm>
          <a:prstGeom prst="rect">
            <a:avLst/>
          </a:prstGeom>
          <a:noFill/>
          <a:ln w="9525">
            <a:noFill/>
            <a:miter lim="800000"/>
            <a:headEnd/>
            <a:tailEnd/>
          </a:ln>
        </p:spPr>
        <p:txBody>
          <a:bodyPr wrap="none">
            <a:spAutoFit/>
          </a:bodyPr>
          <a:lstStyle/>
          <a:p>
            <a:r>
              <a:rPr lang="es-MX" sz="1200"/>
              <a:t>Fuente: Bloomberg.com</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2 Marcador de contenido"/>
          <p:cNvSpPr>
            <a:spLocks noGrp="1"/>
          </p:cNvSpPr>
          <p:nvPr>
            <p:ph idx="1"/>
          </p:nvPr>
        </p:nvSpPr>
        <p:spPr>
          <a:xfrm>
            <a:off x="457200" y="928688"/>
            <a:ext cx="8229600" cy="4525962"/>
          </a:xfrm>
        </p:spPr>
        <p:txBody>
          <a:bodyPr/>
          <a:lstStyle/>
          <a:p>
            <a:r>
              <a:rPr lang="es-MX" smtClean="0"/>
              <a:t>¿Cuáles son los determinantes de la beta?</a:t>
            </a:r>
          </a:p>
          <a:p>
            <a:endParaRPr lang="es-MX" smtClean="0"/>
          </a:p>
          <a:p>
            <a:r>
              <a:rPr lang="es-MX" smtClean="0"/>
              <a:t>Tres variables determinan el riesgo sistemático (y por lo tanto la beta) de una empresa.</a:t>
            </a:r>
          </a:p>
          <a:p>
            <a:pPr lvl="1"/>
            <a:r>
              <a:rPr lang="es-MX" smtClean="0"/>
              <a:t>Riesgo de la Demanda: Una empresa con un flujo de ingresos más sensible a las condiciones de la economía tendrá una beta mayor.</a:t>
            </a:r>
          </a:p>
          <a:p>
            <a:pPr lvl="1"/>
            <a:r>
              <a:rPr lang="es-MX" smtClean="0"/>
              <a:t>Apalancamiento operativo: Una empresa que tiene un alto apalancamiento operativo; en otras palabras, altos costos fijos con relación a los costos totales, tendrá mayor volatilidad de sus utilidades y retornos; y por lo tanto una mayor beta.</a:t>
            </a:r>
          </a:p>
          <a:p>
            <a:pPr lvl="1"/>
            <a:r>
              <a:rPr lang="es-MX" smtClean="0"/>
              <a:t>Apalancamiento financiero: La necesidad de hacer pagos de deuda mayores resulta en mayor volatilidad en las utilidades y los rendimientos para los accionistas. También incrementa la beta del capital de los accionistas.</a:t>
            </a:r>
          </a:p>
        </p:txBody>
      </p:sp>
      <p:sp>
        <p:nvSpPr>
          <p:cNvPr id="5" name="1 Título"/>
          <p:cNvSpPr txBox="1">
            <a:spLocks/>
          </p:cNvSpPr>
          <p:nvPr/>
        </p:nvSpPr>
        <p:spPr bwMode="auto">
          <a:xfrm>
            <a:off x="928688" y="53975"/>
            <a:ext cx="6811962"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4. Capital </a:t>
            </a:r>
            <a:r>
              <a:rPr lang="es-MX" sz="2800" b="1" dirty="0" err="1">
                <a:latin typeface="+mj-lt"/>
                <a:ea typeface="+mj-ea"/>
                <a:cs typeface="+mj-cs"/>
              </a:rPr>
              <a:t>Asset</a:t>
            </a:r>
            <a:r>
              <a:rPr lang="es-MX" sz="2800" b="1" dirty="0">
                <a:latin typeface="+mj-lt"/>
                <a:ea typeface="+mj-ea"/>
                <a:cs typeface="+mj-cs"/>
              </a:rPr>
              <a:t> </a:t>
            </a:r>
            <a:r>
              <a:rPr lang="es-MX" sz="2800" b="1" dirty="0" err="1">
                <a:latin typeface="+mj-lt"/>
                <a:ea typeface="+mj-ea"/>
                <a:cs typeface="+mj-cs"/>
              </a:rPr>
              <a:t>Pricing</a:t>
            </a:r>
            <a:r>
              <a:rPr lang="es-MX" sz="2800" b="1" dirty="0">
                <a:latin typeface="+mj-lt"/>
                <a:ea typeface="+mj-ea"/>
                <a:cs typeface="+mj-cs"/>
              </a:rPr>
              <a:t> </a:t>
            </a:r>
            <a:r>
              <a:rPr lang="es-MX" sz="2800" b="1" dirty="0" err="1">
                <a:latin typeface="+mj-lt"/>
                <a:ea typeface="+mj-ea"/>
                <a:cs typeface="+mj-cs"/>
              </a:rPr>
              <a:t>Model</a:t>
            </a:r>
            <a:endParaRPr lang="es-MX" sz="2800" b="1" dirty="0">
              <a:latin typeface="+mj-lt"/>
              <a:ea typeface="+mj-ea"/>
              <a:cs typeface="+mj-cs"/>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1000125"/>
            <a:ext cx="7312025" cy="1143000"/>
          </a:xfrm>
        </p:spPr>
        <p:txBody>
          <a:bodyPr/>
          <a:lstStyle/>
          <a:p>
            <a:pPr marL="342900" indent="-342900" algn="l">
              <a:spcBef>
                <a:spcPct val="20000"/>
              </a:spcBef>
              <a:buFont typeface="Arial" charset="0"/>
              <a:buChar char="•"/>
              <a:defRPr/>
            </a:pPr>
            <a:r>
              <a:rPr lang="es-MX" sz="2400" b="0" dirty="0" smtClean="0">
                <a:latin typeface="+mn-lt"/>
                <a:ea typeface="+mn-ea"/>
                <a:cs typeface="+mn-cs"/>
              </a:rPr>
              <a:t>¿Cuáles son los componentes de la Beta?</a:t>
            </a:r>
            <a:endParaRPr lang="es-MX" sz="2400" b="0" dirty="0">
              <a:latin typeface="+mn-lt"/>
              <a:ea typeface="+mn-ea"/>
              <a:cs typeface="+mn-cs"/>
            </a:endParaRPr>
          </a:p>
        </p:txBody>
      </p:sp>
      <p:graphicFrame>
        <p:nvGraphicFramePr>
          <p:cNvPr id="50178" name="3 Marcador de contenido"/>
          <p:cNvGraphicFramePr>
            <a:graphicFrameLocks noGrp="1" noChangeAspect="1"/>
          </p:cNvGraphicFramePr>
          <p:nvPr>
            <p:ph idx="1"/>
          </p:nvPr>
        </p:nvGraphicFramePr>
        <p:xfrm>
          <a:off x="3446463" y="1785938"/>
          <a:ext cx="2268537" cy="1244600"/>
        </p:xfrm>
        <a:graphic>
          <a:graphicData uri="http://schemas.openxmlformats.org/presentationml/2006/ole">
            <mc:AlternateContent xmlns:mc="http://schemas.openxmlformats.org/markup-compatibility/2006">
              <mc:Choice xmlns:v="urn:schemas-microsoft-com:vml" Requires="v">
                <p:oleObj spid="_x0000_s50184" name="Equation" r:id="rId3" imgW="787320" imgH="431640" progId="Equation.3">
                  <p:embed/>
                </p:oleObj>
              </mc:Choice>
              <mc:Fallback>
                <p:oleObj name="Equation" r:id="rId3" imgW="787320" imgH="431640" progId="Equation.3">
                  <p:embed/>
                  <p:pic>
                    <p:nvPicPr>
                      <p:cNvPr id="0" name="3 Marcador de contenid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6463" y="1785938"/>
                        <a:ext cx="2268537" cy="124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2 Marcador de contenido"/>
          <p:cNvSpPr txBox="1">
            <a:spLocks/>
          </p:cNvSpPr>
          <p:nvPr/>
        </p:nvSpPr>
        <p:spPr bwMode="auto">
          <a:xfrm>
            <a:off x="457200" y="4572000"/>
            <a:ext cx="8229600" cy="1554163"/>
          </a:xfrm>
          <a:prstGeom prst="rect">
            <a:avLst/>
          </a:prstGeom>
          <a:noFill/>
          <a:ln w="9525">
            <a:noFill/>
            <a:miter lim="800000"/>
            <a:headEnd/>
            <a:tailEnd/>
          </a:ln>
        </p:spPr>
        <p:txBody>
          <a:bodyPr/>
          <a:lstStyle/>
          <a:p>
            <a:pPr marL="342900" indent="-342900" eaLnBrk="0" hangingPunct="0">
              <a:spcBef>
                <a:spcPct val="20000"/>
              </a:spcBef>
              <a:buFont typeface="Arial" charset="0"/>
              <a:buChar char="•"/>
              <a:defRPr/>
            </a:pPr>
            <a:r>
              <a:rPr lang="es-MX" sz="2400" dirty="0">
                <a:latin typeface="+mn-lt"/>
              </a:rPr>
              <a:t>El riesgo sistemático = Coeficiente del riesgo total x coeficiente de correlación</a:t>
            </a:r>
            <a:endParaRPr lang="es-MX" sz="2000" dirty="0">
              <a:latin typeface="+mn-lt"/>
            </a:endParaRPr>
          </a:p>
          <a:p>
            <a:pPr marL="742950" lvl="1" indent="-285750" eaLnBrk="0" hangingPunct="0">
              <a:spcBef>
                <a:spcPct val="20000"/>
              </a:spcBef>
              <a:buFont typeface="Arial" charset="0"/>
              <a:buChar char="–"/>
              <a:defRPr/>
            </a:pPr>
            <a:endParaRPr lang="es-MX" sz="2000" dirty="0">
              <a:latin typeface="+mn-lt"/>
            </a:endParaRPr>
          </a:p>
        </p:txBody>
      </p:sp>
      <p:sp>
        <p:nvSpPr>
          <p:cNvPr id="50181" name="5 CuadroTexto"/>
          <p:cNvSpPr txBox="1">
            <a:spLocks noChangeArrowheads="1"/>
          </p:cNvSpPr>
          <p:nvPr/>
        </p:nvSpPr>
        <p:spPr bwMode="auto">
          <a:xfrm>
            <a:off x="857250" y="3000375"/>
            <a:ext cx="5786438" cy="1169988"/>
          </a:xfrm>
          <a:prstGeom prst="rect">
            <a:avLst/>
          </a:prstGeom>
          <a:noFill/>
          <a:ln w="9525">
            <a:noFill/>
            <a:miter lim="800000"/>
            <a:headEnd/>
            <a:tailEnd/>
          </a:ln>
        </p:spPr>
        <p:txBody>
          <a:bodyPr>
            <a:spAutoFit/>
          </a:bodyPr>
          <a:lstStyle/>
          <a:p>
            <a:r>
              <a:rPr lang="el-GR" sz="1400"/>
              <a:t>σ</a:t>
            </a:r>
            <a:r>
              <a:rPr lang="es-MX" sz="1400" baseline="-25000"/>
              <a:t>i</a:t>
            </a:r>
            <a:r>
              <a:rPr lang="es-MX" sz="1400"/>
              <a:t> y </a:t>
            </a:r>
            <a:r>
              <a:rPr lang="el-GR" sz="1400"/>
              <a:t>σ</a:t>
            </a:r>
            <a:r>
              <a:rPr lang="es-MX" sz="1400" baseline="-25000"/>
              <a:t>m </a:t>
            </a:r>
            <a:r>
              <a:rPr lang="es-MX" sz="1400"/>
              <a:t>son respectivamente las desviaciones de los rendimientos de la acción y  el portafolio de mercado. </a:t>
            </a:r>
          </a:p>
          <a:p>
            <a:endParaRPr lang="es-MX" sz="1400"/>
          </a:p>
          <a:p>
            <a:r>
              <a:rPr lang="el-GR" sz="1400"/>
              <a:t>ρ</a:t>
            </a:r>
            <a:r>
              <a:rPr lang="es-MX" sz="1400"/>
              <a:t>i</a:t>
            </a:r>
            <a:r>
              <a:rPr lang="es-MX" sz="1400" baseline="-25000"/>
              <a:t>,m </a:t>
            </a:r>
            <a:r>
              <a:rPr lang="es-MX" sz="1400"/>
              <a:t>es la correlación entre los rendimientos de la acción y el portafolio de mercado.</a:t>
            </a:r>
          </a:p>
        </p:txBody>
      </p:sp>
      <p:sp>
        <p:nvSpPr>
          <p:cNvPr id="7" name="1 Título"/>
          <p:cNvSpPr txBox="1">
            <a:spLocks/>
          </p:cNvSpPr>
          <p:nvPr/>
        </p:nvSpPr>
        <p:spPr bwMode="auto">
          <a:xfrm>
            <a:off x="928688" y="53975"/>
            <a:ext cx="6811962"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4. Capital </a:t>
            </a:r>
            <a:r>
              <a:rPr lang="es-MX" sz="2800" b="1" dirty="0" err="1">
                <a:latin typeface="+mj-lt"/>
                <a:ea typeface="+mj-ea"/>
                <a:cs typeface="+mj-cs"/>
              </a:rPr>
              <a:t>Asset</a:t>
            </a:r>
            <a:r>
              <a:rPr lang="es-MX" sz="2800" b="1" dirty="0">
                <a:latin typeface="+mj-lt"/>
                <a:ea typeface="+mj-ea"/>
                <a:cs typeface="+mj-cs"/>
              </a:rPr>
              <a:t> </a:t>
            </a:r>
            <a:r>
              <a:rPr lang="es-MX" sz="2800" b="1" dirty="0" err="1">
                <a:latin typeface="+mj-lt"/>
                <a:ea typeface="+mj-ea"/>
                <a:cs typeface="+mj-cs"/>
              </a:rPr>
              <a:t>Pricing</a:t>
            </a:r>
            <a:r>
              <a:rPr lang="es-MX" sz="2800" b="1" dirty="0">
                <a:latin typeface="+mj-lt"/>
                <a:ea typeface="+mj-ea"/>
                <a:cs typeface="+mj-cs"/>
              </a:rPr>
              <a:t> </a:t>
            </a:r>
            <a:r>
              <a:rPr lang="es-MX" sz="2800" b="1" dirty="0" err="1">
                <a:latin typeface="+mj-lt"/>
                <a:ea typeface="+mj-ea"/>
                <a:cs typeface="+mj-cs"/>
              </a:rPr>
              <a:t>Model</a:t>
            </a:r>
            <a:endParaRPr lang="es-MX" sz="2800" b="1" dirty="0">
              <a:latin typeface="+mj-lt"/>
              <a:ea typeface="+mj-ea"/>
              <a:cs typeface="+mj-cs"/>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1 Título"/>
          <p:cNvSpPr>
            <a:spLocks noGrp="1"/>
          </p:cNvSpPr>
          <p:nvPr>
            <p:ph type="title"/>
          </p:nvPr>
        </p:nvSpPr>
        <p:spPr/>
        <p:txBody>
          <a:bodyPr/>
          <a:lstStyle/>
          <a:p>
            <a:r>
              <a:rPr lang="es-MX" smtClean="0"/>
              <a:t>Regresión</a:t>
            </a:r>
          </a:p>
        </p:txBody>
      </p:sp>
      <p:graphicFrame>
        <p:nvGraphicFramePr>
          <p:cNvPr id="4" name="1 Gráfico"/>
          <p:cNvGraphicFramePr/>
          <p:nvPr/>
        </p:nvGraphicFramePr>
        <p:xfrm>
          <a:off x="1343025" y="1747837"/>
          <a:ext cx="6457950" cy="33623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2 Marcador de contenido"/>
          <p:cNvSpPr>
            <a:spLocks noGrp="1"/>
          </p:cNvSpPr>
          <p:nvPr>
            <p:ph idx="1"/>
          </p:nvPr>
        </p:nvSpPr>
        <p:spPr>
          <a:xfrm>
            <a:off x="457200" y="1928813"/>
            <a:ext cx="8229600" cy="2000250"/>
          </a:xfrm>
        </p:spPr>
        <p:txBody>
          <a:bodyPr/>
          <a:lstStyle/>
          <a:p>
            <a:r>
              <a:rPr lang="es-MX" smtClean="0"/>
              <a:t>Pero para calcular la beta, también podemos seguir otros caminos.</a:t>
            </a:r>
          </a:p>
          <a:p>
            <a:endParaRPr lang="es-MX" smtClean="0"/>
          </a:p>
          <a:p>
            <a:r>
              <a:rPr lang="es-MX" smtClean="0"/>
              <a:t>¿Existe relación con las betas de otras empresas?</a:t>
            </a:r>
          </a:p>
          <a:p>
            <a:endParaRPr lang="es-MX" smtClean="0"/>
          </a:p>
          <a:p>
            <a:endParaRPr lang="es-MX" smtClean="0"/>
          </a:p>
          <a:p>
            <a:endParaRPr lang="es-MX" smtClean="0"/>
          </a:p>
          <a:p>
            <a:endParaRPr lang="es-MX" smtClean="0"/>
          </a:p>
        </p:txBody>
      </p:sp>
      <p:sp>
        <p:nvSpPr>
          <p:cNvPr id="5" name="1 Título"/>
          <p:cNvSpPr txBox="1">
            <a:spLocks/>
          </p:cNvSpPr>
          <p:nvPr/>
        </p:nvSpPr>
        <p:spPr bwMode="auto">
          <a:xfrm>
            <a:off x="928688" y="53975"/>
            <a:ext cx="6811962"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4. Capital </a:t>
            </a:r>
            <a:r>
              <a:rPr lang="es-MX" sz="2800" b="1" dirty="0" err="1">
                <a:latin typeface="+mj-lt"/>
                <a:ea typeface="+mj-ea"/>
                <a:cs typeface="+mj-cs"/>
              </a:rPr>
              <a:t>Asset</a:t>
            </a:r>
            <a:r>
              <a:rPr lang="es-MX" sz="2800" b="1" dirty="0">
                <a:latin typeface="+mj-lt"/>
                <a:ea typeface="+mj-ea"/>
                <a:cs typeface="+mj-cs"/>
              </a:rPr>
              <a:t> </a:t>
            </a:r>
            <a:r>
              <a:rPr lang="es-MX" sz="2800" b="1" dirty="0" err="1">
                <a:latin typeface="+mj-lt"/>
                <a:ea typeface="+mj-ea"/>
                <a:cs typeface="+mj-cs"/>
              </a:rPr>
              <a:t>Pricing</a:t>
            </a:r>
            <a:r>
              <a:rPr lang="es-MX" sz="2800" b="1" dirty="0">
                <a:latin typeface="+mj-lt"/>
                <a:ea typeface="+mj-ea"/>
                <a:cs typeface="+mj-cs"/>
              </a:rPr>
              <a:t> </a:t>
            </a:r>
            <a:r>
              <a:rPr lang="es-MX" sz="2800" b="1" dirty="0" err="1">
                <a:latin typeface="+mj-lt"/>
                <a:ea typeface="+mj-ea"/>
                <a:cs typeface="+mj-cs"/>
              </a:rPr>
              <a:t>Model</a:t>
            </a:r>
            <a:endParaRPr lang="es-MX" sz="2800" b="1" dirty="0">
              <a:latin typeface="+mj-lt"/>
              <a:ea typeface="+mj-ea"/>
              <a:cs typeface="+mj-cs"/>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1 Título"/>
          <p:cNvSpPr>
            <a:spLocks noGrp="1"/>
          </p:cNvSpPr>
          <p:nvPr>
            <p:ph type="title"/>
          </p:nvPr>
        </p:nvSpPr>
        <p:spPr>
          <a:xfrm>
            <a:off x="2357438" y="500063"/>
            <a:ext cx="4329112" cy="1143000"/>
          </a:xfrm>
        </p:spPr>
        <p:txBody>
          <a:bodyPr/>
          <a:lstStyle/>
          <a:p>
            <a:r>
              <a:rPr lang="es-MX" sz="2400" smtClean="0"/>
              <a:t>Tres Perspectivas de la Beta</a:t>
            </a:r>
          </a:p>
        </p:txBody>
      </p:sp>
      <p:sp>
        <p:nvSpPr>
          <p:cNvPr id="7" name="6 Rectángulo"/>
          <p:cNvSpPr/>
          <p:nvPr/>
        </p:nvSpPr>
        <p:spPr>
          <a:xfrm>
            <a:off x="3929063" y="1357313"/>
            <a:ext cx="1428750" cy="2643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Valor de la Deuda</a:t>
            </a:r>
          </a:p>
        </p:txBody>
      </p:sp>
      <p:sp>
        <p:nvSpPr>
          <p:cNvPr id="11" name="10 Rectángulo"/>
          <p:cNvSpPr/>
          <p:nvPr/>
        </p:nvSpPr>
        <p:spPr>
          <a:xfrm>
            <a:off x="3929063" y="4071938"/>
            <a:ext cx="1428750" cy="2643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Valor del Capital Accionario</a:t>
            </a:r>
          </a:p>
        </p:txBody>
      </p:sp>
      <p:sp>
        <p:nvSpPr>
          <p:cNvPr id="16" name="15 Rectángulo"/>
          <p:cNvSpPr/>
          <p:nvPr/>
        </p:nvSpPr>
        <p:spPr>
          <a:xfrm>
            <a:off x="2143125" y="1357313"/>
            <a:ext cx="1428750" cy="5357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Valor de la Empresa</a:t>
            </a:r>
          </a:p>
        </p:txBody>
      </p:sp>
      <p:sp>
        <p:nvSpPr>
          <p:cNvPr id="17" name="16 Rectángulo"/>
          <p:cNvSpPr/>
          <p:nvPr/>
        </p:nvSpPr>
        <p:spPr>
          <a:xfrm>
            <a:off x="5715000" y="2286000"/>
            <a:ext cx="1428750" cy="4429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Valor de los activos o el negocio</a:t>
            </a:r>
          </a:p>
        </p:txBody>
      </p:sp>
      <p:sp>
        <p:nvSpPr>
          <p:cNvPr id="18" name="17 Rectángulo"/>
          <p:cNvSpPr/>
          <p:nvPr/>
        </p:nvSpPr>
        <p:spPr>
          <a:xfrm>
            <a:off x="5715000" y="1357313"/>
            <a:ext cx="1428750"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Valor del Financiamiento</a:t>
            </a:r>
          </a:p>
        </p:txBody>
      </p:sp>
      <p:sp>
        <p:nvSpPr>
          <p:cNvPr id="8" name="1 Título"/>
          <p:cNvSpPr txBox="1">
            <a:spLocks/>
          </p:cNvSpPr>
          <p:nvPr/>
        </p:nvSpPr>
        <p:spPr bwMode="auto">
          <a:xfrm>
            <a:off x="928688" y="53975"/>
            <a:ext cx="6811962"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4. Capital </a:t>
            </a:r>
            <a:r>
              <a:rPr lang="es-MX" sz="2800" b="1" dirty="0" err="1">
                <a:latin typeface="+mj-lt"/>
                <a:ea typeface="+mj-ea"/>
                <a:cs typeface="+mj-cs"/>
              </a:rPr>
              <a:t>Asset</a:t>
            </a:r>
            <a:r>
              <a:rPr lang="es-MX" sz="2800" b="1" dirty="0">
                <a:latin typeface="+mj-lt"/>
                <a:ea typeface="+mj-ea"/>
                <a:cs typeface="+mj-cs"/>
              </a:rPr>
              <a:t> </a:t>
            </a:r>
            <a:r>
              <a:rPr lang="es-MX" sz="2800" b="1" dirty="0" err="1">
                <a:latin typeface="+mj-lt"/>
                <a:ea typeface="+mj-ea"/>
                <a:cs typeface="+mj-cs"/>
              </a:rPr>
              <a:t>Pricing</a:t>
            </a:r>
            <a:r>
              <a:rPr lang="es-MX" sz="2800" b="1" dirty="0">
                <a:latin typeface="+mj-lt"/>
                <a:ea typeface="+mj-ea"/>
                <a:cs typeface="+mj-cs"/>
              </a:rPr>
              <a:t> </a:t>
            </a:r>
            <a:r>
              <a:rPr lang="es-MX" sz="2800" b="1" dirty="0" err="1">
                <a:latin typeface="+mj-lt"/>
                <a:ea typeface="+mj-ea"/>
                <a:cs typeface="+mj-cs"/>
              </a:rPr>
              <a:t>Model</a:t>
            </a:r>
            <a:endParaRPr lang="es-MX" sz="2800" b="1" dirty="0">
              <a:latin typeface="+mj-lt"/>
              <a:ea typeface="+mj-ea"/>
              <a:cs typeface="+mj-cs"/>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2 Marcador de contenido"/>
          <p:cNvSpPr>
            <a:spLocks noGrp="1"/>
          </p:cNvSpPr>
          <p:nvPr>
            <p:ph idx="1"/>
          </p:nvPr>
        </p:nvSpPr>
        <p:spPr>
          <a:xfrm>
            <a:off x="457200" y="1071563"/>
            <a:ext cx="8229600" cy="4525962"/>
          </a:xfrm>
        </p:spPr>
        <p:txBody>
          <a:bodyPr/>
          <a:lstStyle/>
          <a:p>
            <a:r>
              <a:rPr lang="es-MX" smtClean="0"/>
              <a:t>Además de la beta del capital de los accionistas, encontramos la beta del activo.</a:t>
            </a:r>
          </a:p>
          <a:p>
            <a:endParaRPr lang="es-MX" b="1" smtClean="0"/>
          </a:p>
          <a:p>
            <a:r>
              <a:rPr lang="es-MX" b="1" smtClean="0"/>
              <a:t>La beta del activo </a:t>
            </a:r>
            <a:r>
              <a:rPr lang="es-MX" smtClean="0"/>
              <a:t>mide el riesgo de la compañía como si esta no tuviera apalancamiento financiero.</a:t>
            </a:r>
          </a:p>
          <a:p>
            <a:pPr lvl="1"/>
            <a:r>
              <a:rPr lang="es-MX" smtClean="0"/>
              <a:t>La beta del activo es una medida de riesgo que excluye el riesgo asociado al apalancamiento financiero.</a:t>
            </a:r>
          </a:p>
          <a:p>
            <a:pPr lvl="1"/>
            <a:endParaRPr lang="es-MX" smtClean="0"/>
          </a:p>
          <a:p>
            <a:r>
              <a:rPr lang="es-MX" smtClean="0"/>
              <a:t>Se determina por el apalancamiento operativo de la empresa y el tipo de mercado al que sirve.</a:t>
            </a:r>
          </a:p>
          <a:p>
            <a:endParaRPr lang="es-MX" smtClean="0"/>
          </a:p>
          <a:p>
            <a:r>
              <a:rPr lang="es-MX" smtClean="0"/>
              <a:t>Es necesaria para calcular el costo sin apalancamiento de la empresa.</a:t>
            </a:r>
          </a:p>
          <a:p>
            <a:endParaRPr lang="es-MX" smtClean="0"/>
          </a:p>
        </p:txBody>
      </p:sp>
      <p:sp>
        <p:nvSpPr>
          <p:cNvPr id="5" name="1 Título"/>
          <p:cNvSpPr txBox="1">
            <a:spLocks/>
          </p:cNvSpPr>
          <p:nvPr/>
        </p:nvSpPr>
        <p:spPr bwMode="auto">
          <a:xfrm>
            <a:off x="928688" y="53975"/>
            <a:ext cx="6811962"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4. Capital </a:t>
            </a:r>
            <a:r>
              <a:rPr lang="es-MX" sz="2800" b="1" dirty="0" err="1">
                <a:latin typeface="+mj-lt"/>
                <a:ea typeface="+mj-ea"/>
                <a:cs typeface="+mj-cs"/>
              </a:rPr>
              <a:t>Asset</a:t>
            </a:r>
            <a:r>
              <a:rPr lang="es-MX" sz="2800" b="1" dirty="0">
                <a:latin typeface="+mj-lt"/>
                <a:ea typeface="+mj-ea"/>
                <a:cs typeface="+mj-cs"/>
              </a:rPr>
              <a:t> </a:t>
            </a:r>
            <a:r>
              <a:rPr lang="es-MX" sz="2800" b="1" dirty="0" err="1">
                <a:latin typeface="+mj-lt"/>
                <a:ea typeface="+mj-ea"/>
                <a:cs typeface="+mj-cs"/>
              </a:rPr>
              <a:t>Pricing</a:t>
            </a:r>
            <a:r>
              <a:rPr lang="es-MX" sz="2800" b="1" dirty="0">
                <a:latin typeface="+mj-lt"/>
                <a:ea typeface="+mj-ea"/>
                <a:cs typeface="+mj-cs"/>
              </a:rPr>
              <a:t> </a:t>
            </a:r>
            <a:r>
              <a:rPr lang="es-MX" sz="2800" b="1" dirty="0" err="1">
                <a:latin typeface="+mj-lt"/>
                <a:ea typeface="+mj-ea"/>
                <a:cs typeface="+mj-cs"/>
              </a:rPr>
              <a:t>Model</a:t>
            </a:r>
            <a:endParaRPr lang="es-MX" sz="2800" b="1" dirty="0">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299819"/>
            <a:ext cx="1763688" cy="753669"/>
          </a:xfrm>
          <a:prstGeom prst="rect">
            <a:avLst/>
          </a:prstGeom>
        </p:spPr>
      </p:pic>
      <p:sp>
        <p:nvSpPr>
          <p:cNvPr id="23553" name="1 Título"/>
          <p:cNvSpPr>
            <a:spLocks noGrp="1"/>
          </p:cNvSpPr>
          <p:nvPr>
            <p:ph type="title"/>
          </p:nvPr>
        </p:nvSpPr>
        <p:spPr>
          <a:xfrm>
            <a:off x="2123728" y="68970"/>
            <a:ext cx="4329112" cy="1143001"/>
          </a:xfrm>
        </p:spPr>
        <p:txBody>
          <a:bodyPr/>
          <a:lstStyle/>
          <a:p>
            <a:pPr eaLnBrk="1" hangingPunct="1"/>
            <a:r>
              <a:rPr lang="es-MX" dirty="0" smtClean="0"/>
              <a:t>1. Introducción</a:t>
            </a:r>
          </a:p>
        </p:txBody>
      </p:sp>
      <p:sp>
        <p:nvSpPr>
          <p:cNvPr id="23554" name="2 Marcador de contenido"/>
          <p:cNvSpPr>
            <a:spLocks noGrp="1"/>
          </p:cNvSpPr>
          <p:nvPr>
            <p:ph idx="1"/>
          </p:nvPr>
        </p:nvSpPr>
        <p:spPr>
          <a:xfrm>
            <a:off x="457200" y="1000125"/>
            <a:ext cx="8229600" cy="4525963"/>
          </a:xfrm>
        </p:spPr>
        <p:txBody>
          <a:bodyPr/>
          <a:lstStyle/>
          <a:p>
            <a:pPr eaLnBrk="1" hangingPunct="1">
              <a:spcBef>
                <a:spcPts val="100"/>
              </a:spcBef>
            </a:pPr>
            <a:r>
              <a:rPr lang="es-MX" dirty="0" smtClean="0"/>
              <a:t>Una empresa puede crecer si y solo si:</a:t>
            </a:r>
          </a:p>
          <a:p>
            <a:pPr eaLnBrk="1" hangingPunct="1">
              <a:spcBef>
                <a:spcPts val="100"/>
              </a:spcBef>
            </a:pPr>
            <a:endParaRPr lang="es-MX" dirty="0" smtClean="0"/>
          </a:p>
          <a:p>
            <a:pPr eaLnBrk="1" hangingPunct="1">
              <a:spcBef>
                <a:spcPts val="100"/>
              </a:spcBef>
            </a:pPr>
            <a:endParaRPr lang="es-MX" dirty="0" smtClean="0"/>
          </a:p>
          <a:p>
            <a:pPr eaLnBrk="1" hangingPunct="1">
              <a:spcBef>
                <a:spcPts val="100"/>
              </a:spcBef>
            </a:pPr>
            <a:endParaRPr lang="es-MX" dirty="0" smtClean="0"/>
          </a:p>
          <a:p>
            <a:pPr eaLnBrk="1" hangingPunct="1">
              <a:spcBef>
                <a:spcPts val="100"/>
              </a:spcBef>
            </a:pPr>
            <a:r>
              <a:rPr lang="es-MX" dirty="0" smtClean="0"/>
              <a:t>P: ¿Por qué nos interesa saber cuál es el costo de capital de una empresa?</a:t>
            </a:r>
          </a:p>
          <a:p>
            <a:pPr lvl="1" eaLnBrk="1" hangingPunct="1">
              <a:spcBef>
                <a:spcPts val="100"/>
              </a:spcBef>
            </a:pPr>
            <a:r>
              <a:rPr lang="es-MX" dirty="0" smtClean="0"/>
              <a:t>R1: </a:t>
            </a:r>
            <a:r>
              <a:rPr lang="es-MX" b="1" i="1" dirty="0" smtClean="0"/>
              <a:t>Parámetro de referencia en la selección de proyectos </a:t>
            </a:r>
            <a:r>
              <a:rPr lang="es-MX" dirty="0" smtClean="0"/>
              <a:t>–Nos permite discriminar entre aquellos proyectos que  agregarán valor a los inversionistas. </a:t>
            </a:r>
          </a:p>
          <a:p>
            <a:pPr lvl="1" eaLnBrk="1" hangingPunct="1">
              <a:spcBef>
                <a:spcPts val="100"/>
              </a:spcBef>
            </a:pPr>
            <a:endParaRPr lang="es-MX" dirty="0" smtClean="0"/>
          </a:p>
          <a:p>
            <a:pPr lvl="1" eaLnBrk="1" hangingPunct="1">
              <a:spcBef>
                <a:spcPts val="100"/>
              </a:spcBef>
            </a:pPr>
            <a:r>
              <a:rPr lang="es-MX" dirty="0" smtClean="0"/>
              <a:t>R2: </a:t>
            </a:r>
            <a:r>
              <a:rPr lang="es-MX" b="1" i="1" dirty="0" smtClean="0"/>
              <a:t>Tasa objetiva en la valuación de la empresa </a:t>
            </a:r>
            <a:r>
              <a:rPr lang="es-MX" dirty="0" smtClean="0"/>
              <a:t>–Podemos utilizar el costo de capital como un criterio objetivo en la valuación de una empresa.</a:t>
            </a:r>
          </a:p>
          <a:p>
            <a:pPr eaLnBrk="1" hangingPunct="1">
              <a:spcBef>
                <a:spcPts val="100"/>
              </a:spcBef>
            </a:pPr>
            <a:endParaRPr lang="es-MX" dirty="0" smtClean="0"/>
          </a:p>
          <a:p>
            <a:pPr eaLnBrk="1" hangingPunct="1">
              <a:spcBef>
                <a:spcPts val="100"/>
              </a:spcBef>
            </a:pPr>
            <a:endParaRPr lang="es-MX" dirty="0" smtClean="0"/>
          </a:p>
          <a:p>
            <a:pPr eaLnBrk="1" hangingPunct="1">
              <a:spcBef>
                <a:spcPts val="100"/>
              </a:spcBef>
            </a:pPr>
            <a:endParaRPr lang="es-MX" dirty="0" smtClean="0"/>
          </a:p>
          <a:p>
            <a:pPr eaLnBrk="1" hangingPunct="1">
              <a:spcBef>
                <a:spcPts val="100"/>
              </a:spcBef>
            </a:pPr>
            <a:endParaRPr lang="es-MX" b="1" dirty="0" smtClean="0"/>
          </a:p>
          <a:p>
            <a:pPr eaLnBrk="1" hangingPunct="1">
              <a:buFont typeface="Arial" charset="0"/>
              <a:buNone/>
            </a:pPr>
            <a:endParaRPr lang="es-MX" dirty="0" smtClean="0"/>
          </a:p>
        </p:txBody>
      </p:sp>
      <p:sp>
        <p:nvSpPr>
          <p:cNvPr id="23555" name="6 CuadroTexto"/>
          <p:cNvSpPr txBox="1">
            <a:spLocks noChangeArrowheads="1"/>
          </p:cNvSpPr>
          <p:nvPr/>
        </p:nvSpPr>
        <p:spPr bwMode="auto">
          <a:xfrm>
            <a:off x="928688" y="1785938"/>
            <a:ext cx="7286625" cy="461962"/>
          </a:xfrm>
          <a:prstGeom prst="rect">
            <a:avLst/>
          </a:prstGeom>
          <a:noFill/>
          <a:ln w="9525">
            <a:noFill/>
            <a:miter lim="800000"/>
            <a:headEnd/>
            <a:tailEnd/>
          </a:ln>
        </p:spPr>
        <p:txBody>
          <a:bodyPr>
            <a:spAutoFit/>
          </a:bodyPr>
          <a:lstStyle/>
          <a:p>
            <a:pPr algn="ctr"/>
            <a:r>
              <a:rPr lang="es-MX" sz="2400" b="1"/>
              <a:t>Retorno de sus inversiones &gt; Costo de Capital</a:t>
            </a:r>
          </a:p>
        </p:txBody>
      </p:sp>
      <p:sp>
        <p:nvSpPr>
          <p:cNvPr id="23556" name="4 CuadroTexto"/>
          <p:cNvSpPr txBox="1">
            <a:spLocks noChangeArrowheads="1"/>
          </p:cNvSpPr>
          <p:nvPr/>
        </p:nvSpPr>
        <p:spPr bwMode="auto">
          <a:xfrm>
            <a:off x="500063" y="5643563"/>
            <a:ext cx="8072437" cy="738187"/>
          </a:xfrm>
          <a:prstGeom prst="rect">
            <a:avLst/>
          </a:prstGeom>
          <a:noFill/>
          <a:ln w="9525">
            <a:noFill/>
            <a:miter lim="800000"/>
            <a:headEnd/>
            <a:tailEnd/>
          </a:ln>
        </p:spPr>
        <p:txBody>
          <a:bodyPr>
            <a:spAutoFit/>
          </a:bodyPr>
          <a:lstStyle/>
          <a:p>
            <a:r>
              <a:rPr lang="es-MX" sz="1400"/>
              <a:t>OJO: El costo de capital es realmente el </a:t>
            </a:r>
            <a:r>
              <a:rPr lang="es-MX" sz="1400" b="1"/>
              <a:t>costo de oportunidad </a:t>
            </a:r>
            <a:r>
              <a:rPr lang="es-MX" sz="1400"/>
              <a:t>de los proveedores de capital. Un proveedor potencial de capital no ofrecerá voluntariamente sus recursos si la inversión no alcanza o excede el retorno que este pudiera obtener en una inversión con un riesgo comparable.</a:t>
            </a:r>
          </a:p>
        </p:txBody>
      </p:sp>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1 Título"/>
          <p:cNvSpPr>
            <a:spLocks noGrp="1"/>
          </p:cNvSpPr>
          <p:nvPr>
            <p:ph type="title"/>
          </p:nvPr>
        </p:nvSpPr>
        <p:spPr>
          <a:xfrm>
            <a:off x="1643063" y="71438"/>
            <a:ext cx="6097587" cy="785812"/>
          </a:xfrm>
        </p:spPr>
        <p:txBody>
          <a:bodyPr/>
          <a:lstStyle/>
          <a:p>
            <a:r>
              <a:rPr lang="es-MX" smtClean="0"/>
              <a:t>Impacto del Apalancamiento</a:t>
            </a:r>
          </a:p>
        </p:txBody>
      </p:sp>
      <p:sp>
        <p:nvSpPr>
          <p:cNvPr id="8" name="7 Rectángulo"/>
          <p:cNvSpPr/>
          <p:nvPr/>
        </p:nvSpPr>
        <p:spPr>
          <a:xfrm>
            <a:off x="1643063" y="1857375"/>
            <a:ext cx="1857375"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Riesgo del Activo</a:t>
            </a:r>
          </a:p>
        </p:txBody>
      </p:sp>
      <p:sp>
        <p:nvSpPr>
          <p:cNvPr id="9" name="8 Rectángulo"/>
          <p:cNvSpPr/>
          <p:nvPr/>
        </p:nvSpPr>
        <p:spPr>
          <a:xfrm>
            <a:off x="4214813" y="1857375"/>
            <a:ext cx="1857375"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Riesgo Financiero</a:t>
            </a:r>
          </a:p>
        </p:txBody>
      </p:sp>
      <p:sp>
        <p:nvSpPr>
          <p:cNvPr id="10" name="9 Rectángulo"/>
          <p:cNvSpPr/>
          <p:nvPr/>
        </p:nvSpPr>
        <p:spPr>
          <a:xfrm>
            <a:off x="6643688" y="1857375"/>
            <a:ext cx="1857375"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Riesgo del Capital de los Accionistas</a:t>
            </a:r>
          </a:p>
        </p:txBody>
      </p:sp>
      <p:sp>
        <p:nvSpPr>
          <p:cNvPr id="11" name="10 Rectángulo"/>
          <p:cNvSpPr/>
          <p:nvPr/>
        </p:nvSpPr>
        <p:spPr>
          <a:xfrm>
            <a:off x="1643063" y="3357563"/>
            <a:ext cx="1857375" cy="13573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Beta del Activo</a:t>
            </a:r>
          </a:p>
        </p:txBody>
      </p:sp>
      <p:sp>
        <p:nvSpPr>
          <p:cNvPr id="12" name="11 Rectángulo"/>
          <p:cNvSpPr/>
          <p:nvPr/>
        </p:nvSpPr>
        <p:spPr>
          <a:xfrm>
            <a:off x="4214813" y="3357563"/>
            <a:ext cx="1857375" cy="13573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Efecto del Apalancamiento</a:t>
            </a:r>
          </a:p>
        </p:txBody>
      </p:sp>
      <p:sp>
        <p:nvSpPr>
          <p:cNvPr id="13" name="12 Rectángulo"/>
          <p:cNvSpPr/>
          <p:nvPr/>
        </p:nvSpPr>
        <p:spPr>
          <a:xfrm>
            <a:off x="6643688" y="3357563"/>
            <a:ext cx="1857375" cy="13573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Beta del Capital de los accionistas</a:t>
            </a:r>
          </a:p>
        </p:txBody>
      </p:sp>
      <p:sp>
        <p:nvSpPr>
          <p:cNvPr id="14" name="13 Rectángulo"/>
          <p:cNvSpPr/>
          <p:nvPr/>
        </p:nvSpPr>
        <p:spPr>
          <a:xfrm>
            <a:off x="1643063" y="4857750"/>
            <a:ext cx="1857375"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Costo del Capital de los Accionistas </a:t>
            </a:r>
            <a:r>
              <a:rPr lang="es-MX" dirty="0" err="1"/>
              <a:t>Desapalancado</a:t>
            </a:r>
            <a:endParaRPr lang="es-MX" dirty="0"/>
          </a:p>
        </p:txBody>
      </p:sp>
      <p:sp>
        <p:nvSpPr>
          <p:cNvPr id="15" name="14 Rectángulo"/>
          <p:cNvSpPr/>
          <p:nvPr/>
        </p:nvSpPr>
        <p:spPr>
          <a:xfrm>
            <a:off x="4214813" y="4857750"/>
            <a:ext cx="1857375"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Premio por Riesgo Financiero</a:t>
            </a:r>
          </a:p>
        </p:txBody>
      </p:sp>
      <p:sp>
        <p:nvSpPr>
          <p:cNvPr id="16" name="15 Rectángulo"/>
          <p:cNvSpPr/>
          <p:nvPr/>
        </p:nvSpPr>
        <p:spPr>
          <a:xfrm>
            <a:off x="6643688" y="4857750"/>
            <a:ext cx="1857375" cy="1357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Costo del Capital de los Accionistas</a:t>
            </a:r>
          </a:p>
        </p:txBody>
      </p:sp>
      <p:sp>
        <p:nvSpPr>
          <p:cNvPr id="130059" name="16 CuadroTexto"/>
          <p:cNvSpPr txBox="1">
            <a:spLocks noChangeArrowheads="1"/>
          </p:cNvSpPr>
          <p:nvPr/>
        </p:nvSpPr>
        <p:spPr bwMode="auto">
          <a:xfrm>
            <a:off x="-71438" y="2344738"/>
            <a:ext cx="1460501" cy="584200"/>
          </a:xfrm>
          <a:prstGeom prst="rect">
            <a:avLst/>
          </a:prstGeom>
          <a:noFill/>
          <a:ln w="9525">
            <a:noFill/>
            <a:miter lim="800000"/>
            <a:headEnd/>
            <a:tailEnd/>
          </a:ln>
        </p:spPr>
        <p:txBody>
          <a:bodyPr wrap="none">
            <a:spAutoFit/>
          </a:bodyPr>
          <a:lstStyle/>
          <a:p>
            <a:r>
              <a:rPr lang="es-MX" sz="3200"/>
              <a:t>Riesgo</a:t>
            </a:r>
          </a:p>
        </p:txBody>
      </p:sp>
      <p:sp>
        <p:nvSpPr>
          <p:cNvPr id="130060" name="17 CuadroTexto"/>
          <p:cNvSpPr txBox="1">
            <a:spLocks noChangeArrowheads="1"/>
          </p:cNvSpPr>
          <p:nvPr/>
        </p:nvSpPr>
        <p:spPr bwMode="auto">
          <a:xfrm>
            <a:off x="-71438" y="3773488"/>
            <a:ext cx="1027113" cy="584200"/>
          </a:xfrm>
          <a:prstGeom prst="rect">
            <a:avLst/>
          </a:prstGeom>
          <a:noFill/>
          <a:ln w="9525">
            <a:noFill/>
            <a:miter lim="800000"/>
            <a:headEnd/>
            <a:tailEnd/>
          </a:ln>
        </p:spPr>
        <p:txBody>
          <a:bodyPr wrap="none">
            <a:spAutoFit/>
          </a:bodyPr>
          <a:lstStyle/>
          <a:p>
            <a:r>
              <a:rPr lang="es-MX" sz="3200"/>
              <a:t>Beta</a:t>
            </a:r>
          </a:p>
        </p:txBody>
      </p:sp>
      <p:sp>
        <p:nvSpPr>
          <p:cNvPr id="130061" name="18 CuadroTexto"/>
          <p:cNvSpPr txBox="1">
            <a:spLocks noChangeArrowheads="1"/>
          </p:cNvSpPr>
          <p:nvPr/>
        </p:nvSpPr>
        <p:spPr bwMode="auto">
          <a:xfrm>
            <a:off x="-71438" y="5345113"/>
            <a:ext cx="1255713" cy="584200"/>
          </a:xfrm>
          <a:prstGeom prst="rect">
            <a:avLst/>
          </a:prstGeom>
          <a:noFill/>
          <a:ln w="9525">
            <a:noFill/>
            <a:miter lim="800000"/>
            <a:headEnd/>
            <a:tailEnd/>
          </a:ln>
        </p:spPr>
        <p:txBody>
          <a:bodyPr wrap="none">
            <a:spAutoFit/>
          </a:bodyPr>
          <a:lstStyle/>
          <a:p>
            <a:r>
              <a:rPr lang="es-MX" sz="3200"/>
              <a:t>Costo</a:t>
            </a:r>
          </a:p>
        </p:txBody>
      </p:sp>
      <p:sp>
        <p:nvSpPr>
          <p:cNvPr id="130062" name="19 CuadroTexto"/>
          <p:cNvSpPr txBox="1">
            <a:spLocks noChangeArrowheads="1"/>
          </p:cNvSpPr>
          <p:nvPr/>
        </p:nvSpPr>
        <p:spPr bwMode="auto">
          <a:xfrm>
            <a:off x="1928813" y="1000125"/>
            <a:ext cx="1301750" cy="584200"/>
          </a:xfrm>
          <a:prstGeom prst="rect">
            <a:avLst/>
          </a:prstGeom>
          <a:noFill/>
          <a:ln w="9525">
            <a:noFill/>
            <a:miter lim="800000"/>
            <a:headEnd/>
            <a:tailEnd/>
          </a:ln>
        </p:spPr>
        <p:txBody>
          <a:bodyPr wrap="none">
            <a:spAutoFit/>
          </a:bodyPr>
          <a:lstStyle/>
          <a:p>
            <a:r>
              <a:rPr lang="es-MX" sz="3200"/>
              <a:t>Activo</a:t>
            </a:r>
          </a:p>
        </p:txBody>
      </p:sp>
      <p:sp>
        <p:nvSpPr>
          <p:cNvPr id="130063" name="20 CuadroTexto"/>
          <p:cNvSpPr txBox="1">
            <a:spLocks noChangeArrowheads="1"/>
          </p:cNvSpPr>
          <p:nvPr/>
        </p:nvSpPr>
        <p:spPr bwMode="auto">
          <a:xfrm>
            <a:off x="4143375" y="850900"/>
            <a:ext cx="2030413" cy="1077913"/>
          </a:xfrm>
          <a:prstGeom prst="rect">
            <a:avLst/>
          </a:prstGeom>
          <a:noFill/>
          <a:ln w="9525">
            <a:noFill/>
            <a:miter lim="800000"/>
            <a:headEnd/>
            <a:tailEnd/>
          </a:ln>
        </p:spPr>
        <p:txBody>
          <a:bodyPr wrap="none">
            <a:spAutoFit/>
          </a:bodyPr>
          <a:lstStyle/>
          <a:p>
            <a:r>
              <a:rPr lang="es-MX" sz="3200"/>
              <a:t>Apalanca-</a:t>
            </a:r>
          </a:p>
          <a:p>
            <a:r>
              <a:rPr lang="es-MX" sz="3200"/>
              <a:t>miento</a:t>
            </a:r>
          </a:p>
        </p:txBody>
      </p:sp>
      <p:sp>
        <p:nvSpPr>
          <p:cNvPr id="130064" name="21 CuadroTexto"/>
          <p:cNvSpPr txBox="1">
            <a:spLocks noChangeArrowheads="1"/>
          </p:cNvSpPr>
          <p:nvPr/>
        </p:nvSpPr>
        <p:spPr bwMode="auto">
          <a:xfrm>
            <a:off x="6429375" y="1143000"/>
            <a:ext cx="2259013" cy="584200"/>
          </a:xfrm>
          <a:prstGeom prst="rect">
            <a:avLst/>
          </a:prstGeom>
          <a:noFill/>
          <a:ln w="9525">
            <a:noFill/>
            <a:miter lim="800000"/>
            <a:headEnd/>
            <a:tailEnd/>
          </a:ln>
        </p:spPr>
        <p:txBody>
          <a:bodyPr wrap="none">
            <a:spAutoFit/>
          </a:bodyPr>
          <a:lstStyle/>
          <a:p>
            <a:r>
              <a:rPr lang="es-MX" sz="3200"/>
              <a:t>Accionistas</a:t>
            </a:r>
          </a:p>
        </p:txBody>
      </p:sp>
      <p:sp>
        <p:nvSpPr>
          <p:cNvPr id="130065" name="22 CuadroTexto"/>
          <p:cNvSpPr txBox="1">
            <a:spLocks noChangeArrowheads="1"/>
          </p:cNvSpPr>
          <p:nvPr/>
        </p:nvSpPr>
        <p:spPr bwMode="auto">
          <a:xfrm>
            <a:off x="3643313" y="2286000"/>
            <a:ext cx="425450" cy="584200"/>
          </a:xfrm>
          <a:prstGeom prst="rect">
            <a:avLst/>
          </a:prstGeom>
          <a:noFill/>
          <a:ln w="9525">
            <a:noFill/>
            <a:miter lim="800000"/>
            <a:headEnd/>
            <a:tailEnd/>
          </a:ln>
        </p:spPr>
        <p:txBody>
          <a:bodyPr wrap="none">
            <a:spAutoFit/>
          </a:bodyPr>
          <a:lstStyle/>
          <a:p>
            <a:r>
              <a:rPr lang="es-MX" sz="3200"/>
              <a:t>+</a:t>
            </a:r>
          </a:p>
        </p:txBody>
      </p:sp>
      <p:sp>
        <p:nvSpPr>
          <p:cNvPr id="130066" name="23 CuadroTexto"/>
          <p:cNvSpPr txBox="1">
            <a:spLocks noChangeArrowheads="1"/>
          </p:cNvSpPr>
          <p:nvPr/>
        </p:nvSpPr>
        <p:spPr bwMode="auto">
          <a:xfrm>
            <a:off x="3643313" y="3714750"/>
            <a:ext cx="425450" cy="584200"/>
          </a:xfrm>
          <a:prstGeom prst="rect">
            <a:avLst/>
          </a:prstGeom>
          <a:noFill/>
          <a:ln w="9525">
            <a:noFill/>
            <a:miter lim="800000"/>
            <a:headEnd/>
            <a:tailEnd/>
          </a:ln>
        </p:spPr>
        <p:txBody>
          <a:bodyPr wrap="none">
            <a:spAutoFit/>
          </a:bodyPr>
          <a:lstStyle/>
          <a:p>
            <a:r>
              <a:rPr lang="es-MX" sz="3200"/>
              <a:t>+</a:t>
            </a:r>
          </a:p>
        </p:txBody>
      </p:sp>
      <p:sp>
        <p:nvSpPr>
          <p:cNvPr id="130067" name="24 CuadroTexto"/>
          <p:cNvSpPr txBox="1">
            <a:spLocks noChangeArrowheads="1"/>
          </p:cNvSpPr>
          <p:nvPr/>
        </p:nvSpPr>
        <p:spPr bwMode="auto">
          <a:xfrm>
            <a:off x="3643313" y="5273675"/>
            <a:ext cx="425450" cy="584200"/>
          </a:xfrm>
          <a:prstGeom prst="rect">
            <a:avLst/>
          </a:prstGeom>
          <a:noFill/>
          <a:ln w="9525">
            <a:noFill/>
            <a:miter lim="800000"/>
            <a:headEnd/>
            <a:tailEnd/>
          </a:ln>
        </p:spPr>
        <p:txBody>
          <a:bodyPr wrap="none">
            <a:spAutoFit/>
          </a:bodyPr>
          <a:lstStyle/>
          <a:p>
            <a:r>
              <a:rPr lang="es-MX" sz="3200"/>
              <a:t>+</a:t>
            </a:r>
          </a:p>
        </p:txBody>
      </p:sp>
      <p:sp>
        <p:nvSpPr>
          <p:cNvPr id="130068" name="25 CuadroTexto"/>
          <p:cNvSpPr txBox="1">
            <a:spLocks noChangeArrowheads="1"/>
          </p:cNvSpPr>
          <p:nvPr/>
        </p:nvSpPr>
        <p:spPr bwMode="auto">
          <a:xfrm>
            <a:off x="6146800" y="2286000"/>
            <a:ext cx="425450" cy="584200"/>
          </a:xfrm>
          <a:prstGeom prst="rect">
            <a:avLst/>
          </a:prstGeom>
          <a:noFill/>
          <a:ln w="9525">
            <a:noFill/>
            <a:miter lim="800000"/>
            <a:headEnd/>
            <a:tailEnd/>
          </a:ln>
        </p:spPr>
        <p:txBody>
          <a:bodyPr wrap="none">
            <a:spAutoFit/>
          </a:bodyPr>
          <a:lstStyle/>
          <a:p>
            <a:r>
              <a:rPr lang="es-MX" sz="3200"/>
              <a:t>=</a:t>
            </a:r>
          </a:p>
        </p:txBody>
      </p:sp>
      <p:sp>
        <p:nvSpPr>
          <p:cNvPr id="130069" name="26 CuadroTexto"/>
          <p:cNvSpPr txBox="1">
            <a:spLocks noChangeArrowheads="1"/>
          </p:cNvSpPr>
          <p:nvPr/>
        </p:nvSpPr>
        <p:spPr bwMode="auto">
          <a:xfrm>
            <a:off x="6143625" y="3702050"/>
            <a:ext cx="425450" cy="584200"/>
          </a:xfrm>
          <a:prstGeom prst="rect">
            <a:avLst/>
          </a:prstGeom>
          <a:noFill/>
          <a:ln w="9525">
            <a:noFill/>
            <a:miter lim="800000"/>
            <a:headEnd/>
            <a:tailEnd/>
          </a:ln>
        </p:spPr>
        <p:txBody>
          <a:bodyPr wrap="none">
            <a:spAutoFit/>
          </a:bodyPr>
          <a:lstStyle/>
          <a:p>
            <a:r>
              <a:rPr lang="es-MX" sz="3200"/>
              <a:t>=</a:t>
            </a:r>
          </a:p>
        </p:txBody>
      </p:sp>
      <p:sp>
        <p:nvSpPr>
          <p:cNvPr id="130070" name="27 CuadroTexto"/>
          <p:cNvSpPr txBox="1">
            <a:spLocks noChangeArrowheads="1"/>
          </p:cNvSpPr>
          <p:nvPr/>
        </p:nvSpPr>
        <p:spPr bwMode="auto">
          <a:xfrm>
            <a:off x="6143625" y="5202238"/>
            <a:ext cx="425450" cy="584200"/>
          </a:xfrm>
          <a:prstGeom prst="rect">
            <a:avLst/>
          </a:prstGeom>
          <a:noFill/>
          <a:ln w="9525">
            <a:noFill/>
            <a:miter lim="800000"/>
            <a:headEnd/>
            <a:tailEnd/>
          </a:ln>
        </p:spPr>
        <p:txBody>
          <a:bodyPr wrap="none">
            <a:spAutoFit/>
          </a:bodyPr>
          <a:lstStyle/>
          <a:p>
            <a:r>
              <a:rPr lang="es-MX" sz="3200"/>
              <a:t>=</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2 Marcador de contenido"/>
          <p:cNvSpPr>
            <a:spLocks noGrp="1"/>
          </p:cNvSpPr>
          <p:nvPr>
            <p:ph idx="1"/>
          </p:nvPr>
        </p:nvSpPr>
        <p:spPr>
          <a:xfrm>
            <a:off x="0" y="928688"/>
            <a:ext cx="9144000" cy="5072062"/>
          </a:xfrm>
        </p:spPr>
        <p:txBody>
          <a:bodyPr/>
          <a:lstStyle/>
          <a:p>
            <a:pPr>
              <a:spcBef>
                <a:spcPts val="100"/>
              </a:spcBef>
            </a:pPr>
            <a:r>
              <a:rPr lang="es-MX" smtClean="0"/>
              <a:t>La beta del activo puede ser utilizada para construir la beta de la industria que mide el riesgo del sector.</a:t>
            </a:r>
          </a:p>
          <a:p>
            <a:pPr lvl="1">
              <a:spcBef>
                <a:spcPts val="100"/>
              </a:spcBef>
            </a:pPr>
            <a:r>
              <a:rPr lang="es-MX" smtClean="0"/>
              <a:t>La beta del activo, comúnmente llamada beta desapalancada puede obtenerse a partir de la beta del capital accionario, también llamada beta apalancada. </a:t>
            </a:r>
          </a:p>
          <a:p>
            <a:pPr lvl="1">
              <a:spcBef>
                <a:spcPts val="100"/>
              </a:spcBef>
            </a:pPr>
            <a:endParaRPr lang="es-MX" smtClean="0"/>
          </a:p>
          <a:p>
            <a:pPr>
              <a:spcBef>
                <a:spcPts val="100"/>
              </a:spcBef>
            </a:pPr>
            <a:r>
              <a:rPr lang="es-MX" smtClean="0"/>
              <a:t>¿Cómo se relacionan las betas entre sí?</a:t>
            </a:r>
          </a:p>
          <a:p>
            <a:pPr>
              <a:spcBef>
                <a:spcPts val="100"/>
              </a:spcBef>
            </a:pPr>
            <a:endParaRPr lang="es-MX" smtClean="0"/>
          </a:p>
          <a:p>
            <a:pPr>
              <a:spcBef>
                <a:spcPts val="100"/>
              </a:spcBef>
            </a:pPr>
            <a:endParaRPr lang="es-MX" smtClean="0"/>
          </a:p>
          <a:p>
            <a:pPr>
              <a:spcBef>
                <a:spcPts val="100"/>
              </a:spcBef>
            </a:pPr>
            <a:endParaRPr lang="es-MX" smtClean="0"/>
          </a:p>
          <a:p>
            <a:pPr>
              <a:spcBef>
                <a:spcPts val="100"/>
              </a:spcBef>
            </a:pPr>
            <a:endParaRPr lang="es-MX" smtClean="0"/>
          </a:p>
          <a:p>
            <a:pPr>
              <a:spcBef>
                <a:spcPts val="100"/>
              </a:spcBef>
            </a:pPr>
            <a:endParaRPr lang="es-MX" smtClean="0"/>
          </a:p>
          <a:p>
            <a:pPr>
              <a:spcBef>
                <a:spcPts val="100"/>
              </a:spcBef>
            </a:pPr>
            <a:endParaRPr lang="es-MX" sz="1000" smtClean="0"/>
          </a:p>
          <a:p>
            <a:pPr>
              <a:spcBef>
                <a:spcPts val="100"/>
              </a:spcBef>
            </a:pPr>
            <a:r>
              <a:rPr lang="es-MX" smtClean="0"/>
              <a:t>Conociendo </a:t>
            </a:r>
            <a:r>
              <a:rPr lang="el-GR" smtClean="0"/>
              <a:t>β</a:t>
            </a:r>
            <a:r>
              <a:rPr lang="es-MX" baseline="-25000" smtClean="0"/>
              <a:t>U</a:t>
            </a:r>
            <a:r>
              <a:rPr lang="es-MX" smtClean="0"/>
              <a:t>, el cálculo del costo de capital accionario desapalancado es directo. </a:t>
            </a:r>
          </a:p>
        </p:txBody>
      </p:sp>
      <p:graphicFrame>
        <p:nvGraphicFramePr>
          <p:cNvPr id="51202" name="Object 2"/>
          <p:cNvGraphicFramePr>
            <a:graphicFrameLocks noChangeAspect="1"/>
          </p:cNvGraphicFramePr>
          <p:nvPr/>
        </p:nvGraphicFramePr>
        <p:xfrm>
          <a:off x="3159125" y="3000375"/>
          <a:ext cx="2824163" cy="1216025"/>
        </p:xfrm>
        <a:graphic>
          <a:graphicData uri="http://schemas.openxmlformats.org/presentationml/2006/ole">
            <mc:AlternateContent xmlns:mc="http://schemas.openxmlformats.org/markup-compatibility/2006">
              <mc:Choice xmlns:v="urn:schemas-microsoft-com:vml" Requires="v">
                <p:oleObj spid="_x0000_s51214" name="Equation" r:id="rId3" imgW="1002960" imgH="431640" progId="Equation.3">
                  <p:embed/>
                </p:oleObj>
              </mc:Choice>
              <mc:Fallback>
                <p:oleObj name="Equation" r:id="rId3" imgW="100296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9125" y="3000375"/>
                        <a:ext cx="2824163" cy="1216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05" name="4 CuadroTexto"/>
          <p:cNvSpPr txBox="1">
            <a:spLocks noChangeArrowheads="1"/>
          </p:cNvSpPr>
          <p:nvPr/>
        </p:nvSpPr>
        <p:spPr bwMode="auto">
          <a:xfrm>
            <a:off x="500063" y="4098925"/>
            <a:ext cx="5673725" cy="830263"/>
          </a:xfrm>
          <a:prstGeom prst="rect">
            <a:avLst/>
          </a:prstGeom>
          <a:noFill/>
          <a:ln w="9525">
            <a:noFill/>
            <a:miter lim="800000"/>
            <a:headEnd/>
            <a:tailEnd/>
          </a:ln>
        </p:spPr>
        <p:txBody>
          <a:bodyPr wrap="none">
            <a:spAutoFit/>
          </a:bodyPr>
          <a:lstStyle/>
          <a:p>
            <a:r>
              <a:rPr lang="es-MX" sz="1200"/>
              <a:t>Donde</a:t>
            </a:r>
          </a:p>
          <a:p>
            <a:r>
              <a:rPr lang="es-MX" sz="1200"/>
              <a:t>β</a:t>
            </a:r>
            <a:r>
              <a:rPr lang="es-MX" sz="1200" baseline="-25000"/>
              <a:t>e</a:t>
            </a:r>
            <a:r>
              <a:rPr lang="es-MX" sz="1200"/>
              <a:t> 	=	Beta apalancada o del capital accionario</a:t>
            </a:r>
          </a:p>
          <a:p>
            <a:r>
              <a:rPr lang="es-MX" sz="1200"/>
              <a:t>β</a:t>
            </a:r>
            <a:r>
              <a:rPr lang="es-MX" sz="1200" baseline="-25000"/>
              <a:t>U</a:t>
            </a:r>
            <a:r>
              <a:rPr lang="es-MX" sz="1200"/>
              <a:t>	=	Beta desapalancada</a:t>
            </a:r>
          </a:p>
          <a:p>
            <a:r>
              <a:rPr lang="es-MX" sz="1200"/>
              <a:t>D/E	=	Razón deuda / capital accionario (utilizando valores de mercado)</a:t>
            </a:r>
          </a:p>
        </p:txBody>
      </p:sp>
      <p:graphicFrame>
        <p:nvGraphicFramePr>
          <p:cNvPr id="51203" name="Object 3"/>
          <p:cNvGraphicFramePr>
            <a:graphicFrameLocks noChangeAspect="1"/>
          </p:cNvGraphicFramePr>
          <p:nvPr/>
        </p:nvGraphicFramePr>
        <p:xfrm>
          <a:off x="2938463" y="5970588"/>
          <a:ext cx="3267075" cy="530225"/>
        </p:xfrm>
        <a:graphic>
          <a:graphicData uri="http://schemas.openxmlformats.org/presentationml/2006/ole">
            <mc:AlternateContent xmlns:mc="http://schemas.openxmlformats.org/markup-compatibility/2006">
              <mc:Choice xmlns:v="urn:schemas-microsoft-com:vml" Requires="v">
                <p:oleObj spid="_x0000_s51215" name="Equation" r:id="rId5" imgW="1485720" imgH="241200" progId="Equation.3">
                  <p:embed/>
                </p:oleObj>
              </mc:Choice>
              <mc:Fallback>
                <p:oleObj name="Equation" r:id="rId5" imgW="148572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8463" y="5970588"/>
                        <a:ext cx="3267075"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1 Título"/>
          <p:cNvSpPr txBox="1">
            <a:spLocks/>
          </p:cNvSpPr>
          <p:nvPr/>
        </p:nvSpPr>
        <p:spPr bwMode="auto">
          <a:xfrm>
            <a:off x="928688" y="-17463"/>
            <a:ext cx="6811962" cy="803276"/>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4. Capital </a:t>
            </a:r>
            <a:r>
              <a:rPr lang="es-MX" sz="2800" b="1" dirty="0" err="1">
                <a:latin typeface="+mj-lt"/>
                <a:ea typeface="+mj-ea"/>
                <a:cs typeface="+mj-cs"/>
              </a:rPr>
              <a:t>Asset</a:t>
            </a:r>
            <a:r>
              <a:rPr lang="es-MX" sz="2800" b="1" dirty="0">
                <a:latin typeface="+mj-lt"/>
                <a:ea typeface="+mj-ea"/>
                <a:cs typeface="+mj-cs"/>
              </a:rPr>
              <a:t> </a:t>
            </a:r>
            <a:r>
              <a:rPr lang="es-MX" sz="2800" b="1" dirty="0" err="1">
                <a:latin typeface="+mj-lt"/>
                <a:ea typeface="+mj-ea"/>
                <a:cs typeface="+mj-cs"/>
              </a:rPr>
              <a:t>Pricing</a:t>
            </a:r>
            <a:r>
              <a:rPr lang="es-MX" sz="2800" b="1" dirty="0">
                <a:latin typeface="+mj-lt"/>
                <a:ea typeface="+mj-ea"/>
                <a:cs typeface="+mj-cs"/>
              </a:rPr>
              <a:t> </a:t>
            </a:r>
            <a:r>
              <a:rPr lang="es-MX" sz="2800" b="1" dirty="0" err="1">
                <a:latin typeface="+mj-lt"/>
                <a:ea typeface="+mj-ea"/>
                <a:cs typeface="+mj-cs"/>
              </a:rPr>
              <a:t>Model</a:t>
            </a:r>
            <a:endParaRPr lang="es-MX" sz="2800" b="1" dirty="0">
              <a:latin typeface="+mj-lt"/>
              <a:ea typeface="+mj-ea"/>
              <a:cs typeface="+mj-cs"/>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1 Título"/>
          <p:cNvSpPr>
            <a:spLocks noGrp="1"/>
          </p:cNvSpPr>
          <p:nvPr>
            <p:ph type="title"/>
          </p:nvPr>
        </p:nvSpPr>
        <p:spPr>
          <a:xfrm>
            <a:off x="0" y="1071563"/>
            <a:ext cx="7740650" cy="1143000"/>
          </a:xfrm>
        </p:spPr>
        <p:txBody>
          <a:bodyPr/>
          <a:lstStyle/>
          <a:p>
            <a:r>
              <a:rPr lang="es-MX" sz="2000" smtClean="0"/>
              <a:t>Calculando el Costo del Capital Accionario Desapalancado del WACC</a:t>
            </a:r>
          </a:p>
        </p:txBody>
      </p:sp>
      <p:graphicFrame>
        <p:nvGraphicFramePr>
          <p:cNvPr id="76802" name="Object 2"/>
          <p:cNvGraphicFramePr>
            <a:graphicFrameLocks noChangeAspect="1"/>
          </p:cNvGraphicFramePr>
          <p:nvPr/>
        </p:nvGraphicFramePr>
        <p:xfrm>
          <a:off x="3078163" y="2071688"/>
          <a:ext cx="2986087" cy="3595687"/>
        </p:xfrm>
        <a:graphic>
          <a:graphicData uri="http://schemas.openxmlformats.org/presentationml/2006/ole">
            <mc:AlternateContent xmlns:mc="http://schemas.openxmlformats.org/markup-compatibility/2006">
              <mc:Choice xmlns:v="urn:schemas-microsoft-com:vml" Requires="v">
                <p:oleObj spid="_x0000_s76808" name="Equation" r:id="rId3" imgW="1371600" imgH="1650960" progId="Equation.3">
                  <p:embed/>
                </p:oleObj>
              </mc:Choice>
              <mc:Fallback>
                <p:oleObj name="Equation" r:id="rId3" imgW="1371600" imgH="1650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8163" y="2071688"/>
                        <a:ext cx="2986087" cy="3595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804" name="4 CuadroTexto"/>
          <p:cNvSpPr txBox="1">
            <a:spLocks noChangeArrowheads="1"/>
          </p:cNvSpPr>
          <p:nvPr/>
        </p:nvSpPr>
        <p:spPr bwMode="auto">
          <a:xfrm>
            <a:off x="2143125" y="5670550"/>
            <a:ext cx="4776788" cy="830263"/>
          </a:xfrm>
          <a:prstGeom prst="rect">
            <a:avLst/>
          </a:prstGeom>
          <a:noFill/>
          <a:ln w="9525">
            <a:noFill/>
            <a:miter lim="800000"/>
            <a:headEnd/>
            <a:tailEnd/>
          </a:ln>
        </p:spPr>
        <p:txBody>
          <a:bodyPr wrap="none">
            <a:spAutoFit/>
          </a:bodyPr>
          <a:lstStyle/>
          <a:p>
            <a:r>
              <a:rPr lang="es-MX" sz="1200"/>
              <a:t>Donde,</a:t>
            </a:r>
          </a:p>
          <a:p>
            <a:r>
              <a:rPr lang="es-MX" sz="1200"/>
              <a:t>r</a:t>
            </a:r>
            <a:r>
              <a:rPr lang="es-MX" sz="1200" baseline="-25000"/>
              <a:t>U</a:t>
            </a:r>
            <a:r>
              <a:rPr lang="es-MX" sz="1200"/>
              <a:t>	= Costo del Capital de los Accionistas Desapalancado</a:t>
            </a:r>
          </a:p>
          <a:p>
            <a:r>
              <a:rPr lang="es-MX" sz="1200"/>
              <a:t>r</a:t>
            </a:r>
            <a:r>
              <a:rPr lang="es-MX" sz="1200" baseline="-25000"/>
              <a:t>E</a:t>
            </a:r>
            <a:r>
              <a:rPr lang="es-MX" sz="1200"/>
              <a:t>	= Costo del Capital de los Accionistas</a:t>
            </a:r>
          </a:p>
          <a:p>
            <a:r>
              <a:rPr lang="es-MX" sz="1200"/>
              <a:t>r</a:t>
            </a:r>
            <a:r>
              <a:rPr lang="es-MX" sz="1200" baseline="-25000"/>
              <a:t>D</a:t>
            </a:r>
            <a:r>
              <a:rPr lang="es-MX" sz="1200"/>
              <a:t>	= Costo de la Deuda</a:t>
            </a:r>
          </a:p>
        </p:txBody>
      </p:sp>
      <p:sp>
        <p:nvSpPr>
          <p:cNvPr id="6" name="1 Título"/>
          <p:cNvSpPr txBox="1">
            <a:spLocks/>
          </p:cNvSpPr>
          <p:nvPr/>
        </p:nvSpPr>
        <p:spPr bwMode="auto">
          <a:xfrm>
            <a:off x="0" y="196850"/>
            <a:ext cx="8143875"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2 Marcador de contenido"/>
          <p:cNvSpPr>
            <a:spLocks noGrp="1"/>
          </p:cNvSpPr>
          <p:nvPr>
            <p:ph idx="1"/>
          </p:nvPr>
        </p:nvSpPr>
        <p:spPr>
          <a:xfrm>
            <a:off x="457200" y="1214438"/>
            <a:ext cx="8229600" cy="4525962"/>
          </a:xfrm>
        </p:spPr>
        <p:txBody>
          <a:bodyPr/>
          <a:lstStyle/>
          <a:p>
            <a:r>
              <a:rPr lang="es-MX" smtClean="0"/>
              <a:t>Bajo algunas condiciones, debemos ajustar la beta antes de utilizarla:</a:t>
            </a:r>
          </a:p>
          <a:p>
            <a:pPr lvl="1"/>
            <a:r>
              <a:rPr lang="es-MX" smtClean="0"/>
              <a:t>Si la empresa es privada y no existen datos del mercado de valores donde obtener la beta.</a:t>
            </a:r>
          </a:p>
          <a:p>
            <a:pPr lvl="1"/>
            <a:r>
              <a:rPr lang="es-MX" smtClean="0"/>
              <a:t>Si la compañía es pública pero las acciones son poco líquidas y la información no es confiable.</a:t>
            </a:r>
          </a:p>
          <a:p>
            <a:pPr lvl="1"/>
            <a:r>
              <a:rPr lang="es-MX" smtClean="0"/>
              <a:t>Si el mercado de valores en nuestro país tiene solamente 12 años y sólo hay pocas acciones en el índice, las estimaciones del premio por riesgo son poco significativas.</a:t>
            </a:r>
          </a:p>
          <a:p>
            <a:pPr lvl="1"/>
            <a:r>
              <a:rPr lang="es-MX" smtClean="0"/>
              <a:t>Si operamos en un ambiente políticamente inestable.</a:t>
            </a:r>
          </a:p>
          <a:p>
            <a:pPr lvl="1"/>
            <a:r>
              <a:rPr lang="es-MX" smtClean="0"/>
              <a:t>Si operamos en una economía subdesarrollada y los bonos emitidos por el gobierno ofrecen rendimientos mucho mayores a los ofrecidos por los bonos del tesoro de los Estados Unidos.</a:t>
            </a:r>
          </a:p>
          <a:p>
            <a:pPr>
              <a:buFont typeface="Arial" charset="0"/>
              <a:buNone/>
            </a:pPr>
            <a:endParaRPr lang="es-MX" smtClean="0"/>
          </a:p>
        </p:txBody>
      </p:sp>
      <p:sp>
        <p:nvSpPr>
          <p:cNvPr id="5" name="1 Título"/>
          <p:cNvSpPr txBox="1">
            <a:spLocks/>
          </p:cNvSpPr>
          <p:nvPr/>
        </p:nvSpPr>
        <p:spPr bwMode="auto">
          <a:xfrm>
            <a:off x="0" y="196850"/>
            <a:ext cx="8143875"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2 Marcador de contenido"/>
          <p:cNvSpPr>
            <a:spLocks noGrp="1"/>
          </p:cNvSpPr>
          <p:nvPr>
            <p:ph idx="1"/>
          </p:nvPr>
        </p:nvSpPr>
        <p:spPr>
          <a:xfrm>
            <a:off x="457200" y="1643063"/>
            <a:ext cx="8229600" cy="4525962"/>
          </a:xfrm>
        </p:spPr>
        <p:txBody>
          <a:bodyPr/>
          <a:lstStyle/>
          <a:p>
            <a:pPr lvl="1"/>
            <a:r>
              <a:rPr lang="es-MX" smtClean="0"/>
              <a:t>El país en el que operamos no cuenta con bonos públicos que puedan proporcionarnos una referencia válida del riesgo del país.</a:t>
            </a:r>
          </a:p>
          <a:p>
            <a:pPr lvl="1"/>
            <a:r>
              <a:rPr lang="es-MX" smtClean="0"/>
              <a:t>Cuando la empresa es privada y la riqueza de los accionistas no se encuentra diversificada. Todo la riqueza se encuentra invertida en la empresa.</a:t>
            </a:r>
          </a:p>
          <a:p>
            <a:pPr lvl="1"/>
            <a:r>
              <a:rPr lang="es-MX" smtClean="0"/>
              <a:t>Si operamos en un ambiente multinacional. Una perspectiva de un solo país no nos sirve.</a:t>
            </a:r>
          </a:p>
          <a:p>
            <a:pPr lvl="1"/>
            <a:r>
              <a:rPr lang="es-MX" smtClean="0"/>
              <a:t>Si la empresa opera en varios sectores no relacionados.</a:t>
            </a:r>
          </a:p>
          <a:p>
            <a:pPr lvl="1"/>
            <a:r>
              <a:rPr lang="es-MX" smtClean="0"/>
              <a:t>Si somos una empresa del sector público. </a:t>
            </a:r>
          </a:p>
        </p:txBody>
      </p:sp>
      <p:sp>
        <p:nvSpPr>
          <p:cNvPr id="5" name="1 Título"/>
          <p:cNvSpPr txBox="1">
            <a:spLocks/>
          </p:cNvSpPr>
          <p:nvPr/>
        </p:nvSpPr>
        <p:spPr bwMode="auto">
          <a:xfrm>
            <a:off x="0" y="196850"/>
            <a:ext cx="8143875"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2 Marcador de contenido"/>
          <p:cNvSpPr>
            <a:spLocks noGrp="1"/>
          </p:cNvSpPr>
          <p:nvPr>
            <p:ph idx="1"/>
          </p:nvPr>
        </p:nvSpPr>
        <p:spPr/>
        <p:txBody>
          <a:bodyPr/>
          <a:lstStyle/>
          <a:p>
            <a:r>
              <a:rPr lang="es-MX" smtClean="0"/>
              <a:t>La </a:t>
            </a:r>
            <a:r>
              <a:rPr lang="es-MX" b="1" smtClean="0"/>
              <a:t>metodología Pure Play </a:t>
            </a:r>
            <a:r>
              <a:rPr lang="es-MX" smtClean="0"/>
              <a:t>se basa en un análisis profundo de empresas comparables sobre las cuales existe información confiable.</a:t>
            </a:r>
          </a:p>
          <a:p>
            <a:pPr lvl="1"/>
            <a:r>
              <a:rPr lang="es-MX" smtClean="0"/>
              <a:t>Asume que el riesgo de negocio subyacente de todas las empresas en el mismo negocio es más o menos similar.</a:t>
            </a:r>
          </a:p>
          <a:p>
            <a:pPr lvl="2"/>
            <a:r>
              <a:rPr lang="es-MX" smtClean="0"/>
              <a:t>La beta del activo de empresas comparables es la misma.</a:t>
            </a:r>
          </a:p>
          <a:p>
            <a:pPr lvl="1"/>
            <a:endParaRPr lang="es-MX" smtClean="0"/>
          </a:p>
          <a:p>
            <a:pPr lvl="1"/>
            <a:r>
              <a:rPr lang="es-MX" smtClean="0"/>
              <a:t>La metodología ajusta las diferencias en el apalancamiento financiero de las empresas.</a:t>
            </a:r>
          </a:p>
        </p:txBody>
      </p:sp>
      <p:sp>
        <p:nvSpPr>
          <p:cNvPr id="4" name="1 Título"/>
          <p:cNvSpPr txBox="1">
            <a:spLocks/>
          </p:cNvSpPr>
          <p:nvPr/>
        </p:nvSpPr>
        <p:spPr bwMode="auto">
          <a:xfrm>
            <a:off x="-71438" y="28575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2 Marcador de contenido"/>
          <p:cNvSpPr>
            <a:spLocks noGrp="1"/>
          </p:cNvSpPr>
          <p:nvPr>
            <p:ph idx="1"/>
          </p:nvPr>
        </p:nvSpPr>
        <p:spPr>
          <a:xfrm>
            <a:off x="457200" y="1571625"/>
            <a:ext cx="8229600" cy="4525963"/>
          </a:xfrm>
        </p:spPr>
        <p:txBody>
          <a:bodyPr/>
          <a:lstStyle/>
          <a:p>
            <a:pPr marL="457200" indent="-457200">
              <a:buFont typeface="Arial" charset="0"/>
              <a:buNone/>
            </a:pPr>
            <a:r>
              <a:rPr lang="es-MX" b="1" smtClean="0"/>
              <a:t>Pure Play Beta – Paso a Paso</a:t>
            </a:r>
          </a:p>
          <a:p>
            <a:pPr marL="457200" indent="-457200">
              <a:buFont typeface="Calibri" pitchFamily="34" charset="0"/>
              <a:buAutoNum type="arabicPeriod"/>
            </a:pPr>
            <a:r>
              <a:rPr lang="es-MX" smtClean="0"/>
              <a:t>Seleccionar una muestra de empresas públicas de algún mercado global sobre el cual exista suficiente información disponible.</a:t>
            </a:r>
          </a:p>
          <a:p>
            <a:pPr marL="457200" indent="-457200">
              <a:buFont typeface="Calibri" pitchFamily="34" charset="0"/>
              <a:buAutoNum type="arabicPeriod"/>
            </a:pPr>
            <a:r>
              <a:rPr lang="es-MX" smtClean="0"/>
              <a:t>Obtener la beta del capital accionario de cada empresa en la muestra.</a:t>
            </a:r>
          </a:p>
          <a:p>
            <a:pPr marL="457200" indent="-457200">
              <a:buFont typeface="Calibri" pitchFamily="34" charset="0"/>
              <a:buAutoNum type="arabicPeriod"/>
            </a:pPr>
            <a:r>
              <a:rPr lang="es-MX" smtClean="0"/>
              <a:t>Obtener la estructura de capital de cada empresa.</a:t>
            </a:r>
          </a:p>
          <a:p>
            <a:pPr marL="457200" indent="-457200">
              <a:buFont typeface="Calibri" pitchFamily="34" charset="0"/>
              <a:buAutoNum type="arabicPeriod"/>
            </a:pPr>
            <a:r>
              <a:rPr lang="es-MX" smtClean="0"/>
              <a:t>Calcular la beta desapalancada de la beta de capital de los accionistas de cada una de las empresas comparables.</a:t>
            </a:r>
          </a:p>
          <a:p>
            <a:pPr marL="457200" indent="-457200">
              <a:buFont typeface="Calibri" pitchFamily="34" charset="0"/>
              <a:buAutoNum type="arabicPeriod"/>
            </a:pPr>
            <a:r>
              <a:rPr lang="es-MX" smtClean="0"/>
              <a:t>Obtener el promedio de las betas desapalancadas de todas las empresas.</a:t>
            </a:r>
          </a:p>
          <a:p>
            <a:pPr marL="457200" indent="-457200">
              <a:buFont typeface="Calibri" pitchFamily="34" charset="0"/>
              <a:buAutoNum type="arabicPeriod"/>
            </a:pPr>
            <a:r>
              <a:rPr lang="es-MX" smtClean="0"/>
              <a:t>Utilizar el promedio como la beta del activo.</a:t>
            </a:r>
          </a:p>
        </p:txBody>
      </p:sp>
      <p:sp>
        <p:nvSpPr>
          <p:cNvPr id="5" name="1 Título"/>
          <p:cNvSpPr txBox="1">
            <a:spLocks/>
          </p:cNvSpPr>
          <p:nvPr/>
        </p:nvSpPr>
        <p:spPr bwMode="auto">
          <a:xfrm>
            <a:off x="-71438" y="268288"/>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1 Título"/>
          <p:cNvSpPr>
            <a:spLocks noGrp="1"/>
          </p:cNvSpPr>
          <p:nvPr>
            <p:ph type="title"/>
          </p:nvPr>
        </p:nvSpPr>
        <p:spPr>
          <a:xfrm>
            <a:off x="-500063" y="714375"/>
            <a:ext cx="5526088" cy="1143000"/>
          </a:xfrm>
        </p:spPr>
        <p:txBody>
          <a:bodyPr/>
          <a:lstStyle/>
          <a:p>
            <a:r>
              <a:rPr lang="es-MX" sz="2400" smtClean="0"/>
              <a:t>Pure Play Beta – Paso a Paso</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bwMode="auto">
          <a:xfrm>
            <a:off x="-71438" y="19685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2 Marcador de contenido"/>
          <p:cNvSpPr>
            <a:spLocks noGrp="1"/>
          </p:cNvSpPr>
          <p:nvPr>
            <p:ph idx="1"/>
          </p:nvPr>
        </p:nvSpPr>
        <p:spPr>
          <a:xfrm>
            <a:off x="457200" y="1403350"/>
            <a:ext cx="8229600" cy="4525963"/>
          </a:xfrm>
        </p:spPr>
        <p:txBody>
          <a:bodyPr/>
          <a:lstStyle/>
          <a:p>
            <a:pPr marL="457200" indent="-457200">
              <a:buFont typeface="Arial" charset="0"/>
              <a:buNone/>
            </a:pPr>
            <a:r>
              <a:rPr lang="es-MX" smtClean="0"/>
              <a:t>Obteniendo la WACC de la beta del activo.</a:t>
            </a:r>
          </a:p>
          <a:p>
            <a:pPr marL="457200" indent="-457200">
              <a:buFont typeface="Calibri" pitchFamily="34" charset="0"/>
              <a:buAutoNum type="arabicPeriod"/>
            </a:pPr>
            <a:r>
              <a:rPr lang="es-MX" smtClean="0"/>
              <a:t>Obtener la estructura de capital de la información de la empresa.</a:t>
            </a:r>
          </a:p>
          <a:p>
            <a:pPr marL="457200" indent="-457200">
              <a:buFont typeface="Calibri" pitchFamily="34" charset="0"/>
              <a:buAutoNum type="arabicPeriod"/>
            </a:pPr>
            <a:r>
              <a:rPr lang="es-MX" smtClean="0"/>
              <a:t>Usar la beta del activo (diapositiva anterior) y la razón deuda / capital accionario, calcula la beta del capital accionario.</a:t>
            </a:r>
          </a:p>
          <a:p>
            <a:pPr marL="457200" indent="-457200">
              <a:buFont typeface="Calibri" pitchFamily="34" charset="0"/>
              <a:buAutoNum type="arabicPeriod"/>
            </a:pPr>
            <a:r>
              <a:rPr lang="es-MX" smtClean="0"/>
              <a:t>Calcular el costo del capital accionario utilizando la beta del capital accionario, y estimar el premio por riesgo y la tasa libre de riesgo.</a:t>
            </a:r>
          </a:p>
          <a:p>
            <a:pPr marL="457200" indent="-457200">
              <a:buFont typeface="Calibri" pitchFamily="34" charset="0"/>
              <a:buAutoNum type="arabicPeriod"/>
            </a:pPr>
            <a:r>
              <a:rPr lang="es-MX" smtClean="0"/>
              <a:t>Obtener el costo de la deuda y la información sobre la tasa margina impositiva de la empresa.</a:t>
            </a:r>
          </a:p>
          <a:p>
            <a:pPr marL="457200" indent="-457200">
              <a:buFont typeface="Calibri" pitchFamily="34" charset="0"/>
              <a:buAutoNum type="arabicPeriod"/>
            </a:pPr>
            <a:r>
              <a:rPr lang="es-MX" smtClean="0"/>
              <a:t>Calcular el WACC de la empresa basado en su estructura de capital.</a:t>
            </a:r>
          </a:p>
        </p:txBody>
      </p:sp>
      <p:sp>
        <p:nvSpPr>
          <p:cNvPr id="5" name="1 Título"/>
          <p:cNvSpPr txBox="1">
            <a:spLocks/>
          </p:cNvSpPr>
          <p:nvPr/>
        </p:nvSpPr>
        <p:spPr bwMode="auto">
          <a:xfrm>
            <a:off x="-71438" y="19685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1 Título"/>
          <p:cNvSpPr>
            <a:spLocks noGrp="1"/>
          </p:cNvSpPr>
          <p:nvPr>
            <p:ph type="title"/>
          </p:nvPr>
        </p:nvSpPr>
        <p:spPr>
          <a:xfrm>
            <a:off x="-71438" y="857250"/>
            <a:ext cx="7526338" cy="1143000"/>
          </a:xfrm>
        </p:spPr>
        <p:txBody>
          <a:bodyPr/>
          <a:lstStyle/>
          <a:p>
            <a:r>
              <a:rPr lang="es-MX" sz="2400" smtClean="0"/>
              <a:t>Calculando el WACC  a partir de la beta del activo</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bwMode="auto">
          <a:xfrm>
            <a:off x="0" y="125413"/>
            <a:ext cx="8143875"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1934369" y="96370"/>
            <a:ext cx="4329112" cy="1143000"/>
          </a:xfrm>
        </p:spPr>
        <p:txBody>
          <a:bodyPr/>
          <a:lstStyle/>
          <a:p>
            <a:r>
              <a:rPr lang="es-MX" dirty="0" smtClean="0"/>
              <a:t>1. Introducción</a:t>
            </a:r>
          </a:p>
        </p:txBody>
      </p:sp>
      <p:sp>
        <p:nvSpPr>
          <p:cNvPr id="25602" name="2 Marcador de contenido"/>
          <p:cNvSpPr>
            <a:spLocks noGrp="1"/>
          </p:cNvSpPr>
          <p:nvPr>
            <p:ph idx="1"/>
          </p:nvPr>
        </p:nvSpPr>
        <p:spPr>
          <a:xfrm>
            <a:off x="457200" y="1143000"/>
            <a:ext cx="8229600" cy="5429250"/>
          </a:xfrm>
        </p:spPr>
        <p:txBody>
          <a:bodyPr/>
          <a:lstStyle/>
          <a:p>
            <a:r>
              <a:rPr lang="es-MX" dirty="0" smtClean="0"/>
              <a:t>Algunas </a:t>
            </a:r>
            <a:r>
              <a:rPr lang="es-MX" b="1" dirty="0" smtClean="0"/>
              <a:t>consideraciones </a:t>
            </a:r>
            <a:r>
              <a:rPr lang="es-MX" dirty="0" smtClean="0"/>
              <a:t>sobre el costo de capital.</a:t>
            </a:r>
          </a:p>
          <a:p>
            <a:endParaRPr lang="es-MX" dirty="0" smtClean="0"/>
          </a:p>
          <a:p>
            <a:r>
              <a:rPr lang="es-MX" dirty="0" smtClean="0"/>
              <a:t>El costo de capital está en función de la inversión, no del inversionista.</a:t>
            </a:r>
          </a:p>
          <a:p>
            <a:pPr lvl="1"/>
            <a:r>
              <a:rPr lang="es-MX" dirty="0" smtClean="0"/>
              <a:t>Depende de cómo se emplean los recursos.</a:t>
            </a:r>
          </a:p>
          <a:p>
            <a:pPr lvl="1"/>
            <a:r>
              <a:rPr lang="es-MX" dirty="0" smtClean="0"/>
              <a:t>Depende del riesgo del proyecto, no del riesgo actual de la compañía*. Mientras más riesgosos sean los flujos de efectivo, mayor será el costo de capital.</a:t>
            </a:r>
          </a:p>
          <a:p>
            <a:pPr lvl="1"/>
            <a:r>
              <a:rPr lang="es-MX" dirty="0" smtClean="0"/>
              <a:t>Es una medida para el futuro y representa las expectativas de los inversionistas.</a:t>
            </a:r>
          </a:p>
          <a:p>
            <a:endParaRPr lang="es-MX" dirty="0" smtClean="0"/>
          </a:p>
          <a:p>
            <a:r>
              <a:rPr lang="es-MX" dirty="0" smtClean="0"/>
              <a:t>En realidad una compañía deberá estimar costos de capital por cada proyecto.</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649" y="0"/>
            <a:ext cx="1419225" cy="133574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6195415"/>
            <a:ext cx="1763688" cy="753669"/>
          </a:xfrm>
          <a:prstGeom prst="rect">
            <a:avLst/>
          </a:prstGeom>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1 Título"/>
          <p:cNvSpPr>
            <a:spLocks noGrp="1"/>
          </p:cNvSpPr>
          <p:nvPr>
            <p:ph type="title"/>
          </p:nvPr>
        </p:nvSpPr>
        <p:spPr>
          <a:xfrm>
            <a:off x="285750" y="642938"/>
            <a:ext cx="7454900" cy="1143000"/>
          </a:xfrm>
        </p:spPr>
        <p:txBody>
          <a:bodyPr/>
          <a:lstStyle/>
          <a:p>
            <a:pPr algn="l"/>
            <a:r>
              <a:rPr lang="es-MX" sz="2400" smtClean="0"/>
              <a:t>Costo de Capital Internacional</a:t>
            </a:r>
          </a:p>
        </p:txBody>
      </p:sp>
      <p:graphicFrame>
        <p:nvGraphicFramePr>
          <p:cNvPr id="77826" name="Object 2"/>
          <p:cNvGraphicFramePr>
            <a:graphicFrameLocks noChangeAspect="1"/>
          </p:cNvGraphicFramePr>
          <p:nvPr/>
        </p:nvGraphicFramePr>
        <p:xfrm>
          <a:off x="2251075" y="1428750"/>
          <a:ext cx="4643438" cy="1052513"/>
        </p:xfrm>
        <a:graphic>
          <a:graphicData uri="http://schemas.openxmlformats.org/presentationml/2006/ole">
            <mc:AlternateContent xmlns:mc="http://schemas.openxmlformats.org/markup-compatibility/2006">
              <mc:Choice xmlns:v="urn:schemas-microsoft-com:vml" Requires="v">
                <p:oleObj spid="_x0000_s77832" name="Equation" r:id="rId3" imgW="2133360" imgH="482400" progId="Equation.3">
                  <p:embed/>
                </p:oleObj>
              </mc:Choice>
              <mc:Fallback>
                <p:oleObj name="Equation" r:id="rId3" imgW="213336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1075" y="1428750"/>
                        <a:ext cx="4643438" cy="1052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7828" name="4 CuadroTexto"/>
          <p:cNvSpPr txBox="1">
            <a:spLocks noChangeArrowheads="1"/>
          </p:cNvSpPr>
          <p:nvPr/>
        </p:nvSpPr>
        <p:spPr bwMode="auto">
          <a:xfrm>
            <a:off x="2143125" y="2586038"/>
            <a:ext cx="4776788" cy="1016000"/>
          </a:xfrm>
          <a:prstGeom prst="rect">
            <a:avLst/>
          </a:prstGeom>
          <a:noFill/>
          <a:ln w="9525">
            <a:noFill/>
            <a:miter lim="800000"/>
            <a:headEnd/>
            <a:tailEnd/>
          </a:ln>
        </p:spPr>
        <p:txBody>
          <a:bodyPr wrap="none">
            <a:spAutoFit/>
          </a:bodyPr>
          <a:lstStyle/>
          <a:p>
            <a:r>
              <a:rPr lang="es-MX" sz="1200"/>
              <a:t>Donde,</a:t>
            </a:r>
          </a:p>
          <a:p>
            <a:r>
              <a:rPr lang="es-MX" sz="1200"/>
              <a:t>C</a:t>
            </a:r>
            <a:r>
              <a:rPr lang="es-MX" sz="1200" baseline="-25000"/>
              <a:t>U</a:t>
            </a:r>
            <a:r>
              <a:rPr lang="es-MX" sz="1200"/>
              <a:t>	= Costo del Capital de los Accionistas Desapalancado</a:t>
            </a:r>
          </a:p>
          <a:p>
            <a:r>
              <a:rPr lang="es-MX" sz="1200"/>
              <a:t>C</a:t>
            </a:r>
            <a:r>
              <a:rPr lang="es-MX" sz="1200" baseline="-25000"/>
              <a:t>E</a:t>
            </a:r>
            <a:r>
              <a:rPr lang="es-MX" sz="1200"/>
              <a:t>	= Costo del Capital de los Accionistas</a:t>
            </a:r>
          </a:p>
          <a:p>
            <a:r>
              <a:rPr lang="es-MX" sz="1200"/>
              <a:t>C</a:t>
            </a:r>
            <a:r>
              <a:rPr lang="es-MX" sz="1200" baseline="-25000"/>
              <a:t>D</a:t>
            </a:r>
            <a:r>
              <a:rPr lang="es-MX" sz="1200"/>
              <a:t>	= Costo de la Deuda</a:t>
            </a:r>
          </a:p>
          <a:p>
            <a:r>
              <a:rPr lang="es-MX" sz="1200"/>
              <a:t>PRP	= Premio por Riesgo País</a:t>
            </a:r>
          </a:p>
        </p:txBody>
      </p:sp>
      <p:sp>
        <p:nvSpPr>
          <p:cNvPr id="77829" name="2 Marcador de contenido"/>
          <p:cNvSpPr>
            <a:spLocks noGrp="1"/>
          </p:cNvSpPr>
          <p:nvPr>
            <p:ph idx="1"/>
          </p:nvPr>
        </p:nvSpPr>
        <p:spPr>
          <a:xfrm>
            <a:off x="457200" y="4143375"/>
            <a:ext cx="8229600" cy="1268413"/>
          </a:xfrm>
        </p:spPr>
        <p:txBody>
          <a:bodyPr/>
          <a:lstStyle/>
          <a:p>
            <a:pPr marL="457200" indent="-457200"/>
            <a:r>
              <a:rPr lang="es-MX" smtClean="0"/>
              <a:t>El premio por riesgo país es la diferencia entre los t-bills y los cetes.</a:t>
            </a:r>
          </a:p>
          <a:p>
            <a:pPr marL="457200" indent="-457200"/>
            <a:r>
              <a:rPr lang="es-MX" smtClean="0"/>
              <a:t>Los cálculos deben hacerse en USD para capturar el riesgo cambiario.</a:t>
            </a:r>
          </a:p>
        </p:txBody>
      </p:sp>
      <p:sp>
        <p:nvSpPr>
          <p:cNvPr id="7" name="1 Título"/>
          <p:cNvSpPr txBox="1">
            <a:spLocks/>
          </p:cNvSpPr>
          <p:nvPr/>
        </p:nvSpPr>
        <p:spPr bwMode="auto">
          <a:xfrm>
            <a:off x="-71438" y="19685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2 Marcador de contenido"/>
          <p:cNvSpPr>
            <a:spLocks noGrp="1"/>
          </p:cNvSpPr>
          <p:nvPr>
            <p:ph idx="1"/>
          </p:nvPr>
        </p:nvSpPr>
        <p:spPr>
          <a:xfrm>
            <a:off x="457200" y="1189038"/>
            <a:ext cx="8229600" cy="4525962"/>
          </a:xfrm>
        </p:spPr>
        <p:txBody>
          <a:bodyPr/>
          <a:lstStyle/>
          <a:p>
            <a:r>
              <a:rPr lang="es-MX" smtClean="0"/>
              <a:t>El Premio por Riesgo País (PRP) es el premio por riesgo adicional requerido por los inversionistas cuando invierten en una economía más riesgosa.</a:t>
            </a:r>
          </a:p>
          <a:p>
            <a:pPr lvl="1"/>
            <a:r>
              <a:rPr lang="es-MX" smtClean="0"/>
              <a:t>El riesgo país se compone por diversos factores, incluyen el riesgo por expropiación, riesgo político, riesgo devaluatorio, etc.</a:t>
            </a:r>
          </a:p>
          <a:p>
            <a:pPr lvl="1"/>
            <a:endParaRPr lang="es-MX" smtClean="0"/>
          </a:p>
          <a:p>
            <a:r>
              <a:rPr lang="es-MX" smtClean="0"/>
              <a:t>La suma del premio por riesgo país y una tasa libre de riesgo de referencia (ej. La tasa libre de riesgo de los Estados Unidos) es la tasa libre de riesgo del país.</a:t>
            </a:r>
          </a:p>
        </p:txBody>
      </p:sp>
      <p:sp>
        <p:nvSpPr>
          <p:cNvPr id="4" name="1 Título"/>
          <p:cNvSpPr txBox="1">
            <a:spLocks/>
          </p:cNvSpPr>
          <p:nvPr/>
        </p:nvSpPr>
        <p:spPr bwMode="auto">
          <a:xfrm>
            <a:off x="-71438" y="142875"/>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2 Marcador de contenido"/>
          <p:cNvSpPr>
            <a:spLocks noGrp="1"/>
          </p:cNvSpPr>
          <p:nvPr>
            <p:ph idx="1"/>
          </p:nvPr>
        </p:nvSpPr>
        <p:spPr>
          <a:xfrm>
            <a:off x="457200" y="903288"/>
            <a:ext cx="8229600" cy="4525962"/>
          </a:xfrm>
        </p:spPr>
        <p:txBody>
          <a:bodyPr/>
          <a:lstStyle/>
          <a:p>
            <a:r>
              <a:rPr lang="es-MX" smtClean="0"/>
              <a:t>Existen dos forma básicas de determinar el PRP:</a:t>
            </a:r>
          </a:p>
          <a:p>
            <a:pPr lvl="1"/>
            <a:r>
              <a:rPr lang="es-MX" smtClean="0"/>
              <a:t>Determinar el spread entre la tasa de rendimiento de los bonos soberanos  locales denominados en dólares y la tasa de rendimiento de los bonos del tesoro Norteamericano.</a:t>
            </a:r>
          </a:p>
          <a:p>
            <a:pPr lvl="1"/>
            <a:endParaRPr lang="es-MX" smtClean="0"/>
          </a:p>
          <a:p>
            <a:pPr lvl="1"/>
            <a:r>
              <a:rPr lang="es-MX" smtClean="0"/>
              <a:t>Utilizar la calificación de la deuda soberana proporcionada por las agencias calificadoras (ej. S&amp;P, Moody’s, Fitch, etc.) para determinar la tasa de retorno en dólares esperada de los bonos soberanos </a:t>
            </a:r>
          </a:p>
        </p:txBody>
      </p:sp>
      <p:sp>
        <p:nvSpPr>
          <p:cNvPr id="4" name="1 Título"/>
          <p:cNvSpPr txBox="1">
            <a:spLocks/>
          </p:cNvSpPr>
          <p:nvPr/>
        </p:nvSpPr>
        <p:spPr bwMode="auto">
          <a:xfrm>
            <a:off x="-71438" y="142875"/>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1 Título"/>
          <p:cNvSpPr>
            <a:spLocks noGrp="1"/>
          </p:cNvSpPr>
          <p:nvPr>
            <p:ph type="title"/>
          </p:nvPr>
        </p:nvSpPr>
        <p:spPr>
          <a:xfrm>
            <a:off x="642938" y="500063"/>
            <a:ext cx="7097712" cy="768350"/>
          </a:xfrm>
        </p:spPr>
        <p:txBody>
          <a:bodyPr/>
          <a:lstStyle/>
          <a:p>
            <a:pPr algn="l"/>
            <a:r>
              <a:rPr lang="es-MX" sz="2400" smtClean="0"/>
              <a:t>Premio por Riesgo País - México</a:t>
            </a:r>
          </a:p>
        </p:txBody>
      </p:sp>
      <p:sp>
        <p:nvSpPr>
          <p:cNvPr id="144386" name="2 Marcador de contenido"/>
          <p:cNvSpPr>
            <a:spLocks noGrp="1"/>
          </p:cNvSpPr>
          <p:nvPr>
            <p:ph idx="1"/>
          </p:nvPr>
        </p:nvSpPr>
        <p:spPr>
          <a:xfrm>
            <a:off x="457200" y="1000125"/>
            <a:ext cx="8229600" cy="3257550"/>
          </a:xfrm>
        </p:spPr>
        <p:txBody>
          <a:bodyPr/>
          <a:lstStyle/>
          <a:p>
            <a:r>
              <a:rPr lang="es-MX" smtClean="0"/>
              <a:t>Seleccionamos los bonos soberanos emitidos por el gobierno Mexicano para medir este riesgo.</a:t>
            </a:r>
          </a:p>
          <a:p>
            <a:r>
              <a:rPr lang="es-MX" smtClean="0"/>
              <a:t>Específicamente utilizamos los bonos de largo plazo (UMS 2026) como referencia, los cuáles expiran en 2026.</a:t>
            </a:r>
          </a:p>
          <a:p>
            <a:r>
              <a:rPr lang="es-MX" smtClean="0"/>
              <a:t>El premio por riesgo país se mide mediante la resta de los rendimientos históricos de nuestro estimador de tasa libre de riesgo (Bonos del Tesoro de Estados Unidos) sobre las tasas históricas en el UMS 2026</a:t>
            </a:r>
          </a:p>
        </p:txBody>
      </p:sp>
      <p:graphicFrame>
        <p:nvGraphicFramePr>
          <p:cNvPr id="4" name="3 Tabla"/>
          <p:cNvGraphicFramePr>
            <a:graphicFrameLocks noGrp="1"/>
          </p:cNvGraphicFramePr>
          <p:nvPr/>
        </p:nvGraphicFramePr>
        <p:xfrm>
          <a:off x="214313" y="4214813"/>
          <a:ext cx="8429690" cy="2291080"/>
        </p:xfrm>
        <a:graphic>
          <a:graphicData uri="http://schemas.openxmlformats.org/drawingml/2006/table">
            <a:tbl>
              <a:tblPr firstRow="1" bandRow="1">
                <a:tableStyleId>{5C22544A-7EE6-4342-B048-85BDC9FD1C3A}</a:tableStyleId>
              </a:tblPr>
              <a:tblGrid>
                <a:gridCol w="2200202">
                  <a:extLst>
                    <a:ext uri="{9D8B030D-6E8A-4147-A177-3AD203B41FA5}">
                      <a16:colId xmlns:a16="http://schemas.microsoft.com/office/drawing/2014/main" val="20000"/>
                    </a:ext>
                  </a:extLst>
                </a:gridCol>
                <a:gridCol w="1038248">
                  <a:extLst>
                    <a:ext uri="{9D8B030D-6E8A-4147-A177-3AD203B41FA5}">
                      <a16:colId xmlns:a16="http://schemas.microsoft.com/office/drawing/2014/main" val="20001"/>
                    </a:ext>
                  </a:extLst>
                </a:gridCol>
                <a:gridCol w="1038248">
                  <a:extLst>
                    <a:ext uri="{9D8B030D-6E8A-4147-A177-3AD203B41FA5}">
                      <a16:colId xmlns:a16="http://schemas.microsoft.com/office/drawing/2014/main" val="20002"/>
                    </a:ext>
                  </a:extLst>
                </a:gridCol>
                <a:gridCol w="1038248">
                  <a:extLst>
                    <a:ext uri="{9D8B030D-6E8A-4147-A177-3AD203B41FA5}">
                      <a16:colId xmlns:a16="http://schemas.microsoft.com/office/drawing/2014/main" val="20003"/>
                    </a:ext>
                  </a:extLst>
                </a:gridCol>
                <a:gridCol w="1038248">
                  <a:extLst>
                    <a:ext uri="{9D8B030D-6E8A-4147-A177-3AD203B41FA5}">
                      <a16:colId xmlns:a16="http://schemas.microsoft.com/office/drawing/2014/main" val="20004"/>
                    </a:ext>
                  </a:extLst>
                </a:gridCol>
                <a:gridCol w="1038248">
                  <a:extLst>
                    <a:ext uri="{9D8B030D-6E8A-4147-A177-3AD203B41FA5}">
                      <a16:colId xmlns:a16="http://schemas.microsoft.com/office/drawing/2014/main" val="20005"/>
                    </a:ext>
                  </a:extLst>
                </a:gridCol>
                <a:gridCol w="1038248">
                  <a:extLst>
                    <a:ext uri="{9D8B030D-6E8A-4147-A177-3AD203B41FA5}">
                      <a16:colId xmlns:a16="http://schemas.microsoft.com/office/drawing/2014/main" val="20006"/>
                    </a:ext>
                  </a:extLst>
                </a:gridCol>
              </a:tblGrid>
              <a:tr h="370840">
                <a:tc>
                  <a:txBody>
                    <a:bodyPr/>
                    <a:lstStyle/>
                    <a:p>
                      <a:endParaRPr lang="es-MX" dirty="0"/>
                    </a:p>
                  </a:txBody>
                  <a:tcPr/>
                </a:tc>
                <a:tc>
                  <a:txBody>
                    <a:bodyPr/>
                    <a:lstStyle/>
                    <a:p>
                      <a:r>
                        <a:rPr lang="es-MX" dirty="0" smtClean="0"/>
                        <a:t>1998</a:t>
                      </a:r>
                      <a:endParaRPr lang="es-MX" dirty="0"/>
                    </a:p>
                  </a:txBody>
                  <a:tcPr/>
                </a:tc>
                <a:tc>
                  <a:txBody>
                    <a:bodyPr/>
                    <a:lstStyle/>
                    <a:p>
                      <a:r>
                        <a:rPr lang="es-MX" dirty="0" smtClean="0"/>
                        <a:t>1999</a:t>
                      </a:r>
                      <a:endParaRPr lang="es-MX" dirty="0"/>
                    </a:p>
                  </a:txBody>
                  <a:tcPr/>
                </a:tc>
                <a:tc>
                  <a:txBody>
                    <a:bodyPr/>
                    <a:lstStyle/>
                    <a:p>
                      <a:r>
                        <a:rPr lang="es-MX" dirty="0" smtClean="0"/>
                        <a:t>2000</a:t>
                      </a:r>
                      <a:endParaRPr lang="es-MX" dirty="0"/>
                    </a:p>
                  </a:txBody>
                  <a:tcPr/>
                </a:tc>
                <a:tc>
                  <a:txBody>
                    <a:bodyPr/>
                    <a:lstStyle/>
                    <a:p>
                      <a:r>
                        <a:rPr lang="es-MX" dirty="0" smtClean="0"/>
                        <a:t>2001</a:t>
                      </a:r>
                      <a:endParaRPr lang="es-MX" dirty="0"/>
                    </a:p>
                  </a:txBody>
                  <a:tcPr/>
                </a:tc>
                <a:tc>
                  <a:txBody>
                    <a:bodyPr/>
                    <a:lstStyle/>
                    <a:p>
                      <a:r>
                        <a:rPr lang="es-MX" dirty="0" smtClean="0"/>
                        <a:t>2002</a:t>
                      </a:r>
                      <a:endParaRPr lang="es-MX" dirty="0"/>
                    </a:p>
                  </a:txBody>
                  <a:tcPr/>
                </a:tc>
                <a:tc>
                  <a:txBody>
                    <a:bodyPr/>
                    <a:lstStyle/>
                    <a:p>
                      <a:r>
                        <a:rPr lang="es-MX" dirty="0" smtClean="0"/>
                        <a:t>2003</a:t>
                      </a:r>
                      <a:endParaRPr lang="es-MX" dirty="0"/>
                    </a:p>
                  </a:txBody>
                  <a:tcPr/>
                </a:tc>
                <a:extLst>
                  <a:ext uri="{0D108BD9-81ED-4DB2-BD59-A6C34878D82A}">
                    <a16:rowId xmlns:a16="http://schemas.microsoft.com/office/drawing/2014/main" val="10000"/>
                  </a:ext>
                </a:extLst>
              </a:tr>
              <a:tr h="370840">
                <a:tc>
                  <a:txBody>
                    <a:bodyPr/>
                    <a:lstStyle/>
                    <a:p>
                      <a:r>
                        <a:rPr lang="es-MX" dirty="0" smtClean="0"/>
                        <a:t>Rendimiento UMS</a:t>
                      </a:r>
                      <a:r>
                        <a:rPr lang="es-MX" baseline="0" dirty="0" smtClean="0"/>
                        <a:t> 2026</a:t>
                      </a:r>
                      <a:endParaRPr lang="es-MX" dirty="0"/>
                    </a:p>
                  </a:txBody>
                  <a:tcPr/>
                </a:tc>
                <a:tc>
                  <a:txBody>
                    <a:bodyPr/>
                    <a:lstStyle/>
                    <a:p>
                      <a:r>
                        <a:rPr lang="es-MX" dirty="0" smtClean="0"/>
                        <a:t>10.59%</a:t>
                      </a:r>
                      <a:endParaRPr lang="es-MX" dirty="0"/>
                    </a:p>
                  </a:txBody>
                  <a:tcPr/>
                </a:tc>
                <a:tc>
                  <a:txBody>
                    <a:bodyPr/>
                    <a:lstStyle/>
                    <a:p>
                      <a:r>
                        <a:rPr lang="es-MX" dirty="0" smtClean="0"/>
                        <a:t>10.14%</a:t>
                      </a:r>
                      <a:endParaRPr lang="es-MX" dirty="0"/>
                    </a:p>
                  </a:txBody>
                  <a:tcPr/>
                </a:tc>
                <a:tc>
                  <a:txBody>
                    <a:bodyPr/>
                    <a:lstStyle/>
                    <a:p>
                      <a:r>
                        <a:rPr lang="es-MX" dirty="0" smtClean="0"/>
                        <a:t>9.28%</a:t>
                      </a:r>
                      <a:endParaRPr lang="es-MX" dirty="0"/>
                    </a:p>
                  </a:txBody>
                  <a:tcPr/>
                </a:tc>
                <a:tc>
                  <a:txBody>
                    <a:bodyPr/>
                    <a:lstStyle/>
                    <a:p>
                      <a:r>
                        <a:rPr lang="es-MX" dirty="0" smtClean="0"/>
                        <a:t>9.18%</a:t>
                      </a:r>
                      <a:endParaRPr lang="es-MX" dirty="0"/>
                    </a:p>
                  </a:txBody>
                  <a:tcPr/>
                </a:tc>
                <a:tc>
                  <a:txBody>
                    <a:bodyPr/>
                    <a:lstStyle/>
                    <a:p>
                      <a:r>
                        <a:rPr lang="es-MX" dirty="0" smtClean="0"/>
                        <a:t>8.56%</a:t>
                      </a:r>
                      <a:endParaRPr lang="es-MX" dirty="0"/>
                    </a:p>
                  </a:txBody>
                  <a:tcPr/>
                </a:tc>
                <a:tc>
                  <a:txBody>
                    <a:bodyPr/>
                    <a:lstStyle/>
                    <a:p>
                      <a:r>
                        <a:rPr lang="es-MX" dirty="0" smtClean="0"/>
                        <a:t>7.65%</a:t>
                      </a:r>
                      <a:endParaRPr lang="es-MX" dirty="0"/>
                    </a:p>
                  </a:txBody>
                  <a:tcPr/>
                </a:tc>
                <a:extLst>
                  <a:ext uri="{0D108BD9-81ED-4DB2-BD59-A6C34878D82A}">
                    <a16:rowId xmlns:a16="http://schemas.microsoft.com/office/drawing/2014/main" val="10001"/>
                  </a:ext>
                </a:extLst>
              </a:tr>
              <a:tr h="370840">
                <a:tc>
                  <a:txBody>
                    <a:bodyPr/>
                    <a:lstStyle/>
                    <a:p>
                      <a:r>
                        <a:rPr lang="es-MX" dirty="0" smtClean="0"/>
                        <a:t>Tasa Libre de Riesgo de Estados Unidos</a:t>
                      </a:r>
                      <a:endParaRPr lang="es-MX" dirty="0"/>
                    </a:p>
                  </a:txBody>
                  <a:tcPr/>
                </a:tc>
                <a:tc>
                  <a:txBody>
                    <a:bodyPr/>
                    <a:lstStyle/>
                    <a:p>
                      <a:r>
                        <a:rPr lang="es-MX" dirty="0" smtClean="0"/>
                        <a:t>5.58%</a:t>
                      </a:r>
                      <a:endParaRPr lang="es-MX" dirty="0"/>
                    </a:p>
                  </a:txBody>
                  <a:tcPr/>
                </a:tc>
                <a:tc>
                  <a:txBody>
                    <a:bodyPr/>
                    <a:lstStyle/>
                    <a:p>
                      <a:r>
                        <a:rPr lang="es-MX" dirty="0" smtClean="0"/>
                        <a:t>5.87%</a:t>
                      </a:r>
                      <a:endParaRPr lang="es-MX" dirty="0"/>
                    </a:p>
                  </a:txBody>
                  <a:tcPr/>
                </a:tc>
                <a:tc>
                  <a:txBody>
                    <a:bodyPr/>
                    <a:lstStyle/>
                    <a:p>
                      <a:r>
                        <a:rPr lang="es-MX" dirty="0" smtClean="0"/>
                        <a:t>5.94%</a:t>
                      </a:r>
                      <a:endParaRPr lang="es-MX" dirty="0"/>
                    </a:p>
                  </a:txBody>
                  <a:tcPr/>
                </a:tc>
                <a:tc>
                  <a:txBody>
                    <a:bodyPr/>
                    <a:lstStyle/>
                    <a:p>
                      <a:r>
                        <a:rPr lang="es-MX" dirty="0" smtClean="0"/>
                        <a:t>5.49%</a:t>
                      </a:r>
                      <a:endParaRPr lang="es-MX" dirty="0"/>
                    </a:p>
                  </a:txBody>
                  <a:tcPr/>
                </a:tc>
                <a:tc>
                  <a:txBody>
                    <a:bodyPr/>
                    <a:lstStyle/>
                    <a:p>
                      <a:r>
                        <a:rPr lang="es-MX" dirty="0" smtClean="0"/>
                        <a:t>5.43%</a:t>
                      </a:r>
                      <a:endParaRPr lang="es-MX" dirty="0"/>
                    </a:p>
                  </a:txBody>
                  <a:tcPr/>
                </a:tc>
                <a:tc>
                  <a:txBody>
                    <a:bodyPr/>
                    <a:lstStyle/>
                    <a:p>
                      <a:r>
                        <a:rPr lang="es-MX" dirty="0" smtClean="0"/>
                        <a:t>5.85%</a:t>
                      </a:r>
                      <a:endParaRPr lang="es-MX" dirty="0"/>
                    </a:p>
                  </a:txBody>
                  <a:tcPr/>
                </a:tc>
                <a:extLst>
                  <a:ext uri="{0D108BD9-81ED-4DB2-BD59-A6C34878D82A}">
                    <a16:rowId xmlns:a16="http://schemas.microsoft.com/office/drawing/2014/main" val="10002"/>
                  </a:ext>
                </a:extLst>
              </a:tr>
              <a:tr h="370840">
                <a:tc>
                  <a:txBody>
                    <a:bodyPr/>
                    <a:lstStyle/>
                    <a:p>
                      <a:r>
                        <a:rPr lang="es-MX" dirty="0" smtClean="0"/>
                        <a:t>Premio por Riesgo País – México</a:t>
                      </a:r>
                      <a:endParaRPr lang="es-MX" dirty="0"/>
                    </a:p>
                  </a:txBody>
                  <a:tcPr/>
                </a:tc>
                <a:tc>
                  <a:txBody>
                    <a:bodyPr/>
                    <a:lstStyle/>
                    <a:p>
                      <a:r>
                        <a:rPr lang="es-MX" dirty="0" smtClean="0"/>
                        <a:t>5.01%</a:t>
                      </a:r>
                      <a:endParaRPr lang="es-MX" dirty="0"/>
                    </a:p>
                  </a:txBody>
                  <a:tcPr/>
                </a:tc>
                <a:tc>
                  <a:txBody>
                    <a:bodyPr/>
                    <a:lstStyle/>
                    <a:p>
                      <a:r>
                        <a:rPr lang="es-MX" dirty="0" smtClean="0"/>
                        <a:t>4.27%</a:t>
                      </a:r>
                      <a:endParaRPr lang="es-MX" dirty="0"/>
                    </a:p>
                  </a:txBody>
                  <a:tcPr/>
                </a:tc>
                <a:tc>
                  <a:txBody>
                    <a:bodyPr/>
                    <a:lstStyle/>
                    <a:p>
                      <a:r>
                        <a:rPr lang="es-MX" dirty="0" smtClean="0"/>
                        <a:t>3.34%</a:t>
                      </a:r>
                      <a:endParaRPr lang="es-MX" dirty="0"/>
                    </a:p>
                  </a:txBody>
                  <a:tcPr/>
                </a:tc>
                <a:tc>
                  <a:txBody>
                    <a:bodyPr/>
                    <a:lstStyle/>
                    <a:p>
                      <a:r>
                        <a:rPr lang="es-MX" dirty="0" smtClean="0"/>
                        <a:t>3.69%</a:t>
                      </a:r>
                      <a:endParaRPr lang="es-MX" dirty="0"/>
                    </a:p>
                  </a:txBody>
                  <a:tcPr/>
                </a:tc>
                <a:tc>
                  <a:txBody>
                    <a:bodyPr/>
                    <a:lstStyle/>
                    <a:p>
                      <a:r>
                        <a:rPr lang="es-MX" dirty="0" smtClean="0"/>
                        <a:t>3.13%</a:t>
                      </a:r>
                      <a:endParaRPr lang="es-MX" dirty="0"/>
                    </a:p>
                  </a:txBody>
                  <a:tcPr/>
                </a:tc>
                <a:tc>
                  <a:txBody>
                    <a:bodyPr/>
                    <a:lstStyle/>
                    <a:p>
                      <a:r>
                        <a:rPr lang="es-MX" dirty="0" smtClean="0"/>
                        <a:t>1.80%</a:t>
                      </a:r>
                      <a:endParaRPr lang="es-MX" dirty="0"/>
                    </a:p>
                  </a:txBody>
                  <a:tcPr/>
                </a:tc>
                <a:extLst>
                  <a:ext uri="{0D108BD9-81ED-4DB2-BD59-A6C34878D82A}">
                    <a16:rowId xmlns:a16="http://schemas.microsoft.com/office/drawing/2014/main" val="10003"/>
                  </a:ext>
                </a:extLst>
              </a:tr>
            </a:tbl>
          </a:graphicData>
        </a:graphic>
      </p:graphicFrame>
      <p:sp>
        <p:nvSpPr>
          <p:cNvPr id="5" name="1 Título"/>
          <p:cNvSpPr txBox="1">
            <a:spLocks/>
          </p:cNvSpPr>
          <p:nvPr/>
        </p:nvSpPr>
        <p:spPr bwMode="auto">
          <a:xfrm>
            <a:off x="-71438" y="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1 Título"/>
          <p:cNvSpPr>
            <a:spLocks noGrp="1"/>
          </p:cNvSpPr>
          <p:nvPr>
            <p:ph type="title"/>
          </p:nvPr>
        </p:nvSpPr>
        <p:spPr>
          <a:xfrm>
            <a:off x="214313" y="857250"/>
            <a:ext cx="8501062" cy="928688"/>
          </a:xfrm>
        </p:spPr>
        <p:txBody>
          <a:bodyPr/>
          <a:lstStyle/>
          <a:p>
            <a:pPr algn="l"/>
            <a:r>
              <a:rPr lang="es-MX" sz="2400" smtClean="0"/>
              <a:t>Calculando el WACC  a partir de la beta del activo – Costo de Capital Modificado</a:t>
            </a:r>
          </a:p>
        </p:txBody>
      </p:sp>
      <p:graphicFrame>
        <p:nvGraphicFramePr>
          <p:cNvPr id="4" name="3 Marcador de contenido"/>
          <p:cNvGraphicFramePr>
            <a:graphicFrameLocks noGrp="1"/>
          </p:cNvGraphicFramePr>
          <p:nvPr>
            <p:ph idx="1"/>
          </p:nvPr>
        </p:nvGraphicFramePr>
        <p:xfrm>
          <a:off x="457200" y="183199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bwMode="auto">
          <a:xfrm>
            <a:off x="-71438" y="-8890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1 Título"/>
          <p:cNvSpPr>
            <a:spLocks noGrp="1"/>
          </p:cNvSpPr>
          <p:nvPr>
            <p:ph type="title"/>
          </p:nvPr>
        </p:nvSpPr>
        <p:spPr>
          <a:xfrm>
            <a:off x="1571625" y="785813"/>
            <a:ext cx="5883275" cy="1143000"/>
          </a:xfrm>
        </p:spPr>
        <p:txBody>
          <a:bodyPr/>
          <a:lstStyle/>
          <a:p>
            <a:r>
              <a:rPr lang="es-MX" sz="2400" smtClean="0"/>
              <a:t>Moneda Local vs Moneda Extranjera</a:t>
            </a:r>
          </a:p>
        </p:txBody>
      </p:sp>
      <p:graphicFrame>
        <p:nvGraphicFramePr>
          <p:cNvPr id="4" name="3 Marcador de contenido"/>
          <p:cNvGraphicFramePr>
            <a:graphicFrameLocks noGrp="1"/>
          </p:cNvGraphicFramePr>
          <p:nvPr>
            <p:ph idx="1"/>
          </p:nvPr>
        </p:nvGraphicFramePr>
        <p:xfrm>
          <a:off x="485804"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6435" name="4 CuadroTexto"/>
          <p:cNvSpPr txBox="1">
            <a:spLocks noChangeArrowheads="1"/>
          </p:cNvSpPr>
          <p:nvPr/>
        </p:nvSpPr>
        <p:spPr bwMode="auto">
          <a:xfrm>
            <a:off x="6072188" y="2357438"/>
            <a:ext cx="2928937" cy="646112"/>
          </a:xfrm>
          <a:prstGeom prst="rect">
            <a:avLst/>
          </a:prstGeom>
          <a:noFill/>
          <a:ln w="9525">
            <a:noFill/>
            <a:miter lim="800000"/>
            <a:headEnd/>
            <a:tailEnd/>
          </a:ln>
        </p:spPr>
        <p:txBody>
          <a:bodyPr wrap="none">
            <a:spAutoFit/>
          </a:bodyPr>
          <a:lstStyle/>
          <a:p>
            <a:r>
              <a:rPr lang="es-MX"/>
              <a:t>Convertir al tipo de cambio</a:t>
            </a:r>
          </a:p>
          <a:p>
            <a:r>
              <a:rPr lang="es-MX"/>
              <a:t>esperado</a:t>
            </a:r>
          </a:p>
        </p:txBody>
      </p:sp>
      <p:sp>
        <p:nvSpPr>
          <p:cNvPr id="146436" name="5 CuadroTexto"/>
          <p:cNvSpPr txBox="1">
            <a:spLocks noChangeArrowheads="1"/>
          </p:cNvSpPr>
          <p:nvPr/>
        </p:nvSpPr>
        <p:spPr bwMode="auto">
          <a:xfrm>
            <a:off x="5929313" y="5000625"/>
            <a:ext cx="2239962" cy="646113"/>
          </a:xfrm>
          <a:prstGeom prst="rect">
            <a:avLst/>
          </a:prstGeom>
          <a:noFill/>
          <a:ln w="9525">
            <a:noFill/>
            <a:miter lim="800000"/>
            <a:headEnd/>
            <a:tailEnd/>
          </a:ln>
        </p:spPr>
        <p:txBody>
          <a:bodyPr wrap="none">
            <a:spAutoFit/>
          </a:bodyPr>
          <a:lstStyle/>
          <a:p>
            <a:r>
              <a:rPr lang="es-MX"/>
              <a:t>Descontar al WACC</a:t>
            </a:r>
          </a:p>
          <a:p>
            <a:r>
              <a:rPr lang="es-MX"/>
              <a:t>En dólares</a:t>
            </a:r>
          </a:p>
        </p:txBody>
      </p:sp>
      <p:sp>
        <p:nvSpPr>
          <p:cNvPr id="146437" name="6 CuadroTexto"/>
          <p:cNvSpPr txBox="1">
            <a:spLocks noChangeArrowheads="1"/>
          </p:cNvSpPr>
          <p:nvPr/>
        </p:nvSpPr>
        <p:spPr bwMode="auto">
          <a:xfrm>
            <a:off x="357188" y="4783138"/>
            <a:ext cx="2928937" cy="646112"/>
          </a:xfrm>
          <a:prstGeom prst="rect">
            <a:avLst/>
          </a:prstGeom>
          <a:noFill/>
          <a:ln w="9525">
            <a:noFill/>
            <a:miter lim="800000"/>
            <a:headEnd/>
            <a:tailEnd/>
          </a:ln>
        </p:spPr>
        <p:txBody>
          <a:bodyPr wrap="none">
            <a:spAutoFit/>
          </a:bodyPr>
          <a:lstStyle/>
          <a:p>
            <a:r>
              <a:rPr lang="es-MX"/>
              <a:t>Convertir al tipo de cambio</a:t>
            </a:r>
          </a:p>
          <a:p>
            <a:r>
              <a:rPr lang="es-MX"/>
              <a:t>spot</a:t>
            </a:r>
          </a:p>
        </p:txBody>
      </p:sp>
      <p:sp>
        <p:nvSpPr>
          <p:cNvPr id="146438" name="7 CuadroTexto"/>
          <p:cNvSpPr txBox="1">
            <a:spLocks noChangeArrowheads="1"/>
          </p:cNvSpPr>
          <p:nvPr/>
        </p:nvSpPr>
        <p:spPr bwMode="auto">
          <a:xfrm>
            <a:off x="285750" y="2143125"/>
            <a:ext cx="3241675" cy="369888"/>
          </a:xfrm>
          <a:prstGeom prst="rect">
            <a:avLst/>
          </a:prstGeom>
          <a:noFill/>
          <a:ln w="9525">
            <a:noFill/>
            <a:miter lim="800000"/>
            <a:headEnd/>
            <a:tailEnd/>
          </a:ln>
        </p:spPr>
        <p:txBody>
          <a:bodyPr wrap="none">
            <a:spAutoFit/>
          </a:bodyPr>
          <a:lstStyle/>
          <a:p>
            <a:r>
              <a:rPr lang="es-MX"/>
              <a:t>Descontar al WACC en pesos</a:t>
            </a:r>
          </a:p>
        </p:txBody>
      </p:sp>
      <p:sp>
        <p:nvSpPr>
          <p:cNvPr id="10" name="9 Flecha abajo"/>
          <p:cNvSpPr/>
          <p:nvPr/>
        </p:nvSpPr>
        <p:spPr>
          <a:xfrm rot="1800878">
            <a:off x="3311525" y="2644775"/>
            <a:ext cx="428625"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1" name="10 Flecha abajo"/>
          <p:cNvSpPr/>
          <p:nvPr/>
        </p:nvSpPr>
        <p:spPr>
          <a:xfrm rot="19422860">
            <a:off x="5464175" y="2636838"/>
            <a:ext cx="428625" cy="500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2" name="11 Flecha abajo"/>
          <p:cNvSpPr/>
          <p:nvPr/>
        </p:nvSpPr>
        <p:spPr>
          <a:xfrm rot="19396056">
            <a:off x="3311525" y="4498975"/>
            <a:ext cx="428625"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3" name="12 Flecha abajo"/>
          <p:cNvSpPr/>
          <p:nvPr/>
        </p:nvSpPr>
        <p:spPr>
          <a:xfrm rot="2081149">
            <a:off x="5464175" y="4494213"/>
            <a:ext cx="428625" cy="500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4" name="1 Título"/>
          <p:cNvSpPr txBox="1">
            <a:spLocks/>
          </p:cNvSpPr>
          <p:nvPr/>
        </p:nvSpPr>
        <p:spPr bwMode="auto">
          <a:xfrm>
            <a:off x="-71438" y="-8890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1 Título"/>
          <p:cNvSpPr>
            <a:spLocks noGrp="1"/>
          </p:cNvSpPr>
          <p:nvPr>
            <p:ph type="title"/>
          </p:nvPr>
        </p:nvSpPr>
        <p:spPr>
          <a:xfrm>
            <a:off x="214313" y="625475"/>
            <a:ext cx="7526337" cy="660400"/>
          </a:xfrm>
        </p:spPr>
        <p:txBody>
          <a:bodyPr/>
          <a:lstStyle/>
          <a:p>
            <a:pPr algn="l"/>
            <a:r>
              <a:rPr lang="es-MX" smtClean="0"/>
              <a:t>Costo de Capital Conversión</a:t>
            </a:r>
          </a:p>
        </p:txBody>
      </p:sp>
      <p:graphicFrame>
        <p:nvGraphicFramePr>
          <p:cNvPr id="4" name="3 Marcador de contenido"/>
          <p:cNvGraphicFramePr>
            <a:graphicFrameLocks noGrp="1"/>
          </p:cNvGraphicFramePr>
          <p:nvPr>
            <p:ph idx="1"/>
          </p:nvPr>
        </p:nvGraphicFramePr>
        <p:xfrm>
          <a:off x="457200" y="1142984"/>
          <a:ext cx="8229600"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7459" name="5 CuadroTexto"/>
          <p:cNvSpPr txBox="1">
            <a:spLocks noChangeArrowheads="1"/>
          </p:cNvSpPr>
          <p:nvPr/>
        </p:nvSpPr>
        <p:spPr bwMode="auto">
          <a:xfrm>
            <a:off x="2286000" y="2643188"/>
            <a:ext cx="4108450" cy="369887"/>
          </a:xfrm>
          <a:prstGeom prst="rect">
            <a:avLst/>
          </a:prstGeom>
          <a:noFill/>
          <a:ln w="9525">
            <a:noFill/>
            <a:miter lim="800000"/>
            <a:headEnd/>
            <a:tailEnd/>
          </a:ln>
        </p:spPr>
        <p:txBody>
          <a:bodyPr wrap="none">
            <a:spAutoFit/>
          </a:bodyPr>
          <a:lstStyle/>
          <a:p>
            <a:r>
              <a:rPr lang="es-MX"/>
              <a:t>Sustraer la inflación esperada en USD</a:t>
            </a:r>
          </a:p>
        </p:txBody>
      </p:sp>
      <p:sp>
        <p:nvSpPr>
          <p:cNvPr id="147460" name="6 CuadroTexto"/>
          <p:cNvSpPr txBox="1">
            <a:spLocks noChangeArrowheads="1"/>
          </p:cNvSpPr>
          <p:nvPr/>
        </p:nvSpPr>
        <p:spPr bwMode="auto">
          <a:xfrm>
            <a:off x="2201863" y="4500563"/>
            <a:ext cx="4941887" cy="369887"/>
          </a:xfrm>
          <a:prstGeom prst="rect">
            <a:avLst/>
          </a:prstGeom>
          <a:noFill/>
          <a:ln w="9525">
            <a:noFill/>
            <a:miter lim="800000"/>
            <a:headEnd/>
            <a:tailEnd/>
          </a:ln>
        </p:spPr>
        <p:txBody>
          <a:bodyPr wrap="none">
            <a:spAutoFit/>
          </a:bodyPr>
          <a:lstStyle/>
          <a:p>
            <a:r>
              <a:rPr lang="es-MX"/>
              <a:t>Agregar la inflación esperada en moneda local</a:t>
            </a:r>
          </a:p>
        </p:txBody>
      </p:sp>
      <p:sp>
        <p:nvSpPr>
          <p:cNvPr id="147461" name="7 CuadroTexto"/>
          <p:cNvSpPr txBox="1">
            <a:spLocks noChangeArrowheads="1"/>
          </p:cNvSpPr>
          <p:nvPr/>
        </p:nvSpPr>
        <p:spPr bwMode="auto">
          <a:xfrm>
            <a:off x="2100263" y="6488113"/>
            <a:ext cx="5853112" cy="369887"/>
          </a:xfrm>
          <a:prstGeom prst="rect">
            <a:avLst/>
          </a:prstGeom>
          <a:noFill/>
          <a:ln w="9525">
            <a:noFill/>
            <a:miter lim="800000"/>
            <a:headEnd/>
            <a:tailEnd/>
          </a:ln>
        </p:spPr>
        <p:txBody>
          <a:bodyPr wrap="none">
            <a:spAutoFit/>
          </a:bodyPr>
          <a:lstStyle/>
          <a:p>
            <a:r>
              <a:rPr lang="es-MX"/>
              <a:t>1 + tasa nominal = (1 + tasa real) (1 + tasa de inflación)</a:t>
            </a:r>
          </a:p>
        </p:txBody>
      </p:sp>
      <p:sp>
        <p:nvSpPr>
          <p:cNvPr id="9" name="1 Título"/>
          <p:cNvSpPr txBox="1">
            <a:spLocks/>
          </p:cNvSpPr>
          <p:nvPr/>
        </p:nvSpPr>
        <p:spPr bwMode="auto">
          <a:xfrm>
            <a:off x="-71438" y="-8890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1 Título"/>
          <p:cNvSpPr>
            <a:spLocks noGrp="1"/>
          </p:cNvSpPr>
          <p:nvPr>
            <p:ph type="title"/>
          </p:nvPr>
        </p:nvSpPr>
        <p:spPr>
          <a:xfrm>
            <a:off x="500063" y="625475"/>
            <a:ext cx="7240587" cy="731838"/>
          </a:xfrm>
        </p:spPr>
        <p:txBody>
          <a:bodyPr/>
          <a:lstStyle/>
          <a:p>
            <a:pPr algn="l"/>
            <a:r>
              <a:rPr lang="es-MX" sz="2400" smtClean="0"/>
              <a:t>Ajustando el Costo de Capital – Paso a Paso</a:t>
            </a:r>
          </a:p>
        </p:txBody>
      </p:sp>
      <p:sp>
        <p:nvSpPr>
          <p:cNvPr id="148482" name="2 Marcador de contenido"/>
          <p:cNvSpPr>
            <a:spLocks noGrp="1"/>
          </p:cNvSpPr>
          <p:nvPr>
            <p:ph idx="1"/>
          </p:nvPr>
        </p:nvSpPr>
        <p:spPr>
          <a:xfrm>
            <a:off x="457200" y="1143000"/>
            <a:ext cx="8229600" cy="4525963"/>
          </a:xfrm>
        </p:spPr>
        <p:txBody>
          <a:bodyPr/>
          <a:lstStyle/>
          <a:p>
            <a:pPr marL="457200" indent="-457200">
              <a:buFont typeface="Calibri" pitchFamily="34" charset="0"/>
              <a:buAutoNum type="arabicPeriod"/>
            </a:pPr>
            <a:r>
              <a:rPr lang="es-MX" smtClean="0"/>
              <a:t>Seleccionar una referencia (usualmente US)</a:t>
            </a:r>
          </a:p>
          <a:p>
            <a:pPr marL="857250" lvl="1" indent="-457200"/>
            <a:r>
              <a:rPr lang="es-MX" smtClean="0"/>
              <a:t>Todos los cálculos intermedios deben ser en la moneda del país de referencia (Ej. Dólares)</a:t>
            </a:r>
          </a:p>
          <a:p>
            <a:pPr marL="457200" indent="-457200">
              <a:buFont typeface="Calibri" pitchFamily="34" charset="0"/>
              <a:buAutoNum type="arabicPeriod"/>
            </a:pPr>
            <a:r>
              <a:rPr lang="es-MX" smtClean="0"/>
              <a:t>Determinar el conjunto de empresas relacionadas sobre las cuales existe información disponible.</a:t>
            </a:r>
          </a:p>
          <a:p>
            <a:pPr marL="457200" indent="-457200">
              <a:buFont typeface="Calibri" pitchFamily="34" charset="0"/>
              <a:buAutoNum type="arabicPeriod"/>
            </a:pPr>
            <a:r>
              <a:rPr lang="es-MX" smtClean="0"/>
              <a:t>Calcular la beta del activo utilizando la metodología pure play.</a:t>
            </a:r>
          </a:p>
          <a:p>
            <a:pPr marL="457200" indent="-457200">
              <a:buFont typeface="Calibri" pitchFamily="34" charset="0"/>
              <a:buAutoNum type="arabicPeriod"/>
            </a:pPr>
            <a:r>
              <a:rPr lang="es-MX" smtClean="0"/>
              <a:t>Determinar el Premio por Riesgo País al sustraer la tasa libre de riesgo de EUA del rendimiento de los bonos soberanos.</a:t>
            </a:r>
          </a:p>
          <a:p>
            <a:pPr marL="857250" lvl="1" indent="-457200"/>
            <a:r>
              <a:rPr lang="es-MX" smtClean="0"/>
              <a:t>Ambas tasas de retorno deben estar en la misma divisa.</a:t>
            </a:r>
          </a:p>
          <a:p>
            <a:pPr marL="457200" indent="-457200">
              <a:buFont typeface="Calibri" pitchFamily="34" charset="0"/>
              <a:buAutoNum type="arabicPeriod"/>
            </a:pPr>
            <a:r>
              <a:rPr lang="es-MX" smtClean="0"/>
              <a:t>Utilizar el premio por riesgo de mercado obtenido para el mercado de referencia</a:t>
            </a:r>
          </a:p>
          <a:p>
            <a:pPr marL="457200" indent="-457200">
              <a:buFont typeface="Calibri" pitchFamily="34" charset="0"/>
              <a:buAutoNum type="arabicPeriod"/>
            </a:pPr>
            <a:r>
              <a:rPr lang="es-MX" smtClean="0"/>
              <a:t>Utilizar el estimado de la beta del activo para calcular la beta del capital de los accionistas.</a:t>
            </a:r>
          </a:p>
        </p:txBody>
      </p:sp>
      <p:sp>
        <p:nvSpPr>
          <p:cNvPr id="4" name="1 Título"/>
          <p:cNvSpPr txBox="1">
            <a:spLocks/>
          </p:cNvSpPr>
          <p:nvPr/>
        </p:nvSpPr>
        <p:spPr bwMode="auto">
          <a:xfrm>
            <a:off x="-71438" y="-8890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2 Marcador de contenido"/>
          <p:cNvSpPr>
            <a:spLocks noGrp="1"/>
          </p:cNvSpPr>
          <p:nvPr>
            <p:ph idx="1"/>
          </p:nvPr>
        </p:nvSpPr>
        <p:spPr>
          <a:xfrm>
            <a:off x="457200" y="1403350"/>
            <a:ext cx="8229600" cy="4525963"/>
          </a:xfrm>
        </p:spPr>
        <p:txBody>
          <a:bodyPr/>
          <a:lstStyle/>
          <a:p>
            <a:pPr marL="457200" indent="-457200">
              <a:buFont typeface="Calibri" pitchFamily="34" charset="0"/>
              <a:buAutoNum type="arabicPeriod" startAt="7"/>
            </a:pPr>
            <a:r>
              <a:rPr lang="es-MX" smtClean="0"/>
              <a:t>Calcular el costo del capital de los accionistas utilizando las fórmulas mostradas previamente.</a:t>
            </a:r>
          </a:p>
          <a:p>
            <a:pPr marL="457200" indent="-457200">
              <a:buFont typeface="Calibri" pitchFamily="34" charset="0"/>
              <a:buAutoNum type="arabicPeriod" startAt="7"/>
            </a:pPr>
            <a:r>
              <a:rPr lang="es-MX" smtClean="0"/>
              <a:t>Obtener un estimado del costo de a deuda en dólares.</a:t>
            </a:r>
          </a:p>
          <a:p>
            <a:pPr marL="457200" indent="-457200">
              <a:buFont typeface="Calibri" pitchFamily="34" charset="0"/>
              <a:buAutoNum type="arabicPeriod" startAt="7"/>
            </a:pPr>
            <a:r>
              <a:rPr lang="es-MX" smtClean="0"/>
              <a:t>Calcular el WACC a partir de esta información</a:t>
            </a:r>
          </a:p>
          <a:p>
            <a:pPr marL="457200" indent="-457200">
              <a:buFont typeface="Calibri" pitchFamily="34" charset="0"/>
              <a:buAutoNum type="arabicPeriod" startAt="7"/>
            </a:pPr>
            <a:r>
              <a:rPr lang="es-MX" smtClean="0"/>
              <a:t>Restar la inflación de Estados Unidos del WACC para obtener un WACC en moneda constante.</a:t>
            </a:r>
          </a:p>
          <a:p>
            <a:pPr marL="457200" indent="-457200">
              <a:buFont typeface="Calibri" pitchFamily="34" charset="0"/>
              <a:buAutoNum type="arabicPeriod" startAt="7"/>
            </a:pPr>
            <a:r>
              <a:rPr lang="es-MX" smtClean="0"/>
              <a:t>Sumar la inflación al WACC de moneda constante para obtener el WACC en moneda local.</a:t>
            </a:r>
          </a:p>
          <a:p>
            <a:pPr marL="457200" indent="-457200">
              <a:buFont typeface="Calibri" pitchFamily="34" charset="0"/>
              <a:buAutoNum type="arabicPeriod" startAt="7"/>
            </a:pPr>
            <a:r>
              <a:rPr lang="es-MX" smtClean="0"/>
              <a:t>Para las empresas que operan en más de un país, calcular el WACC para cada país en dólares y ajustar a la inflación local para obtener el WACC en moneda local para cada país.</a:t>
            </a:r>
          </a:p>
        </p:txBody>
      </p:sp>
      <p:sp>
        <p:nvSpPr>
          <p:cNvPr id="149506" name="1 Título"/>
          <p:cNvSpPr>
            <a:spLocks noGrp="1"/>
          </p:cNvSpPr>
          <p:nvPr>
            <p:ph type="title"/>
          </p:nvPr>
        </p:nvSpPr>
        <p:spPr>
          <a:xfrm>
            <a:off x="500063" y="625475"/>
            <a:ext cx="7240587" cy="731838"/>
          </a:xfrm>
        </p:spPr>
        <p:txBody>
          <a:bodyPr/>
          <a:lstStyle/>
          <a:p>
            <a:pPr algn="l"/>
            <a:r>
              <a:rPr lang="es-MX" sz="2400" smtClean="0"/>
              <a:t>Ajustando el Costo de Capital – Paso a Paso</a:t>
            </a:r>
          </a:p>
        </p:txBody>
      </p:sp>
      <p:sp>
        <p:nvSpPr>
          <p:cNvPr id="6" name="1 Título"/>
          <p:cNvSpPr txBox="1">
            <a:spLocks/>
          </p:cNvSpPr>
          <p:nvPr/>
        </p:nvSpPr>
        <p:spPr bwMode="auto">
          <a:xfrm>
            <a:off x="-71438" y="-88900"/>
            <a:ext cx="8143876" cy="803275"/>
          </a:xfrm>
          <a:prstGeom prst="rect">
            <a:avLst/>
          </a:prstGeom>
          <a:noFill/>
          <a:ln w="9525">
            <a:noFill/>
            <a:miter lim="800000"/>
            <a:headEnd/>
            <a:tailEnd/>
          </a:ln>
        </p:spPr>
        <p:txBody>
          <a:bodyPr anchor="ctr"/>
          <a:lstStyle/>
          <a:p>
            <a:pPr algn="ctr" eaLnBrk="0" hangingPunct="0">
              <a:defRPr/>
            </a:pPr>
            <a:r>
              <a:rPr lang="es-MX" sz="2800" b="1" dirty="0">
                <a:latin typeface="+mj-lt"/>
                <a:ea typeface="+mj-ea"/>
                <a:cs typeface="+mj-cs"/>
              </a:rPr>
              <a:t>5. Ajustando el Costo de Capital Promedio Ponderado</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2765</TotalTime>
  <Words>7996</Words>
  <Application>Microsoft Office PowerPoint</Application>
  <PresentationFormat>Presentación en pantalla (4:3)</PresentationFormat>
  <Paragraphs>997</Paragraphs>
  <Slides>98</Slides>
  <Notes>4</Notes>
  <HiddenSlides>0</HiddenSlides>
  <MMClips>0</MMClips>
  <ScaleCrop>false</ScaleCrop>
  <HeadingPairs>
    <vt:vector size="8" baseType="variant">
      <vt:variant>
        <vt:lpstr>Fuentes usadas</vt:lpstr>
      </vt:variant>
      <vt:variant>
        <vt:i4>2</vt:i4>
      </vt:variant>
      <vt:variant>
        <vt:lpstr>Tema</vt:lpstr>
      </vt:variant>
      <vt:variant>
        <vt:i4>1</vt:i4>
      </vt:variant>
      <vt:variant>
        <vt:lpstr>Servidores OLE incrustados</vt:lpstr>
      </vt:variant>
      <vt:variant>
        <vt:i4>2</vt:i4>
      </vt:variant>
      <vt:variant>
        <vt:lpstr>Títulos de diapositiva</vt:lpstr>
      </vt:variant>
      <vt:variant>
        <vt:i4>98</vt:i4>
      </vt:variant>
    </vt:vector>
  </HeadingPairs>
  <TitlesOfParts>
    <vt:vector size="103" baseType="lpstr">
      <vt:lpstr>Arial</vt:lpstr>
      <vt:lpstr>Calibri</vt:lpstr>
      <vt:lpstr>Tema de Office</vt:lpstr>
      <vt:lpstr>Equation</vt:lpstr>
      <vt:lpstr>Microsoft Excel Chart</vt:lpstr>
      <vt:lpstr>Decisiones de inversión a largo plazo</vt:lpstr>
      <vt:lpstr>Conceptos básicos</vt:lpstr>
      <vt:lpstr>Estructura de Capital</vt:lpstr>
      <vt:lpstr>1. Introducción</vt:lpstr>
      <vt:lpstr>1. Introducción</vt:lpstr>
      <vt:lpstr>1. Introducción</vt:lpstr>
      <vt:lpstr>1. Introducción</vt:lpstr>
      <vt:lpstr>1. Introducción</vt:lpstr>
      <vt:lpstr>1. Introducción</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Bases para las Decisiones de Financiamiento o Inversión  </vt:lpstr>
      <vt:lpstr>2. Costo de Capital Promedio Ponderado (WACC )</vt:lpstr>
      <vt:lpstr>Temario</vt:lpstr>
      <vt:lpstr>2. Costo de Capital Promedio Ponderado (WACC )</vt:lpstr>
      <vt:lpstr>2. Costo de Capital Promedio Ponderado (WACC )</vt:lpstr>
      <vt:lpstr>2. Costo de Capital Promedio Ponderado (WACC )</vt:lpstr>
      <vt:lpstr>Presentación de PowerPoint</vt:lpstr>
      <vt:lpstr>2. Costo de Capital Promedio Ponderado (WACC )</vt:lpstr>
      <vt:lpstr>2. Costo de Capital Promedio Ponderado (WACC )</vt:lpstr>
      <vt:lpstr>2. Costo de Capital Promedio Ponderado (WACC )</vt:lpstr>
      <vt:lpstr>2. Costo de Capital Promedio Ponderado (WACC )</vt:lpstr>
      <vt:lpstr>2. Costo de Capital Promedio Ponderado (WACC )</vt:lpstr>
      <vt:lpstr>2. Costo de Capital Promedio Ponderado (WACC )</vt:lpstr>
      <vt:lpstr>2. Costo de Capital Promedio Ponderado (WACC )</vt:lpstr>
      <vt:lpstr>2. Costo de Capital Promedio Ponderado (WACC )</vt:lpstr>
      <vt:lpstr>3.1 Estructura Óptima de Capital</vt:lpstr>
      <vt:lpstr>3.1 Estructura Óptima de Capital</vt:lpstr>
      <vt:lpstr>3.1 Estructura Óptima de Capital</vt:lpstr>
      <vt:lpstr>3.2. Modigliani – Miller (MM)</vt:lpstr>
      <vt:lpstr>3.2. Modigliani – Miller (MM)</vt:lpstr>
      <vt:lpstr>3.2. Modigliani – Miller (MM)</vt:lpstr>
      <vt:lpstr>3.2 Modigliani – Miller (MM)</vt:lpstr>
      <vt:lpstr>3.2 Modigliani – Miller (MM)</vt:lpstr>
      <vt:lpstr>3.2 Modigliani – Miller (MM)</vt:lpstr>
      <vt:lpstr>3.2 Modigliani – Miller (MM)</vt:lpstr>
      <vt:lpstr>3.3 Límites al Endeudamiento</vt:lpstr>
      <vt:lpstr>3.3 Límites al Endeudamiento</vt:lpstr>
      <vt:lpstr>3.3 Límites al Endeudamiento</vt:lpstr>
      <vt:lpstr>3.3 Límites al Endeudamiento</vt:lpstr>
      <vt:lpstr>3.3 Límites al Endeudamiento</vt:lpstr>
      <vt:lpstr>4. Capital Asset Pricing Model</vt:lpstr>
      <vt:lpstr>4. Capital Asset Pricing Model</vt:lpstr>
      <vt:lpstr>4. Capital Asset Pricing Model</vt:lpstr>
      <vt:lpstr>4. Capital Asset Pricing Model</vt:lpstr>
      <vt:lpstr>4. Capital Asset Pricing Model</vt:lpstr>
      <vt:lpstr>4. Capital Asset Pricing Model</vt:lpstr>
      <vt:lpstr>Premio por Riesgo</vt:lpstr>
      <vt:lpstr>4. Capital Asset Pricing Model</vt:lpstr>
      <vt:lpstr>4. Capital Asset Pricing Model</vt:lpstr>
      <vt:lpstr>4. Capital Asset Pricing Model</vt:lpstr>
      <vt:lpstr>4. Capital Asset Pricing Model</vt:lpstr>
      <vt:lpstr>Betas de Acciones</vt:lpstr>
      <vt:lpstr>Presentación de PowerPoint</vt:lpstr>
      <vt:lpstr>¿Cuáles son los componentes de la Beta?</vt:lpstr>
      <vt:lpstr>Regresión</vt:lpstr>
      <vt:lpstr>Presentación de PowerPoint</vt:lpstr>
      <vt:lpstr>Tres Perspectivas de la Beta</vt:lpstr>
      <vt:lpstr>Presentación de PowerPoint</vt:lpstr>
      <vt:lpstr>Impacto del Apalancamiento</vt:lpstr>
      <vt:lpstr>Presentación de PowerPoint</vt:lpstr>
      <vt:lpstr>Calculando el Costo del Capital Accionario Desapalancado del WACC</vt:lpstr>
      <vt:lpstr>Presentación de PowerPoint</vt:lpstr>
      <vt:lpstr>Presentación de PowerPoint</vt:lpstr>
      <vt:lpstr>Presentación de PowerPoint</vt:lpstr>
      <vt:lpstr>Presentación de PowerPoint</vt:lpstr>
      <vt:lpstr>Pure Play Beta – Paso a Paso</vt:lpstr>
      <vt:lpstr>Presentación de PowerPoint</vt:lpstr>
      <vt:lpstr>Calculando el WACC  a partir de la beta del activo</vt:lpstr>
      <vt:lpstr>Costo de Capital Internacional</vt:lpstr>
      <vt:lpstr>Presentación de PowerPoint</vt:lpstr>
      <vt:lpstr>Presentación de PowerPoint</vt:lpstr>
      <vt:lpstr>Premio por Riesgo País - México</vt:lpstr>
      <vt:lpstr>Calculando el WACC  a partir de la beta del activo – Costo de Capital Modificado</vt:lpstr>
      <vt:lpstr>Moneda Local vs Moneda Extranjera</vt:lpstr>
      <vt:lpstr>Costo de Capital Conversión</vt:lpstr>
      <vt:lpstr>Ajustando el Costo de Capital – Paso a Paso</vt:lpstr>
      <vt:lpstr>Ajustando el Costo de Capital – Paso a Paso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de Estructura de Capital</dc:title>
  <dc:creator>Pólux Ernesto Díaz Ruíz</dc:creator>
  <cp:lastModifiedBy>GABRIELA RODRIGUEZ CABALLERO</cp:lastModifiedBy>
  <cp:revision>338</cp:revision>
  <dcterms:created xsi:type="dcterms:W3CDTF">2007-10-19T19:11:45Z</dcterms:created>
  <dcterms:modified xsi:type="dcterms:W3CDTF">2025-02-22T01:40:30Z</dcterms:modified>
</cp:coreProperties>
</file>