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8"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9C81A5-9D71-47A1-8419-B0C7CF62A34B}" type="datetimeFigureOut">
              <a:rPr lang="es-MX" smtClean="0"/>
              <a:t>28/02/2025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B564BDA-1E82-4FCE-9B8D-973B5F17131E}" type="slidenum">
              <a:rPr lang="es-MX" smtClean="0"/>
              <a:t>‹Nº›</a:t>
            </a:fld>
            <a:endParaRPr lang="es-MX"/>
          </a:p>
        </p:txBody>
      </p:sp>
    </p:spTree>
    <p:extLst>
      <p:ext uri="{BB962C8B-B14F-4D97-AF65-F5344CB8AC3E}">
        <p14:creationId xmlns:p14="http://schemas.microsoft.com/office/powerpoint/2010/main" val="1608001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A9C81A5-9D71-47A1-8419-B0C7CF62A34B}" type="datetimeFigureOut">
              <a:rPr lang="es-MX" smtClean="0"/>
              <a:t>28/02/2025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B564BDA-1E82-4FCE-9B8D-973B5F17131E}" type="slidenum">
              <a:rPr lang="es-MX" smtClean="0"/>
              <a:t>‹Nº›</a:t>
            </a:fld>
            <a:endParaRPr lang="es-MX"/>
          </a:p>
        </p:txBody>
      </p:sp>
    </p:spTree>
    <p:extLst>
      <p:ext uri="{BB962C8B-B14F-4D97-AF65-F5344CB8AC3E}">
        <p14:creationId xmlns:p14="http://schemas.microsoft.com/office/powerpoint/2010/main" val="1698285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A9C81A5-9D71-47A1-8419-B0C7CF62A34B}" type="datetimeFigureOut">
              <a:rPr lang="es-MX" smtClean="0"/>
              <a:t>28/02/2025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B564BDA-1E82-4FCE-9B8D-973B5F17131E}" type="slidenum">
              <a:rPr lang="es-MX" smtClean="0"/>
              <a:t>‹Nº›</a:t>
            </a:fld>
            <a:endParaRPr lang="es-MX"/>
          </a:p>
        </p:txBody>
      </p:sp>
    </p:spTree>
    <p:extLst>
      <p:ext uri="{BB962C8B-B14F-4D97-AF65-F5344CB8AC3E}">
        <p14:creationId xmlns:p14="http://schemas.microsoft.com/office/powerpoint/2010/main" val="1405323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A9C81A5-9D71-47A1-8419-B0C7CF62A34B}" type="datetimeFigureOut">
              <a:rPr lang="es-MX" smtClean="0"/>
              <a:t>28/02/2025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B564BDA-1E82-4FCE-9B8D-973B5F17131E}" type="slidenum">
              <a:rPr lang="es-MX" smtClean="0"/>
              <a:t>‹Nº›</a:t>
            </a:fld>
            <a:endParaRPr lang="es-MX"/>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941562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A9C81A5-9D71-47A1-8419-B0C7CF62A34B}" type="datetimeFigureOut">
              <a:rPr lang="es-MX" smtClean="0"/>
              <a:t>28/02/2025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B564BDA-1E82-4FCE-9B8D-973B5F17131E}" type="slidenum">
              <a:rPr lang="es-MX" smtClean="0"/>
              <a:t>‹Nº›</a:t>
            </a:fld>
            <a:endParaRPr lang="es-MX"/>
          </a:p>
        </p:txBody>
      </p:sp>
    </p:spTree>
    <p:extLst>
      <p:ext uri="{BB962C8B-B14F-4D97-AF65-F5344CB8AC3E}">
        <p14:creationId xmlns:p14="http://schemas.microsoft.com/office/powerpoint/2010/main" val="744941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A9C81A5-9D71-47A1-8419-B0C7CF62A34B}" type="datetimeFigureOut">
              <a:rPr lang="es-MX" smtClean="0"/>
              <a:t>28/02/2025</a:t>
            </a:fld>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B564BDA-1E82-4FCE-9B8D-973B5F17131E}" type="slidenum">
              <a:rPr lang="es-MX" smtClean="0"/>
              <a:t>‹Nº›</a:t>
            </a:fld>
            <a:endParaRPr lang="es-MX"/>
          </a:p>
        </p:txBody>
      </p:sp>
    </p:spTree>
    <p:extLst>
      <p:ext uri="{BB962C8B-B14F-4D97-AF65-F5344CB8AC3E}">
        <p14:creationId xmlns:p14="http://schemas.microsoft.com/office/powerpoint/2010/main" val="7600321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A9C81A5-9D71-47A1-8419-B0C7CF62A34B}" type="datetimeFigureOut">
              <a:rPr lang="es-MX" smtClean="0"/>
              <a:t>28/02/2025</a:t>
            </a:fld>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B564BDA-1E82-4FCE-9B8D-973B5F17131E}" type="slidenum">
              <a:rPr lang="es-MX" smtClean="0"/>
              <a:t>‹Nº›</a:t>
            </a:fld>
            <a:endParaRPr lang="es-MX"/>
          </a:p>
        </p:txBody>
      </p:sp>
    </p:spTree>
    <p:extLst>
      <p:ext uri="{BB962C8B-B14F-4D97-AF65-F5344CB8AC3E}">
        <p14:creationId xmlns:p14="http://schemas.microsoft.com/office/powerpoint/2010/main" val="2352027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A9C81A5-9D71-47A1-8419-B0C7CF62A34B}" type="datetimeFigureOut">
              <a:rPr lang="es-MX" smtClean="0"/>
              <a:t>28/02/2025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B564BDA-1E82-4FCE-9B8D-973B5F17131E}" type="slidenum">
              <a:rPr lang="es-MX" smtClean="0"/>
              <a:t>‹Nº›</a:t>
            </a:fld>
            <a:endParaRPr lang="es-MX"/>
          </a:p>
        </p:txBody>
      </p:sp>
    </p:spTree>
    <p:extLst>
      <p:ext uri="{BB962C8B-B14F-4D97-AF65-F5344CB8AC3E}">
        <p14:creationId xmlns:p14="http://schemas.microsoft.com/office/powerpoint/2010/main" val="42641269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A9C81A5-9D71-47A1-8419-B0C7CF62A34B}" type="datetimeFigureOut">
              <a:rPr lang="es-MX" smtClean="0"/>
              <a:t>28/02/2025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B564BDA-1E82-4FCE-9B8D-973B5F17131E}" type="slidenum">
              <a:rPr lang="es-MX" smtClean="0"/>
              <a:t>‹Nº›</a:t>
            </a:fld>
            <a:endParaRPr lang="es-MX"/>
          </a:p>
        </p:txBody>
      </p:sp>
    </p:spTree>
    <p:extLst>
      <p:ext uri="{BB962C8B-B14F-4D97-AF65-F5344CB8AC3E}">
        <p14:creationId xmlns:p14="http://schemas.microsoft.com/office/powerpoint/2010/main" val="3489364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4A9C81A5-9D71-47A1-8419-B0C7CF62A34B}" type="datetimeFigureOut">
              <a:rPr lang="es-MX" smtClean="0"/>
              <a:t>28/02/2025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B564BDA-1E82-4FCE-9B8D-973B5F17131E}" type="slidenum">
              <a:rPr lang="es-MX" smtClean="0"/>
              <a:t>‹Nº›</a:t>
            </a:fld>
            <a:endParaRPr lang="es-MX"/>
          </a:p>
        </p:txBody>
      </p:sp>
    </p:spTree>
    <p:extLst>
      <p:ext uri="{BB962C8B-B14F-4D97-AF65-F5344CB8AC3E}">
        <p14:creationId xmlns:p14="http://schemas.microsoft.com/office/powerpoint/2010/main" val="865888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A9C81A5-9D71-47A1-8419-B0C7CF62A34B}" type="datetimeFigureOut">
              <a:rPr lang="es-MX" smtClean="0"/>
              <a:t>28/02/2025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B564BDA-1E82-4FCE-9B8D-973B5F17131E}" type="slidenum">
              <a:rPr lang="es-MX" smtClean="0"/>
              <a:t>‹Nº›</a:t>
            </a:fld>
            <a:endParaRPr lang="es-MX"/>
          </a:p>
        </p:txBody>
      </p:sp>
    </p:spTree>
    <p:extLst>
      <p:ext uri="{BB962C8B-B14F-4D97-AF65-F5344CB8AC3E}">
        <p14:creationId xmlns:p14="http://schemas.microsoft.com/office/powerpoint/2010/main" val="2400200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A9C81A5-9D71-47A1-8419-B0C7CF62A34B}" type="datetimeFigureOut">
              <a:rPr lang="es-MX" smtClean="0"/>
              <a:t>28/02/2025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B564BDA-1E82-4FCE-9B8D-973B5F17131E}" type="slidenum">
              <a:rPr lang="es-MX" smtClean="0"/>
              <a:t>‹Nº›</a:t>
            </a:fld>
            <a:endParaRPr lang="es-MX"/>
          </a:p>
        </p:txBody>
      </p:sp>
    </p:spTree>
    <p:extLst>
      <p:ext uri="{BB962C8B-B14F-4D97-AF65-F5344CB8AC3E}">
        <p14:creationId xmlns:p14="http://schemas.microsoft.com/office/powerpoint/2010/main" val="406876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A9C81A5-9D71-47A1-8419-B0C7CF62A34B}" type="datetimeFigureOut">
              <a:rPr lang="es-MX" smtClean="0"/>
              <a:t>28/02/2025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B564BDA-1E82-4FCE-9B8D-973B5F17131E}" type="slidenum">
              <a:rPr lang="es-MX" smtClean="0"/>
              <a:t>‹Nº›</a:t>
            </a:fld>
            <a:endParaRPr lang="es-MX"/>
          </a:p>
        </p:txBody>
      </p:sp>
    </p:spTree>
    <p:extLst>
      <p:ext uri="{BB962C8B-B14F-4D97-AF65-F5344CB8AC3E}">
        <p14:creationId xmlns:p14="http://schemas.microsoft.com/office/powerpoint/2010/main" val="3819097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4A9C81A5-9D71-47A1-8419-B0C7CF62A34B}" type="datetimeFigureOut">
              <a:rPr lang="es-MX" smtClean="0"/>
              <a:t>28/02/2025</a:t>
            </a:fld>
            <a:endParaRPr lang="es-MX"/>
          </a:p>
        </p:txBody>
      </p:sp>
      <p:sp>
        <p:nvSpPr>
          <p:cNvPr id="5" name="Footer Placeholder 3"/>
          <p:cNvSpPr>
            <a:spLocks noGrp="1"/>
          </p:cNvSpPr>
          <p:nvPr>
            <p:ph type="ftr" sz="quarter" idx="11"/>
          </p:nvPr>
        </p:nvSpPr>
        <p:spPr/>
        <p:txBody>
          <a:bodyPr/>
          <a:lstStyle/>
          <a:p>
            <a:endParaRPr lang="es-MX"/>
          </a:p>
        </p:txBody>
      </p:sp>
      <p:sp>
        <p:nvSpPr>
          <p:cNvPr id="6" name="Slide Number Placeholder 4"/>
          <p:cNvSpPr>
            <a:spLocks noGrp="1"/>
          </p:cNvSpPr>
          <p:nvPr>
            <p:ph type="sldNum" sz="quarter" idx="12"/>
          </p:nvPr>
        </p:nvSpPr>
        <p:spPr/>
        <p:txBody>
          <a:bodyPr/>
          <a:lstStyle/>
          <a:p>
            <a:fld id="{3B564BDA-1E82-4FCE-9B8D-973B5F17131E}" type="slidenum">
              <a:rPr lang="es-MX" smtClean="0"/>
              <a:t>‹Nº›</a:t>
            </a:fld>
            <a:endParaRPr lang="es-MX"/>
          </a:p>
        </p:txBody>
      </p:sp>
    </p:spTree>
    <p:extLst>
      <p:ext uri="{BB962C8B-B14F-4D97-AF65-F5344CB8AC3E}">
        <p14:creationId xmlns:p14="http://schemas.microsoft.com/office/powerpoint/2010/main" val="391229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A9C81A5-9D71-47A1-8419-B0C7CF62A34B}" type="datetimeFigureOut">
              <a:rPr lang="es-MX" smtClean="0"/>
              <a:t>28/02/2025</a:t>
            </a:fld>
            <a:endParaRPr lang="es-MX"/>
          </a:p>
        </p:txBody>
      </p:sp>
      <p:sp>
        <p:nvSpPr>
          <p:cNvPr id="5" name="Footer Placeholder 2"/>
          <p:cNvSpPr>
            <a:spLocks noGrp="1"/>
          </p:cNvSpPr>
          <p:nvPr>
            <p:ph type="ftr" sz="quarter" idx="11"/>
          </p:nvPr>
        </p:nvSpPr>
        <p:spPr/>
        <p:txBody>
          <a:bodyPr/>
          <a:lstStyle/>
          <a:p>
            <a:endParaRPr lang="es-MX"/>
          </a:p>
        </p:txBody>
      </p:sp>
      <p:sp>
        <p:nvSpPr>
          <p:cNvPr id="6" name="Slide Number Placeholder 3"/>
          <p:cNvSpPr>
            <a:spLocks noGrp="1"/>
          </p:cNvSpPr>
          <p:nvPr>
            <p:ph type="sldNum" sz="quarter" idx="12"/>
          </p:nvPr>
        </p:nvSpPr>
        <p:spPr/>
        <p:txBody>
          <a:bodyPr/>
          <a:lstStyle/>
          <a:p>
            <a:fld id="{3B564BDA-1E82-4FCE-9B8D-973B5F17131E}" type="slidenum">
              <a:rPr lang="es-MX" smtClean="0"/>
              <a:t>‹Nº›</a:t>
            </a:fld>
            <a:endParaRPr lang="es-MX"/>
          </a:p>
        </p:txBody>
      </p:sp>
    </p:spTree>
    <p:extLst>
      <p:ext uri="{BB962C8B-B14F-4D97-AF65-F5344CB8AC3E}">
        <p14:creationId xmlns:p14="http://schemas.microsoft.com/office/powerpoint/2010/main" val="2921827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4A9C81A5-9D71-47A1-8419-B0C7CF62A34B}" type="datetimeFigureOut">
              <a:rPr lang="es-MX" smtClean="0"/>
              <a:t>28/02/2025</a:t>
            </a:fld>
            <a:endParaRPr lang="es-MX"/>
          </a:p>
        </p:txBody>
      </p:sp>
      <p:sp>
        <p:nvSpPr>
          <p:cNvPr id="5" name="Footer Placeholder 5"/>
          <p:cNvSpPr>
            <a:spLocks noGrp="1"/>
          </p:cNvSpPr>
          <p:nvPr>
            <p:ph type="ftr" sz="quarter" idx="11"/>
          </p:nvPr>
        </p:nvSpPr>
        <p:spPr/>
        <p:txBody>
          <a:bodyPr/>
          <a:lstStyle/>
          <a:p>
            <a:endParaRPr lang="es-MX"/>
          </a:p>
        </p:txBody>
      </p:sp>
      <p:sp>
        <p:nvSpPr>
          <p:cNvPr id="6" name="Slide Number Placeholder 6"/>
          <p:cNvSpPr>
            <a:spLocks noGrp="1"/>
          </p:cNvSpPr>
          <p:nvPr>
            <p:ph type="sldNum" sz="quarter" idx="12"/>
          </p:nvPr>
        </p:nvSpPr>
        <p:spPr/>
        <p:txBody>
          <a:bodyPr/>
          <a:lstStyle/>
          <a:p>
            <a:fld id="{3B564BDA-1E82-4FCE-9B8D-973B5F17131E}" type="slidenum">
              <a:rPr lang="es-MX" smtClean="0"/>
              <a:t>‹Nº›</a:t>
            </a:fld>
            <a:endParaRPr lang="es-MX"/>
          </a:p>
        </p:txBody>
      </p:sp>
    </p:spTree>
    <p:extLst>
      <p:ext uri="{BB962C8B-B14F-4D97-AF65-F5344CB8AC3E}">
        <p14:creationId xmlns:p14="http://schemas.microsoft.com/office/powerpoint/2010/main" val="1209199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A9C81A5-9D71-47A1-8419-B0C7CF62A34B}" type="datetimeFigureOut">
              <a:rPr lang="es-MX" smtClean="0"/>
              <a:t>28/02/2025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B564BDA-1E82-4FCE-9B8D-973B5F17131E}" type="slidenum">
              <a:rPr lang="es-MX" smtClean="0"/>
              <a:t>‹Nº›</a:t>
            </a:fld>
            <a:endParaRPr lang="es-MX"/>
          </a:p>
        </p:txBody>
      </p:sp>
    </p:spTree>
    <p:extLst>
      <p:ext uri="{BB962C8B-B14F-4D97-AF65-F5344CB8AC3E}">
        <p14:creationId xmlns:p14="http://schemas.microsoft.com/office/powerpoint/2010/main" val="2951695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9C81A5-9D71-47A1-8419-B0C7CF62A34B}" type="datetimeFigureOut">
              <a:rPr lang="es-MX" smtClean="0"/>
              <a:t>28/02/2025</a:t>
            </a:fld>
            <a:endParaRPr lang="es-MX"/>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MX"/>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B564BDA-1E82-4FCE-9B8D-973B5F17131E}" type="slidenum">
              <a:rPr lang="es-MX" smtClean="0"/>
              <a:t>‹Nº›</a:t>
            </a:fld>
            <a:endParaRPr lang="es-MX"/>
          </a:p>
        </p:txBody>
      </p:sp>
    </p:spTree>
    <p:extLst>
      <p:ext uri="{BB962C8B-B14F-4D97-AF65-F5344CB8AC3E}">
        <p14:creationId xmlns:p14="http://schemas.microsoft.com/office/powerpoint/2010/main" val="174350139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27428" y="1617014"/>
            <a:ext cx="9144000" cy="1854200"/>
          </a:xfrm>
        </p:spPr>
        <p:txBody>
          <a:bodyPr/>
          <a:lstStyle/>
          <a:p>
            <a:r>
              <a:rPr lang="es-MX" b="1" dirty="0"/>
              <a:t>¿Qué es el costo de capital?</a:t>
            </a:r>
            <a:br>
              <a:rPr lang="es-MX" b="1" dirty="0"/>
            </a:br>
            <a:endParaRPr lang="es-MX" dirty="0"/>
          </a:p>
        </p:txBody>
      </p:sp>
      <p:sp>
        <p:nvSpPr>
          <p:cNvPr id="3" name="Subtítulo 2"/>
          <p:cNvSpPr>
            <a:spLocks noGrp="1"/>
          </p:cNvSpPr>
          <p:nvPr>
            <p:ph type="subTitle" idx="1"/>
          </p:nvPr>
        </p:nvSpPr>
        <p:spPr>
          <a:xfrm>
            <a:off x="355600" y="2794000"/>
            <a:ext cx="11531600" cy="4064000"/>
          </a:xfrm>
        </p:spPr>
        <p:txBody>
          <a:bodyPr>
            <a:normAutofit/>
          </a:bodyPr>
          <a:lstStyle/>
          <a:p>
            <a:pPr algn="just"/>
            <a:r>
              <a:rPr lang="es-MX" dirty="0"/>
              <a:t>El costo de capital es la tasa de rendimiento promedio que debe tener una empresa para compensar su financiamiento. Es decir, se trata de un costo que debe cubrir por utilizar capital de terceros, y regularmente se hace a través de la emisión de acciones o de títulos de deuda.</a:t>
            </a:r>
          </a:p>
          <a:p>
            <a:pPr algn="just"/>
            <a:r>
              <a:rPr lang="es-MX" dirty="0"/>
              <a:t>Si, una empresa, por ejemplo, quiere expandir sus operaciones o lanzar una nueva línea de productos, debe evaluar si el rendimiento esperado es suficiente para cubrir todos los costos de financiamiento. De esta manera puede tener claro si se trata de una inversión que vale la pena, y si existe potencial de obtener ganancias.</a:t>
            </a:r>
          </a:p>
          <a:p>
            <a:pPr algn="just"/>
            <a:endParaRPr lang="es-MX" dirty="0"/>
          </a:p>
        </p:txBody>
      </p:sp>
    </p:spTree>
    <p:extLst>
      <p:ext uri="{BB962C8B-B14F-4D97-AF65-F5344CB8AC3E}">
        <p14:creationId xmlns:p14="http://schemas.microsoft.com/office/powerpoint/2010/main" val="34288401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Factores que afectan al costo de capital</a:t>
            </a:r>
            <a:br>
              <a:rPr lang="es-MX" b="1" dirty="0"/>
            </a:br>
            <a:endParaRPr lang="es-MX" dirty="0"/>
          </a:p>
        </p:txBody>
      </p:sp>
      <p:sp>
        <p:nvSpPr>
          <p:cNvPr id="3" name="Marcador de contenido 2"/>
          <p:cNvSpPr>
            <a:spLocks noGrp="1"/>
          </p:cNvSpPr>
          <p:nvPr>
            <p:ph idx="1"/>
          </p:nvPr>
        </p:nvSpPr>
        <p:spPr/>
        <p:txBody>
          <a:bodyPr>
            <a:normAutofit fontScale="92500" lnSpcReduction="10000"/>
          </a:bodyPr>
          <a:lstStyle/>
          <a:p>
            <a:pPr marL="0" indent="0">
              <a:buNone/>
            </a:pPr>
            <a:r>
              <a:rPr lang="es-MX" dirty="0"/>
              <a:t>El costo de capital de una empresa se determina en función de muchas variables, como se pudo ver en las fórmulas sobre las que hablamos antes. Sin embargo, los factores que más afectan esta medida de análisis son</a:t>
            </a:r>
            <a:r>
              <a:rPr lang="es-MX" dirty="0" smtClean="0"/>
              <a:t>:</a:t>
            </a:r>
          </a:p>
          <a:p>
            <a:pPr marL="0" indent="0">
              <a:buNone/>
            </a:pPr>
            <a:endParaRPr lang="es-MX" dirty="0"/>
          </a:p>
          <a:p>
            <a:r>
              <a:rPr lang="es-MX" dirty="0"/>
              <a:t>La tasa libre de riesgo.</a:t>
            </a:r>
          </a:p>
          <a:p>
            <a:r>
              <a:rPr lang="es-MX" dirty="0"/>
              <a:t>La estructura de capital.</a:t>
            </a:r>
          </a:p>
          <a:p>
            <a:r>
              <a:rPr lang="es-MX" dirty="0"/>
              <a:t>El tamaño y la reputación de la empresa.</a:t>
            </a:r>
          </a:p>
          <a:p>
            <a:r>
              <a:rPr lang="es-MX" dirty="0"/>
              <a:t>Las condiciones particulares del mercado</a:t>
            </a:r>
            <a:r>
              <a:rPr lang="es-MX" dirty="0" smtClean="0"/>
              <a:t>.</a:t>
            </a:r>
          </a:p>
          <a:p>
            <a:pPr marL="0" indent="0">
              <a:buNone/>
            </a:pPr>
            <a:endParaRPr lang="es-MX" dirty="0"/>
          </a:p>
          <a:p>
            <a:pPr marL="0" indent="0">
              <a:buNone/>
            </a:pPr>
            <a:r>
              <a:rPr lang="es-MX" dirty="0"/>
              <a:t>Teniendo todo esto en mente, puedes hacer análisis más precisos y evaluar el potencial de rentabilidad de cualquier empresa.</a:t>
            </a:r>
          </a:p>
          <a:p>
            <a:endParaRPr lang="es-MX" dirty="0"/>
          </a:p>
        </p:txBody>
      </p:sp>
    </p:spTree>
    <p:extLst>
      <p:ext uri="{BB962C8B-B14F-4D97-AF65-F5344CB8AC3E}">
        <p14:creationId xmlns:p14="http://schemas.microsoft.com/office/powerpoint/2010/main" val="39690508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09411" y="246656"/>
            <a:ext cx="9404723" cy="1400530"/>
          </a:xfrm>
        </p:spPr>
        <p:txBody>
          <a:bodyPr>
            <a:normAutofit fontScale="90000"/>
          </a:bodyPr>
          <a:lstStyle/>
          <a:p>
            <a:r>
              <a:rPr lang="es-MX" b="1" dirty="0"/>
              <a:t>¿Por qué es importante para la toma de decisiones financieras?</a:t>
            </a:r>
            <a:br>
              <a:rPr lang="es-MX" b="1" dirty="0"/>
            </a:br>
            <a:endParaRPr lang="es-MX" dirty="0"/>
          </a:p>
        </p:txBody>
      </p:sp>
      <p:sp>
        <p:nvSpPr>
          <p:cNvPr id="3" name="Marcador de contenido 2"/>
          <p:cNvSpPr>
            <a:spLocks noGrp="1"/>
          </p:cNvSpPr>
          <p:nvPr>
            <p:ph idx="1"/>
          </p:nvPr>
        </p:nvSpPr>
        <p:spPr>
          <a:xfrm>
            <a:off x="709411" y="1738648"/>
            <a:ext cx="10515600" cy="4824681"/>
          </a:xfrm>
        </p:spPr>
        <p:txBody>
          <a:bodyPr>
            <a:normAutofit fontScale="92500" lnSpcReduction="10000"/>
          </a:bodyPr>
          <a:lstStyle/>
          <a:p>
            <a:pPr marL="0" indent="0">
              <a:buNone/>
            </a:pPr>
            <a:r>
              <a:rPr lang="es-MX" dirty="0"/>
              <a:t>El costo de capital de una empresa es un dato muy importante, y la mayoría de los analistas e inversionistas lo utilizan como referencia para tomar algunas decisiones financieras. Utilizándolo como referencia se puede</a:t>
            </a:r>
            <a:r>
              <a:rPr lang="es-MX" dirty="0" smtClean="0"/>
              <a:t>:</a:t>
            </a:r>
          </a:p>
          <a:p>
            <a:pPr marL="0" indent="0">
              <a:buNone/>
            </a:pPr>
            <a:endParaRPr lang="es-MX" dirty="0"/>
          </a:p>
          <a:p>
            <a:pPr lvl="1"/>
            <a:r>
              <a:rPr lang="es-MX" dirty="0"/>
              <a:t>Evaluar proyectos de inversión para determinar su rentabilidad.</a:t>
            </a:r>
          </a:p>
          <a:p>
            <a:pPr lvl="1"/>
            <a:r>
              <a:rPr lang="es-MX" dirty="0"/>
              <a:t>Analizar cuáles fuentes de financiamiento son mejores.</a:t>
            </a:r>
          </a:p>
          <a:p>
            <a:pPr lvl="1"/>
            <a:r>
              <a:rPr lang="es-MX" dirty="0"/>
              <a:t>Conocer el rendimiento financiero de una empresa y saber si es necesario aplicar algún tipo de cambio.</a:t>
            </a:r>
          </a:p>
          <a:p>
            <a:pPr lvl="1"/>
            <a:r>
              <a:rPr lang="es-MX" dirty="0"/>
              <a:t>Estimar los márgenes de beneficio de la empresas teniendo como referencia sus necesidades.</a:t>
            </a:r>
          </a:p>
          <a:p>
            <a:pPr lvl="1"/>
            <a:r>
              <a:rPr lang="es-MX" dirty="0"/>
              <a:t>Hacer un análisis de la estructura financiera de la </a:t>
            </a:r>
            <a:r>
              <a:rPr lang="es-MX" dirty="0" smtClean="0"/>
              <a:t>compañía.</a:t>
            </a:r>
          </a:p>
          <a:p>
            <a:pPr marL="0" indent="0">
              <a:buNone/>
            </a:pPr>
            <a:endParaRPr lang="es-MX" dirty="0" smtClean="0"/>
          </a:p>
          <a:p>
            <a:pPr marL="0" indent="0">
              <a:buNone/>
            </a:pPr>
            <a:r>
              <a:rPr lang="es-MX" dirty="0" smtClean="0"/>
              <a:t>Se </a:t>
            </a:r>
            <a:r>
              <a:rPr lang="es-MX" dirty="0"/>
              <a:t>trata de una herramienta fundamental tanto para las empresas como para los inversionistas.</a:t>
            </a:r>
          </a:p>
          <a:p>
            <a:endParaRPr lang="es-MX" dirty="0"/>
          </a:p>
        </p:txBody>
      </p:sp>
    </p:spTree>
    <p:extLst>
      <p:ext uri="{BB962C8B-B14F-4D97-AF65-F5344CB8AC3E}">
        <p14:creationId xmlns:p14="http://schemas.microsoft.com/office/powerpoint/2010/main" val="1070866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a:t>Tipos de costo de capital</a:t>
            </a:r>
            <a:br>
              <a:rPr lang="es-MX" b="1" dirty="0"/>
            </a:br>
            <a:endParaRPr lang="es-MX" dirty="0"/>
          </a:p>
        </p:txBody>
      </p:sp>
      <p:sp>
        <p:nvSpPr>
          <p:cNvPr id="3" name="Marcador de contenido 2"/>
          <p:cNvSpPr>
            <a:spLocks noGrp="1"/>
          </p:cNvSpPr>
          <p:nvPr>
            <p:ph idx="1"/>
          </p:nvPr>
        </p:nvSpPr>
        <p:spPr/>
        <p:txBody>
          <a:bodyPr/>
          <a:lstStyle/>
          <a:p>
            <a:r>
              <a:rPr lang="es-MX" b="1" dirty="0"/>
              <a:t>Costo de capital promedio </a:t>
            </a:r>
            <a:r>
              <a:rPr lang="es-MX" b="1" dirty="0" smtClean="0"/>
              <a:t>ponderado</a:t>
            </a:r>
          </a:p>
          <a:p>
            <a:pPr marL="0" indent="0">
              <a:buNone/>
            </a:pPr>
            <a:endParaRPr lang="es-MX" b="1" dirty="0"/>
          </a:p>
          <a:p>
            <a:r>
              <a:rPr lang="es-MX" b="1" dirty="0"/>
              <a:t>Costo de capital propio</a:t>
            </a:r>
          </a:p>
          <a:p>
            <a:endParaRPr lang="es-MX" b="1" dirty="0" smtClean="0"/>
          </a:p>
          <a:p>
            <a:r>
              <a:rPr lang="es-MX" b="1" dirty="0" smtClean="0"/>
              <a:t>Costo </a:t>
            </a:r>
            <a:r>
              <a:rPr lang="es-MX" b="1" dirty="0"/>
              <a:t>de capital de trabajo</a:t>
            </a:r>
          </a:p>
          <a:p>
            <a:pPr marL="0" indent="0">
              <a:buNone/>
            </a:pPr>
            <a:endParaRPr lang="es-MX" dirty="0"/>
          </a:p>
        </p:txBody>
      </p:sp>
    </p:spTree>
    <p:extLst>
      <p:ext uri="{BB962C8B-B14F-4D97-AF65-F5344CB8AC3E}">
        <p14:creationId xmlns:p14="http://schemas.microsoft.com/office/powerpoint/2010/main" val="3164347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Costo de capital promedio ponderado</a:t>
            </a:r>
            <a:br>
              <a:rPr lang="es-MX" b="1" dirty="0"/>
            </a:br>
            <a:endParaRPr lang="es-MX" dirty="0"/>
          </a:p>
        </p:txBody>
      </p:sp>
      <p:sp>
        <p:nvSpPr>
          <p:cNvPr id="3" name="Marcador de contenido 2"/>
          <p:cNvSpPr>
            <a:spLocks noGrp="1"/>
          </p:cNvSpPr>
          <p:nvPr>
            <p:ph idx="1"/>
          </p:nvPr>
        </p:nvSpPr>
        <p:spPr/>
        <p:txBody>
          <a:bodyPr/>
          <a:lstStyle/>
          <a:p>
            <a:pPr marL="0" indent="0" algn="just">
              <a:buNone/>
            </a:pPr>
            <a:r>
              <a:rPr lang="es-MX" dirty="0"/>
              <a:t>Este tipo de costo de capital se obtiene al promediar el costo de todas las fuentes de financiamiento de una empresa, incluyendo el capital propio, y se utiliza para calcular cuál es el rendimiento mínimo que debe tener para cubrir gastos como pago de intereses sobre préstamos, comisiones bancarias, y primas de riesgo, entre otros muchos más.</a:t>
            </a:r>
          </a:p>
          <a:p>
            <a:pPr marL="0" indent="0">
              <a:buNone/>
            </a:pPr>
            <a:endParaRPr lang="es-MX" dirty="0" smtClean="0"/>
          </a:p>
          <a:p>
            <a:pPr marL="0" indent="0" algn="just">
              <a:buNone/>
            </a:pPr>
            <a:r>
              <a:rPr lang="es-MX" dirty="0" smtClean="0"/>
              <a:t>Además</a:t>
            </a:r>
            <a:r>
              <a:rPr lang="es-MX" dirty="0"/>
              <a:t>, con él se determina si la empresa ofrece un buen nivel de rendimiento para los inversionistas, o si hace falta hacer ajustes en la estructura de financiamiento para mejorar la rentabilidad.</a:t>
            </a:r>
          </a:p>
          <a:p>
            <a:pPr marL="0" indent="0">
              <a:buNone/>
            </a:pPr>
            <a:endParaRPr lang="es-MX" dirty="0"/>
          </a:p>
        </p:txBody>
      </p:sp>
    </p:spTree>
    <p:extLst>
      <p:ext uri="{BB962C8B-B14F-4D97-AF65-F5344CB8AC3E}">
        <p14:creationId xmlns:p14="http://schemas.microsoft.com/office/powerpoint/2010/main" val="13873676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Costo de capital propio</a:t>
            </a:r>
            <a:br>
              <a:rPr lang="es-MX" b="1" dirty="0"/>
            </a:br>
            <a:endParaRPr lang="es-MX" dirty="0"/>
          </a:p>
        </p:txBody>
      </p:sp>
      <p:sp>
        <p:nvSpPr>
          <p:cNvPr id="3" name="Marcador de contenido 2"/>
          <p:cNvSpPr>
            <a:spLocks noGrp="1"/>
          </p:cNvSpPr>
          <p:nvPr>
            <p:ph idx="1"/>
          </p:nvPr>
        </p:nvSpPr>
        <p:spPr/>
        <p:txBody>
          <a:bodyPr>
            <a:normAutofit/>
          </a:bodyPr>
          <a:lstStyle/>
          <a:p>
            <a:pPr marL="0" indent="0" algn="just">
              <a:buNone/>
            </a:pPr>
            <a:r>
              <a:rPr lang="es-MX" dirty="0"/>
              <a:t>El costo de capital propio es una medida que se utiliza para determinar el rendimiento o los beneficios que debe ofrecer una empresa a las personas que invierten en ella. Este costo depende de muchos factores, dentro de los que se encuentra el riesgo percibido de la empresa, las condiciones del mercado de valores, y las expectativas de los inversionistas.</a:t>
            </a:r>
          </a:p>
          <a:p>
            <a:pPr marL="0" indent="0">
              <a:buNone/>
            </a:pPr>
            <a:endParaRPr lang="es-MX" dirty="0" smtClean="0"/>
          </a:p>
          <a:p>
            <a:pPr marL="0" indent="0" algn="just">
              <a:buNone/>
            </a:pPr>
            <a:r>
              <a:rPr lang="es-MX" dirty="0" smtClean="0"/>
              <a:t>Analizando </a:t>
            </a:r>
            <a:r>
              <a:rPr lang="es-MX" dirty="0"/>
              <a:t>el costo de capital, se pueden tomar mejores decisiones y evaluar qué tan viables son algunos proyectos de inversión, cuáles son las mejores opciones para obtener financiamiento, y cuál es el valor de la empresa en el mercado.</a:t>
            </a:r>
          </a:p>
          <a:p>
            <a:endParaRPr lang="es-MX" dirty="0"/>
          </a:p>
        </p:txBody>
      </p:sp>
    </p:spTree>
    <p:extLst>
      <p:ext uri="{BB962C8B-B14F-4D97-AF65-F5344CB8AC3E}">
        <p14:creationId xmlns:p14="http://schemas.microsoft.com/office/powerpoint/2010/main" val="16728675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Costo de capital de trabajo</a:t>
            </a:r>
            <a:br>
              <a:rPr lang="es-MX" b="1" dirty="0"/>
            </a:br>
            <a:endParaRPr lang="es-MX" dirty="0"/>
          </a:p>
        </p:txBody>
      </p:sp>
      <p:sp>
        <p:nvSpPr>
          <p:cNvPr id="3" name="Marcador de contenido 2"/>
          <p:cNvSpPr>
            <a:spLocks noGrp="1"/>
          </p:cNvSpPr>
          <p:nvPr>
            <p:ph idx="1"/>
          </p:nvPr>
        </p:nvSpPr>
        <p:spPr/>
        <p:txBody>
          <a:bodyPr/>
          <a:lstStyle/>
          <a:p>
            <a:pPr marL="0" indent="0">
              <a:buNone/>
            </a:pPr>
            <a:r>
              <a:rPr lang="es-MX" dirty="0"/>
              <a:t>A diferencia de los costos de capital de los que hemos hablado hasta ahora, el costo de capital de trabajo se centra en la rentabilidad que se le debe ofrecer a terceros que ayudan a financiar a las empresas, sino en los gastos que se deben cubrir para mantener las actividades operativas.</a:t>
            </a:r>
          </a:p>
          <a:p>
            <a:pPr marL="0" indent="0">
              <a:buNone/>
            </a:pPr>
            <a:endParaRPr lang="es-MX" dirty="0" smtClean="0"/>
          </a:p>
          <a:p>
            <a:pPr marL="0" indent="0">
              <a:buNone/>
            </a:pPr>
            <a:r>
              <a:rPr lang="es-MX" dirty="0" smtClean="0"/>
              <a:t>Es </a:t>
            </a:r>
            <a:r>
              <a:rPr lang="es-MX" dirty="0"/>
              <a:t>decir, es el precio que se paga por los recursos que se obtienen para cubrir el pago de salarios, el mantenimiento de los inventarios, y el pago a los proveedores.</a:t>
            </a:r>
          </a:p>
          <a:p>
            <a:pPr marL="0" indent="0">
              <a:buNone/>
            </a:pPr>
            <a:endParaRPr lang="es-MX" dirty="0"/>
          </a:p>
        </p:txBody>
      </p:sp>
    </p:spTree>
    <p:extLst>
      <p:ext uri="{BB962C8B-B14F-4D97-AF65-F5344CB8AC3E}">
        <p14:creationId xmlns:p14="http://schemas.microsoft.com/office/powerpoint/2010/main" val="2894266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b="1" dirty="0"/>
              <a:t>Fórmula del costo de capital promedio ponderado</a:t>
            </a:r>
            <a:br>
              <a:rPr lang="es-MX" b="1" dirty="0"/>
            </a:br>
            <a:endParaRPr lang="es-MX" dirty="0"/>
          </a:p>
        </p:txBody>
      </p:sp>
      <p:sp>
        <p:nvSpPr>
          <p:cNvPr id="3" name="Marcador de contenido 2"/>
          <p:cNvSpPr>
            <a:spLocks noGrp="1"/>
          </p:cNvSpPr>
          <p:nvPr>
            <p:ph idx="1"/>
          </p:nvPr>
        </p:nvSpPr>
        <p:spPr/>
        <p:txBody>
          <a:bodyPr>
            <a:normAutofit fontScale="92500" lnSpcReduction="20000"/>
          </a:bodyPr>
          <a:lstStyle/>
          <a:p>
            <a:pPr marL="0" indent="0">
              <a:buNone/>
            </a:pPr>
            <a:r>
              <a:rPr lang="es-MX" dirty="0"/>
              <a:t>Esta fórmula, entre otras factores, toma en cuenta el porcentaje de capital accionario y deuda en relación al capital de la empresa, y los rendimientos que se deben obtener para cubrir diferentes fuentes de financiamiento:</a:t>
            </a:r>
          </a:p>
          <a:p>
            <a:pPr marL="0" indent="0">
              <a:buNone/>
            </a:pPr>
            <a:endParaRPr lang="es-MX" dirty="0" smtClean="0"/>
          </a:p>
          <a:p>
            <a:pPr marL="0" indent="0">
              <a:buNone/>
            </a:pPr>
            <a:r>
              <a:rPr lang="es-MX" dirty="0" smtClean="0"/>
              <a:t>WACC </a:t>
            </a:r>
            <a:r>
              <a:rPr lang="es-MX" dirty="0"/>
              <a:t>= (E/V) * </a:t>
            </a:r>
            <a:r>
              <a:rPr lang="es-MX" dirty="0" err="1"/>
              <a:t>Ke</a:t>
            </a:r>
            <a:r>
              <a:rPr lang="es-MX" dirty="0"/>
              <a:t> + (D/V) * </a:t>
            </a:r>
            <a:r>
              <a:rPr lang="es-MX" dirty="0" err="1"/>
              <a:t>Kd</a:t>
            </a:r>
            <a:r>
              <a:rPr lang="es-MX" dirty="0"/>
              <a:t> * (1 - Tc)</a:t>
            </a:r>
          </a:p>
          <a:p>
            <a:pPr marL="0" indent="0">
              <a:buNone/>
            </a:pPr>
            <a:endParaRPr lang="es-MX" dirty="0" smtClean="0"/>
          </a:p>
          <a:p>
            <a:pPr marL="0" indent="0">
              <a:buNone/>
            </a:pPr>
            <a:r>
              <a:rPr lang="es-MX" dirty="0" smtClean="0"/>
              <a:t>También </a:t>
            </a:r>
            <a:r>
              <a:rPr lang="es-MX" dirty="0"/>
              <a:t>se puede reemplazar directamente con los nombres de las variables</a:t>
            </a:r>
            <a:r>
              <a:rPr lang="es-MX" dirty="0" smtClean="0"/>
              <a:t>:</a:t>
            </a:r>
          </a:p>
          <a:p>
            <a:pPr marL="0" indent="0">
              <a:buNone/>
            </a:pPr>
            <a:endParaRPr lang="es-MX" dirty="0"/>
          </a:p>
          <a:p>
            <a:pPr marL="0" indent="0">
              <a:buNone/>
            </a:pPr>
            <a:r>
              <a:rPr lang="es-MX" dirty="0"/>
              <a:t>Costo de capital promedio ponderado = (valor del capital accionario / valor total de la empresa) * tasa de rendimiento requerida + (valor de la deuda / valor total de la empresa) * tasa de interés de la deuda * (1 - tasa impositiva).</a:t>
            </a:r>
          </a:p>
          <a:p>
            <a:pPr marL="0" indent="0">
              <a:buNone/>
            </a:pPr>
            <a:endParaRPr lang="es-MX" dirty="0"/>
          </a:p>
        </p:txBody>
      </p:sp>
    </p:spTree>
    <p:extLst>
      <p:ext uri="{BB962C8B-B14F-4D97-AF65-F5344CB8AC3E}">
        <p14:creationId xmlns:p14="http://schemas.microsoft.com/office/powerpoint/2010/main" val="4069139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Fórmula del costo de capital propio</a:t>
            </a:r>
            <a:br>
              <a:rPr lang="es-MX" b="1" dirty="0"/>
            </a:br>
            <a:endParaRPr lang="es-MX" dirty="0"/>
          </a:p>
        </p:txBody>
      </p:sp>
      <p:sp>
        <p:nvSpPr>
          <p:cNvPr id="3" name="Marcador de contenido 2"/>
          <p:cNvSpPr>
            <a:spLocks noGrp="1"/>
          </p:cNvSpPr>
          <p:nvPr>
            <p:ph idx="1"/>
          </p:nvPr>
        </p:nvSpPr>
        <p:spPr/>
        <p:txBody>
          <a:bodyPr>
            <a:normAutofit lnSpcReduction="10000"/>
          </a:bodyPr>
          <a:lstStyle/>
          <a:p>
            <a:pPr marL="0" indent="0">
              <a:buNone/>
            </a:pPr>
            <a:r>
              <a:rPr lang="es-MX" dirty="0"/>
              <a:t>Para calcular el costo de capital propio, se suele utilizar la fórmula del modelo de variación de activos financieros, que se expresa de la siguiente manera:</a:t>
            </a:r>
          </a:p>
          <a:p>
            <a:pPr marL="0" indent="0" algn="ctr">
              <a:buNone/>
            </a:pPr>
            <a:r>
              <a:rPr lang="es-MX" dirty="0" err="1"/>
              <a:t>Ke</a:t>
            </a:r>
            <a:r>
              <a:rPr lang="es-MX" dirty="0"/>
              <a:t> = Rf + β * (</a:t>
            </a:r>
            <a:r>
              <a:rPr lang="es-MX" dirty="0" err="1"/>
              <a:t>Rm</a:t>
            </a:r>
            <a:r>
              <a:rPr lang="es-MX" dirty="0"/>
              <a:t> - Rf)</a:t>
            </a:r>
          </a:p>
          <a:p>
            <a:pPr marL="0" indent="0">
              <a:buNone/>
            </a:pPr>
            <a:endParaRPr lang="es-MX" dirty="0" smtClean="0"/>
          </a:p>
          <a:p>
            <a:pPr marL="0" indent="0">
              <a:buNone/>
            </a:pPr>
            <a:r>
              <a:rPr lang="es-MX" dirty="0" smtClean="0"/>
              <a:t>También </a:t>
            </a:r>
            <a:r>
              <a:rPr lang="es-MX" dirty="0"/>
              <a:t>se puede reemplazar directamente con los nombres de las variables:</a:t>
            </a:r>
          </a:p>
          <a:p>
            <a:pPr marL="0" indent="0">
              <a:buNone/>
            </a:pPr>
            <a:endParaRPr lang="es-MX" dirty="0" smtClean="0"/>
          </a:p>
          <a:p>
            <a:pPr marL="0" indent="0">
              <a:buNone/>
            </a:pPr>
            <a:r>
              <a:rPr lang="es-MX" dirty="0" smtClean="0"/>
              <a:t>Costo </a:t>
            </a:r>
            <a:r>
              <a:rPr lang="es-MX" dirty="0"/>
              <a:t>de capital propio = tasa libre de riesgo + sensibilidad del activo * (rendimiento esperado del mercado - tasa libre de riesgo).</a:t>
            </a:r>
          </a:p>
          <a:p>
            <a:pPr marL="0" indent="0" algn="ctr">
              <a:buNone/>
            </a:pPr>
            <a:r>
              <a:rPr lang="es-MX" dirty="0" err="1"/>
              <a:t>Ke</a:t>
            </a:r>
            <a:r>
              <a:rPr lang="es-MX" dirty="0"/>
              <a:t> = Rf + β * (</a:t>
            </a:r>
            <a:r>
              <a:rPr lang="es-MX" dirty="0" err="1"/>
              <a:t>Rm</a:t>
            </a:r>
            <a:r>
              <a:rPr lang="es-MX" dirty="0"/>
              <a:t> - Rf)</a:t>
            </a:r>
          </a:p>
          <a:p>
            <a:endParaRPr lang="es-MX" dirty="0"/>
          </a:p>
        </p:txBody>
      </p:sp>
    </p:spTree>
    <p:extLst>
      <p:ext uri="{BB962C8B-B14F-4D97-AF65-F5344CB8AC3E}">
        <p14:creationId xmlns:p14="http://schemas.microsoft.com/office/powerpoint/2010/main" val="23092700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Fórmula del costo de capital de trabajo</a:t>
            </a:r>
            <a:br>
              <a:rPr lang="es-MX" b="1" dirty="0"/>
            </a:br>
            <a:endParaRPr lang="es-MX" dirty="0"/>
          </a:p>
        </p:txBody>
      </p:sp>
      <p:sp>
        <p:nvSpPr>
          <p:cNvPr id="3" name="Marcador de contenido 2"/>
          <p:cNvSpPr>
            <a:spLocks noGrp="1"/>
          </p:cNvSpPr>
          <p:nvPr>
            <p:ph idx="1"/>
          </p:nvPr>
        </p:nvSpPr>
        <p:spPr/>
        <p:txBody>
          <a:bodyPr/>
          <a:lstStyle/>
          <a:p>
            <a:pPr marL="0" indent="0">
              <a:buNone/>
            </a:pPr>
            <a:r>
              <a:rPr lang="es-MX" dirty="0"/>
              <a:t>Como no se trata de una fuente de financiamiento, el costo de capital de trabajo no se calcula a través de una fórmula. Para calcular su valor hay que tener en cuenta todos los gastos operativos, que pueden ir desde el pago de salarios y beneficios a los colaboradores hasta los costos de almacenamiento de inventario.</a:t>
            </a:r>
          </a:p>
        </p:txBody>
      </p:sp>
    </p:spTree>
    <p:extLst>
      <p:ext uri="{BB962C8B-B14F-4D97-AF65-F5344CB8AC3E}">
        <p14:creationId xmlns:p14="http://schemas.microsoft.com/office/powerpoint/2010/main" val="16910804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TotalTime>
  <Words>960</Words>
  <Application>Microsoft Office PowerPoint</Application>
  <PresentationFormat>Panorámica</PresentationFormat>
  <Paragraphs>58</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Century Gothic</vt:lpstr>
      <vt:lpstr>Wingdings 3</vt:lpstr>
      <vt:lpstr>Ion</vt:lpstr>
      <vt:lpstr>¿Qué es el costo de capital? </vt:lpstr>
      <vt:lpstr>¿Por qué es importante para la toma de decisiones financieras? </vt:lpstr>
      <vt:lpstr>Tipos de costo de capital </vt:lpstr>
      <vt:lpstr>Costo de capital promedio ponderado </vt:lpstr>
      <vt:lpstr>Costo de capital propio </vt:lpstr>
      <vt:lpstr>Costo de capital de trabajo </vt:lpstr>
      <vt:lpstr>Fórmula del costo de capital promedio ponderado </vt:lpstr>
      <vt:lpstr>Fórmula del costo de capital propio </vt:lpstr>
      <vt:lpstr>Fórmula del costo de capital de trabajo </vt:lpstr>
      <vt:lpstr>Factores que afectan al costo de capital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¿Qué es el costo de capital?</dc:title>
  <dc:creator>CIIE</dc:creator>
  <cp:lastModifiedBy>CIIE</cp:lastModifiedBy>
  <cp:revision>3</cp:revision>
  <dcterms:created xsi:type="dcterms:W3CDTF">2025-03-01T03:50:17Z</dcterms:created>
  <dcterms:modified xsi:type="dcterms:W3CDTF">2025-03-01T04:01:34Z</dcterms:modified>
</cp:coreProperties>
</file>