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CCD688-A3DD-4A7A-A1F9-7BB1710A6CC4}"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s-ES"/>
        </a:p>
      </dgm:t>
    </dgm:pt>
    <dgm:pt modelId="{052755E6-2DBD-42E7-B7E5-6B4EE373F50F}">
      <dgm:prSet custT="1"/>
      <dgm:spPr/>
      <dgm:t>
        <a:bodyPr/>
        <a:lstStyle/>
        <a:p>
          <a:pPr rtl="0"/>
          <a:r>
            <a:rPr lang="es-MX" sz="1800" b="0" i="0" smtClean="0">
              <a:solidFill>
                <a:srgbClr val="7030A0"/>
              </a:solidFill>
            </a:rPr>
            <a:t>el cerebro,</a:t>
          </a:r>
          <a:endParaRPr lang="en-US" sz="1800">
            <a:solidFill>
              <a:srgbClr val="7030A0"/>
            </a:solidFill>
          </a:endParaRPr>
        </a:p>
      </dgm:t>
    </dgm:pt>
    <dgm:pt modelId="{0EC1B0B3-C7D9-4BF9-8470-FD49E4718D08}" type="parTrans" cxnId="{7D0D4157-8F9A-436B-9DE4-77E8F20CDA32}">
      <dgm:prSet/>
      <dgm:spPr/>
      <dgm:t>
        <a:bodyPr/>
        <a:lstStyle/>
        <a:p>
          <a:endParaRPr lang="es-ES" sz="4400">
            <a:solidFill>
              <a:srgbClr val="7030A0"/>
            </a:solidFill>
          </a:endParaRPr>
        </a:p>
      </dgm:t>
    </dgm:pt>
    <dgm:pt modelId="{F4731E52-17CB-444B-A615-766444A6BA5C}" type="sibTrans" cxnId="{7D0D4157-8F9A-436B-9DE4-77E8F20CDA32}">
      <dgm:prSet/>
      <dgm:spPr/>
      <dgm:t>
        <a:bodyPr/>
        <a:lstStyle/>
        <a:p>
          <a:endParaRPr lang="es-ES" sz="4400">
            <a:solidFill>
              <a:srgbClr val="7030A0"/>
            </a:solidFill>
          </a:endParaRPr>
        </a:p>
      </dgm:t>
    </dgm:pt>
    <dgm:pt modelId="{EE6294CA-B7C8-43FB-92DA-4228F1FBFAA9}">
      <dgm:prSet custT="1"/>
      <dgm:spPr/>
      <dgm:t>
        <a:bodyPr/>
        <a:lstStyle/>
        <a:p>
          <a:pPr rtl="0"/>
          <a:r>
            <a:rPr lang="es-MX" sz="1800" b="0" i="0" smtClean="0">
              <a:solidFill>
                <a:srgbClr val="7030A0"/>
              </a:solidFill>
            </a:rPr>
            <a:t>la médula espinal y </a:t>
          </a:r>
          <a:endParaRPr lang="en-US" sz="1800">
            <a:solidFill>
              <a:srgbClr val="7030A0"/>
            </a:solidFill>
          </a:endParaRPr>
        </a:p>
      </dgm:t>
    </dgm:pt>
    <dgm:pt modelId="{FF2C6218-B5F8-4854-9185-1DA6B6F2F6E7}" type="parTrans" cxnId="{CDCC5138-FC05-4299-8EAA-B9E188188873}">
      <dgm:prSet/>
      <dgm:spPr/>
      <dgm:t>
        <a:bodyPr/>
        <a:lstStyle/>
        <a:p>
          <a:endParaRPr lang="es-ES" sz="4400">
            <a:solidFill>
              <a:srgbClr val="7030A0"/>
            </a:solidFill>
          </a:endParaRPr>
        </a:p>
      </dgm:t>
    </dgm:pt>
    <dgm:pt modelId="{AABB4D61-191F-4EEA-AE95-5F823ADDF954}" type="sibTrans" cxnId="{CDCC5138-FC05-4299-8EAA-B9E188188873}">
      <dgm:prSet/>
      <dgm:spPr/>
      <dgm:t>
        <a:bodyPr/>
        <a:lstStyle/>
        <a:p>
          <a:endParaRPr lang="es-ES" sz="4400">
            <a:solidFill>
              <a:srgbClr val="7030A0"/>
            </a:solidFill>
          </a:endParaRPr>
        </a:p>
      </dgm:t>
    </dgm:pt>
    <dgm:pt modelId="{BA4FEBD4-3D05-41B1-8433-D9CADF962A9B}">
      <dgm:prSet custT="1"/>
      <dgm:spPr/>
      <dgm:t>
        <a:bodyPr/>
        <a:lstStyle/>
        <a:p>
          <a:pPr rtl="0"/>
          <a:r>
            <a:rPr lang="es-MX" sz="1800" b="0" i="0" smtClean="0">
              <a:solidFill>
                <a:srgbClr val="7030A0"/>
              </a:solidFill>
            </a:rPr>
            <a:t>el sistema nervioso periférico.</a:t>
          </a:r>
          <a:endParaRPr lang="en-US" sz="1800">
            <a:solidFill>
              <a:srgbClr val="7030A0"/>
            </a:solidFill>
          </a:endParaRPr>
        </a:p>
      </dgm:t>
    </dgm:pt>
    <dgm:pt modelId="{826363B5-7F65-4E96-905C-25D1EC2488CB}" type="parTrans" cxnId="{24076476-2F09-41F8-88A7-1A7D7914A413}">
      <dgm:prSet/>
      <dgm:spPr/>
      <dgm:t>
        <a:bodyPr/>
        <a:lstStyle/>
        <a:p>
          <a:endParaRPr lang="es-ES" sz="4400">
            <a:solidFill>
              <a:srgbClr val="7030A0"/>
            </a:solidFill>
          </a:endParaRPr>
        </a:p>
      </dgm:t>
    </dgm:pt>
    <dgm:pt modelId="{B5BE2785-F74B-4D0F-8A2B-848D712F6151}" type="sibTrans" cxnId="{24076476-2F09-41F8-88A7-1A7D7914A413}">
      <dgm:prSet/>
      <dgm:spPr/>
      <dgm:t>
        <a:bodyPr/>
        <a:lstStyle/>
        <a:p>
          <a:endParaRPr lang="es-ES" sz="4400">
            <a:solidFill>
              <a:srgbClr val="7030A0"/>
            </a:solidFill>
          </a:endParaRPr>
        </a:p>
      </dgm:t>
    </dgm:pt>
    <dgm:pt modelId="{EC5792F2-6C44-44CB-964A-755DADEA9120}" type="pres">
      <dgm:prSet presAssocID="{ADCCD688-A3DD-4A7A-A1F9-7BB1710A6CC4}" presName="Name0" presStyleCnt="0">
        <dgm:presLayoutVars>
          <dgm:chMax val="7"/>
          <dgm:dir/>
          <dgm:animLvl val="lvl"/>
          <dgm:resizeHandles val="exact"/>
        </dgm:presLayoutVars>
      </dgm:prSet>
      <dgm:spPr/>
      <dgm:t>
        <a:bodyPr/>
        <a:lstStyle/>
        <a:p>
          <a:endParaRPr lang="es-ES"/>
        </a:p>
      </dgm:t>
    </dgm:pt>
    <dgm:pt modelId="{7E5E490B-3B32-4C44-9776-DC24A5F251F0}" type="pres">
      <dgm:prSet presAssocID="{052755E6-2DBD-42E7-B7E5-6B4EE373F50F}" presName="circle1" presStyleLbl="node1" presStyleIdx="0" presStyleCnt="3"/>
      <dgm:spPr/>
    </dgm:pt>
    <dgm:pt modelId="{6748F993-7BB7-487F-AD77-CFFA022A2D6C}" type="pres">
      <dgm:prSet presAssocID="{052755E6-2DBD-42E7-B7E5-6B4EE373F50F}" presName="space" presStyleCnt="0"/>
      <dgm:spPr/>
    </dgm:pt>
    <dgm:pt modelId="{3D779412-89BF-4D12-A754-BE2737309BD3}" type="pres">
      <dgm:prSet presAssocID="{052755E6-2DBD-42E7-B7E5-6B4EE373F50F}" presName="rect1" presStyleLbl="alignAcc1" presStyleIdx="0" presStyleCnt="3"/>
      <dgm:spPr/>
      <dgm:t>
        <a:bodyPr/>
        <a:lstStyle/>
        <a:p>
          <a:endParaRPr lang="es-ES"/>
        </a:p>
      </dgm:t>
    </dgm:pt>
    <dgm:pt modelId="{0BD334F7-DC0F-4218-BCC2-F46D8BA47A45}" type="pres">
      <dgm:prSet presAssocID="{EE6294CA-B7C8-43FB-92DA-4228F1FBFAA9}" presName="vertSpace2" presStyleLbl="node1" presStyleIdx="0" presStyleCnt="3"/>
      <dgm:spPr/>
    </dgm:pt>
    <dgm:pt modelId="{67A5A035-9D0B-41C0-97FE-1DC224A4CE96}" type="pres">
      <dgm:prSet presAssocID="{EE6294CA-B7C8-43FB-92DA-4228F1FBFAA9}" presName="circle2" presStyleLbl="node1" presStyleIdx="1" presStyleCnt="3"/>
      <dgm:spPr/>
    </dgm:pt>
    <dgm:pt modelId="{75C3AF7C-6A50-42DA-88C9-F8B3A47AE55B}" type="pres">
      <dgm:prSet presAssocID="{EE6294CA-B7C8-43FB-92DA-4228F1FBFAA9}" presName="rect2" presStyleLbl="alignAcc1" presStyleIdx="1" presStyleCnt="3"/>
      <dgm:spPr/>
      <dgm:t>
        <a:bodyPr/>
        <a:lstStyle/>
        <a:p>
          <a:endParaRPr lang="es-ES"/>
        </a:p>
      </dgm:t>
    </dgm:pt>
    <dgm:pt modelId="{0F0ACE3D-B2CF-4BD9-88C0-18863AE2C7A7}" type="pres">
      <dgm:prSet presAssocID="{BA4FEBD4-3D05-41B1-8433-D9CADF962A9B}" presName="vertSpace3" presStyleLbl="node1" presStyleIdx="1" presStyleCnt="3"/>
      <dgm:spPr/>
    </dgm:pt>
    <dgm:pt modelId="{3F311E69-0265-42BA-A5AD-738EA7EF277A}" type="pres">
      <dgm:prSet presAssocID="{BA4FEBD4-3D05-41B1-8433-D9CADF962A9B}" presName="circle3" presStyleLbl="node1" presStyleIdx="2" presStyleCnt="3"/>
      <dgm:spPr/>
    </dgm:pt>
    <dgm:pt modelId="{ACBC6C8E-EEF4-4578-A590-C68112FEF754}" type="pres">
      <dgm:prSet presAssocID="{BA4FEBD4-3D05-41B1-8433-D9CADF962A9B}" presName="rect3" presStyleLbl="alignAcc1" presStyleIdx="2" presStyleCnt="3"/>
      <dgm:spPr/>
      <dgm:t>
        <a:bodyPr/>
        <a:lstStyle/>
        <a:p>
          <a:endParaRPr lang="es-ES"/>
        </a:p>
      </dgm:t>
    </dgm:pt>
    <dgm:pt modelId="{35A188F8-C342-4E82-A831-582B46673C1C}" type="pres">
      <dgm:prSet presAssocID="{052755E6-2DBD-42E7-B7E5-6B4EE373F50F}" presName="rect1ParTxNoCh" presStyleLbl="alignAcc1" presStyleIdx="2" presStyleCnt="3">
        <dgm:presLayoutVars>
          <dgm:chMax val="1"/>
          <dgm:bulletEnabled val="1"/>
        </dgm:presLayoutVars>
      </dgm:prSet>
      <dgm:spPr/>
      <dgm:t>
        <a:bodyPr/>
        <a:lstStyle/>
        <a:p>
          <a:endParaRPr lang="es-ES"/>
        </a:p>
      </dgm:t>
    </dgm:pt>
    <dgm:pt modelId="{3047799F-B5A5-40D7-96DB-9DCCD6BCFCA8}" type="pres">
      <dgm:prSet presAssocID="{EE6294CA-B7C8-43FB-92DA-4228F1FBFAA9}" presName="rect2ParTxNoCh" presStyleLbl="alignAcc1" presStyleIdx="2" presStyleCnt="3">
        <dgm:presLayoutVars>
          <dgm:chMax val="1"/>
          <dgm:bulletEnabled val="1"/>
        </dgm:presLayoutVars>
      </dgm:prSet>
      <dgm:spPr/>
      <dgm:t>
        <a:bodyPr/>
        <a:lstStyle/>
        <a:p>
          <a:endParaRPr lang="es-ES"/>
        </a:p>
      </dgm:t>
    </dgm:pt>
    <dgm:pt modelId="{F63CCBAC-355C-4661-85A5-99DD8FC99125}" type="pres">
      <dgm:prSet presAssocID="{BA4FEBD4-3D05-41B1-8433-D9CADF962A9B}" presName="rect3ParTxNoCh" presStyleLbl="alignAcc1" presStyleIdx="2" presStyleCnt="3">
        <dgm:presLayoutVars>
          <dgm:chMax val="1"/>
          <dgm:bulletEnabled val="1"/>
        </dgm:presLayoutVars>
      </dgm:prSet>
      <dgm:spPr/>
      <dgm:t>
        <a:bodyPr/>
        <a:lstStyle/>
        <a:p>
          <a:endParaRPr lang="es-ES"/>
        </a:p>
      </dgm:t>
    </dgm:pt>
  </dgm:ptLst>
  <dgm:cxnLst>
    <dgm:cxn modelId="{DA2A86A8-DFA2-4251-A44E-F40DC78BFF5B}" type="presOf" srcId="{EE6294CA-B7C8-43FB-92DA-4228F1FBFAA9}" destId="{75C3AF7C-6A50-42DA-88C9-F8B3A47AE55B}" srcOrd="0" destOrd="0" presId="urn:microsoft.com/office/officeart/2005/8/layout/target3"/>
    <dgm:cxn modelId="{24076476-2F09-41F8-88A7-1A7D7914A413}" srcId="{ADCCD688-A3DD-4A7A-A1F9-7BB1710A6CC4}" destId="{BA4FEBD4-3D05-41B1-8433-D9CADF962A9B}" srcOrd="2" destOrd="0" parTransId="{826363B5-7F65-4E96-905C-25D1EC2488CB}" sibTransId="{B5BE2785-F74B-4D0F-8A2B-848D712F6151}"/>
    <dgm:cxn modelId="{7BE73886-C93E-40E1-95C6-1B139E269F2F}" type="presOf" srcId="{BA4FEBD4-3D05-41B1-8433-D9CADF962A9B}" destId="{ACBC6C8E-EEF4-4578-A590-C68112FEF754}" srcOrd="0" destOrd="0" presId="urn:microsoft.com/office/officeart/2005/8/layout/target3"/>
    <dgm:cxn modelId="{CDCC5138-FC05-4299-8EAA-B9E188188873}" srcId="{ADCCD688-A3DD-4A7A-A1F9-7BB1710A6CC4}" destId="{EE6294CA-B7C8-43FB-92DA-4228F1FBFAA9}" srcOrd="1" destOrd="0" parTransId="{FF2C6218-B5F8-4854-9185-1DA6B6F2F6E7}" sibTransId="{AABB4D61-191F-4EEA-AE95-5F823ADDF954}"/>
    <dgm:cxn modelId="{AD696F80-0763-4B5D-A5E9-EF5A4FE6E24A}" type="presOf" srcId="{052755E6-2DBD-42E7-B7E5-6B4EE373F50F}" destId="{3D779412-89BF-4D12-A754-BE2737309BD3}" srcOrd="0" destOrd="0" presId="urn:microsoft.com/office/officeart/2005/8/layout/target3"/>
    <dgm:cxn modelId="{B2ADFBB1-085B-4006-A3D7-A5D6FFDDE384}" type="presOf" srcId="{BA4FEBD4-3D05-41B1-8433-D9CADF962A9B}" destId="{F63CCBAC-355C-4661-85A5-99DD8FC99125}" srcOrd="1" destOrd="0" presId="urn:microsoft.com/office/officeart/2005/8/layout/target3"/>
    <dgm:cxn modelId="{64698CFB-CE4D-4765-98BC-82A69608A7FF}" type="presOf" srcId="{ADCCD688-A3DD-4A7A-A1F9-7BB1710A6CC4}" destId="{EC5792F2-6C44-44CB-964A-755DADEA9120}" srcOrd="0" destOrd="0" presId="urn:microsoft.com/office/officeart/2005/8/layout/target3"/>
    <dgm:cxn modelId="{DF7D871D-CE1B-443D-A87E-FA0795320C74}" type="presOf" srcId="{052755E6-2DBD-42E7-B7E5-6B4EE373F50F}" destId="{35A188F8-C342-4E82-A831-582B46673C1C}" srcOrd="1" destOrd="0" presId="urn:microsoft.com/office/officeart/2005/8/layout/target3"/>
    <dgm:cxn modelId="{329D4770-0E59-4493-9247-FAE3CD4DC22B}" type="presOf" srcId="{EE6294CA-B7C8-43FB-92DA-4228F1FBFAA9}" destId="{3047799F-B5A5-40D7-96DB-9DCCD6BCFCA8}" srcOrd="1" destOrd="0" presId="urn:microsoft.com/office/officeart/2005/8/layout/target3"/>
    <dgm:cxn modelId="{7D0D4157-8F9A-436B-9DE4-77E8F20CDA32}" srcId="{ADCCD688-A3DD-4A7A-A1F9-7BB1710A6CC4}" destId="{052755E6-2DBD-42E7-B7E5-6B4EE373F50F}" srcOrd="0" destOrd="0" parTransId="{0EC1B0B3-C7D9-4BF9-8470-FD49E4718D08}" sibTransId="{F4731E52-17CB-444B-A615-766444A6BA5C}"/>
    <dgm:cxn modelId="{E04D14F9-6E83-4A2C-B79F-EBDA32B25804}" type="presParOf" srcId="{EC5792F2-6C44-44CB-964A-755DADEA9120}" destId="{7E5E490B-3B32-4C44-9776-DC24A5F251F0}" srcOrd="0" destOrd="0" presId="urn:microsoft.com/office/officeart/2005/8/layout/target3"/>
    <dgm:cxn modelId="{8C21A92B-B962-49AE-8140-8974F0F0BF58}" type="presParOf" srcId="{EC5792F2-6C44-44CB-964A-755DADEA9120}" destId="{6748F993-7BB7-487F-AD77-CFFA022A2D6C}" srcOrd="1" destOrd="0" presId="urn:microsoft.com/office/officeart/2005/8/layout/target3"/>
    <dgm:cxn modelId="{2A801C93-952B-4FD7-A61A-F08CFB9AADF8}" type="presParOf" srcId="{EC5792F2-6C44-44CB-964A-755DADEA9120}" destId="{3D779412-89BF-4D12-A754-BE2737309BD3}" srcOrd="2" destOrd="0" presId="urn:microsoft.com/office/officeart/2005/8/layout/target3"/>
    <dgm:cxn modelId="{2C2CDF56-5C7E-4CA4-995E-B46CB6EAD4E9}" type="presParOf" srcId="{EC5792F2-6C44-44CB-964A-755DADEA9120}" destId="{0BD334F7-DC0F-4218-BCC2-F46D8BA47A45}" srcOrd="3" destOrd="0" presId="urn:microsoft.com/office/officeart/2005/8/layout/target3"/>
    <dgm:cxn modelId="{923EA481-4AB5-4014-B609-2EAB6095C5E6}" type="presParOf" srcId="{EC5792F2-6C44-44CB-964A-755DADEA9120}" destId="{67A5A035-9D0B-41C0-97FE-1DC224A4CE96}" srcOrd="4" destOrd="0" presId="urn:microsoft.com/office/officeart/2005/8/layout/target3"/>
    <dgm:cxn modelId="{7A4B8801-371D-4E94-A781-7714CF7F7476}" type="presParOf" srcId="{EC5792F2-6C44-44CB-964A-755DADEA9120}" destId="{75C3AF7C-6A50-42DA-88C9-F8B3A47AE55B}" srcOrd="5" destOrd="0" presId="urn:microsoft.com/office/officeart/2005/8/layout/target3"/>
    <dgm:cxn modelId="{ADE5398F-008A-4CA5-AEB6-E35318500218}" type="presParOf" srcId="{EC5792F2-6C44-44CB-964A-755DADEA9120}" destId="{0F0ACE3D-B2CF-4BD9-88C0-18863AE2C7A7}" srcOrd="6" destOrd="0" presId="urn:microsoft.com/office/officeart/2005/8/layout/target3"/>
    <dgm:cxn modelId="{C638D7D0-681F-4A39-B4E0-DF1BE05933BC}" type="presParOf" srcId="{EC5792F2-6C44-44CB-964A-755DADEA9120}" destId="{3F311E69-0265-42BA-A5AD-738EA7EF277A}" srcOrd="7" destOrd="0" presId="urn:microsoft.com/office/officeart/2005/8/layout/target3"/>
    <dgm:cxn modelId="{7A7848C6-E7C9-44E0-933F-ADA9E21E0B63}" type="presParOf" srcId="{EC5792F2-6C44-44CB-964A-755DADEA9120}" destId="{ACBC6C8E-EEF4-4578-A590-C68112FEF754}" srcOrd="8" destOrd="0" presId="urn:microsoft.com/office/officeart/2005/8/layout/target3"/>
    <dgm:cxn modelId="{707FD775-B811-4BF3-9F71-F0B10BF54CE5}" type="presParOf" srcId="{EC5792F2-6C44-44CB-964A-755DADEA9120}" destId="{35A188F8-C342-4E82-A831-582B46673C1C}" srcOrd="9" destOrd="0" presId="urn:microsoft.com/office/officeart/2005/8/layout/target3"/>
    <dgm:cxn modelId="{840ED353-1323-4AC1-A354-4F41BE2EB02F}" type="presParOf" srcId="{EC5792F2-6C44-44CB-964A-755DADEA9120}" destId="{3047799F-B5A5-40D7-96DB-9DCCD6BCFCA8}" srcOrd="10" destOrd="0" presId="urn:microsoft.com/office/officeart/2005/8/layout/target3"/>
    <dgm:cxn modelId="{33879E6D-5821-4F2E-A774-66FCD4F5FB0B}" type="presParOf" srcId="{EC5792F2-6C44-44CB-964A-755DADEA9120}" destId="{F63CCBAC-355C-4661-85A5-99DD8FC99125}"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5E490B-3B32-4C44-9776-DC24A5F251F0}">
      <dsp:nvSpPr>
        <dsp:cNvPr id="0" name=""/>
        <dsp:cNvSpPr/>
      </dsp:nvSpPr>
      <dsp:spPr>
        <a:xfrm>
          <a:off x="0" y="0"/>
          <a:ext cx="1370012" cy="137001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779412-89BF-4D12-A754-BE2737309BD3}">
      <dsp:nvSpPr>
        <dsp:cNvPr id="0" name=""/>
        <dsp:cNvSpPr/>
      </dsp:nvSpPr>
      <dsp:spPr>
        <a:xfrm>
          <a:off x="685006" y="0"/>
          <a:ext cx="5703958" cy="137001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MX" sz="1800" b="0" i="0" kern="1200" smtClean="0">
              <a:solidFill>
                <a:srgbClr val="7030A0"/>
              </a:solidFill>
            </a:rPr>
            <a:t>el cerebro,</a:t>
          </a:r>
          <a:endParaRPr lang="en-US" sz="1800" kern="1200">
            <a:solidFill>
              <a:srgbClr val="7030A0"/>
            </a:solidFill>
          </a:endParaRPr>
        </a:p>
      </dsp:txBody>
      <dsp:txXfrm>
        <a:off x="685006" y="0"/>
        <a:ext cx="5703958" cy="411004"/>
      </dsp:txXfrm>
    </dsp:sp>
    <dsp:sp modelId="{67A5A035-9D0B-41C0-97FE-1DC224A4CE96}">
      <dsp:nvSpPr>
        <dsp:cNvPr id="0" name=""/>
        <dsp:cNvSpPr/>
      </dsp:nvSpPr>
      <dsp:spPr>
        <a:xfrm>
          <a:off x="239752" y="411004"/>
          <a:ext cx="890506" cy="89050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C3AF7C-6A50-42DA-88C9-F8B3A47AE55B}">
      <dsp:nvSpPr>
        <dsp:cNvPr id="0" name=""/>
        <dsp:cNvSpPr/>
      </dsp:nvSpPr>
      <dsp:spPr>
        <a:xfrm>
          <a:off x="685006" y="411004"/>
          <a:ext cx="5703958" cy="89050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MX" sz="1800" b="0" i="0" kern="1200" smtClean="0">
              <a:solidFill>
                <a:srgbClr val="7030A0"/>
              </a:solidFill>
            </a:rPr>
            <a:t>la médula espinal y </a:t>
          </a:r>
          <a:endParaRPr lang="en-US" sz="1800" kern="1200">
            <a:solidFill>
              <a:srgbClr val="7030A0"/>
            </a:solidFill>
          </a:endParaRPr>
        </a:p>
      </dsp:txBody>
      <dsp:txXfrm>
        <a:off x="685006" y="411004"/>
        <a:ext cx="5703958" cy="411003"/>
      </dsp:txXfrm>
    </dsp:sp>
    <dsp:sp modelId="{3F311E69-0265-42BA-A5AD-738EA7EF277A}">
      <dsp:nvSpPr>
        <dsp:cNvPr id="0" name=""/>
        <dsp:cNvSpPr/>
      </dsp:nvSpPr>
      <dsp:spPr>
        <a:xfrm>
          <a:off x="479504" y="822007"/>
          <a:ext cx="411003" cy="411003"/>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BC6C8E-EEF4-4578-A590-C68112FEF754}">
      <dsp:nvSpPr>
        <dsp:cNvPr id="0" name=""/>
        <dsp:cNvSpPr/>
      </dsp:nvSpPr>
      <dsp:spPr>
        <a:xfrm>
          <a:off x="685006" y="822007"/>
          <a:ext cx="5703958" cy="41100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MX" sz="1800" b="0" i="0" kern="1200" smtClean="0">
              <a:solidFill>
                <a:srgbClr val="7030A0"/>
              </a:solidFill>
            </a:rPr>
            <a:t>el sistema nervioso periférico.</a:t>
          </a:r>
          <a:endParaRPr lang="en-US" sz="1800" kern="1200">
            <a:solidFill>
              <a:srgbClr val="7030A0"/>
            </a:solidFill>
          </a:endParaRPr>
        </a:p>
      </dsp:txBody>
      <dsp:txXfrm>
        <a:off x="685006" y="822007"/>
        <a:ext cx="5703958" cy="411003"/>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9" name="Google Shape;20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5"/>
        <p:cNvGrpSpPr/>
        <p:nvPr/>
      </p:nvGrpSpPr>
      <p:grpSpPr>
        <a:xfrm>
          <a:off x="0" y="0"/>
          <a:ext cx="0" cy="0"/>
          <a:chOff x="0" y="0"/>
          <a:chExt cx="0" cy="0"/>
        </a:xfrm>
      </p:grpSpPr>
      <p:sp>
        <p:nvSpPr>
          <p:cNvPr id="26" name="Google Shape;26;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YTE4WU3eKj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0noAwrWY78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3"/>
          <p:cNvPicPr preferRelativeResize="0"/>
          <p:nvPr/>
        </p:nvPicPr>
        <p:blipFill rotWithShape="1">
          <a:blip r:embed="rId3">
            <a:alphaModFix/>
          </a:blip>
          <a:srcRect r="11578"/>
          <a:stretch/>
        </p:blipFill>
        <p:spPr>
          <a:xfrm>
            <a:off x="598703" y="198697"/>
            <a:ext cx="10386958" cy="1290348"/>
          </a:xfrm>
          <a:prstGeom prst="rect">
            <a:avLst/>
          </a:prstGeom>
          <a:noFill/>
          <a:ln>
            <a:noFill/>
          </a:ln>
        </p:spPr>
      </p:pic>
      <p:pic>
        <p:nvPicPr>
          <p:cNvPr id="89" name="Google Shape;89;p13"/>
          <p:cNvPicPr preferRelativeResize="0"/>
          <p:nvPr/>
        </p:nvPicPr>
        <p:blipFill rotWithShape="1">
          <a:blip r:embed="rId4">
            <a:alphaModFix/>
          </a:blip>
          <a:srcRect/>
          <a:stretch/>
        </p:blipFill>
        <p:spPr>
          <a:xfrm>
            <a:off x="1206338" y="1538856"/>
            <a:ext cx="9779323" cy="4971156"/>
          </a:xfrm>
          <a:prstGeom prst="rect">
            <a:avLst/>
          </a:prstGeom>
          <a:noFill/>
          <a:ln>
            <a:noFill/>
          </a:ln>
        </p:spPr>
      </p:pic>
      <p:sp>
        <p:nvSpPr>
          <p:cNvPr id="90" name="Google Shape;90;p13"/>
          <p:cNvSpPr/>
          <p:nvPr/>
        </p:nvSpPr>
        <p:spPr>
          <a:xfrm>
            <a:off x="5977217" y="3244334"/>
            <a:ext cx="23756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0" i="0" u="none" strike="noStrike" cap="none">
                <a:solidFill>
                  <a:schemeClr val="dk1"/>
                </a:solidFill>
                <a:latin typeface="Calibri"/>
                <a:ea typeface="Calibri"/>
                <a:cs typeface="Calibri"/>
                <a:sym typeface="Calibri"/>
              </a:rPr>
              <a:t> </a:t>
            </a:r>
            <a:endParaRPr/>
          </a:p>
        </p:txBody>
      </p:sp>
      <p:sp>
        <p:nvSpPr>
          <p:cNvPr id="91" name="Google Shape;91;p13"/>
          <p:cNvSpPr txBox="1"/>
          <p:nvPr/>
        </p:nvSpPr>
        <p:spPr>
          <a:xfrm>
            <a:off x="2744084" y="5224620"/>
            <a:ext cx="7587460" cy="830956"/>
          </a:xfrm>
          <a:prstGeom prst="rect">
            <a:avLst/>
          </a:prstGeom>
          <a:solidFill>
            <a:srgbClr val="002060"/>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2400" dirty="0">
                <a:solidFill>
                  <a:schemeClr val="lt1"/>
                </a:solidFill>
                <a:latin typeface="Calibri"/>
                <a:ea typeface="Calibri"/>
                <a:cs typeface="Calibri"/>
                <a:sym typeface="Calibri"/>
              </a:rPr>
              <a:t>UNIDAD 4: </a:t>
            </a:r>
            <a:r>
              <a:rPr lang="es-MX" sz="2400" dirty="0" smtClean="0">
                <a:solidFill>
                  <a:schemeClr val="lt1"/>
                </a:solidFill>
                <a:latin typeface="Calibri"/>
                <a:ea typeface="Calibri"/>
                <a:cs typeface="Calibri"/>
                <a:sym typeface="Calibri"/>
              </a:rPr>
              <a:t>NEUROCIENCIAS</a:t>
            </a:r>
          </a:p>
          <a:p>
            <a:pPr marL="0" marR="0" lvl="0" indent="0" algn="ctr" rtl="0">
              <a:spcBef>
                <a:spcPts val="0"/>
              </a:spcBef>
              <a:spcAft>
                <a:spcPts val="0"/>
              </a:spcAft>
              <a:buNone/>
            </a:pPr>
            <a:r>
              <a:rPr lang="es-MX" sz="2400" dirty="0" smtClean="0">
                <a:solidFill>
                  <a:schemeClr val="lt1"/>
                </a:solidFill>
                <a:latin typeface="Calibri"/>
                <a:ea typeface="Calibri"/>
                <a:cs typeface="Calibri"/>
                <a:sym typeface="Calibri"/>
              </a:rPr>
              <a:t>Subtemas 4.1 al 4.3</a:t>
            </a:r>
            <a:endParaRPr sz="2000" dirty="0">
              <a:solidFill>
                <a:schemeClr val="lt1"/>
              </a:solidFill>
              <a:latin typeface="Calibri"/>
              <a:ea typeface="Calibri"/>
              <a:cs typeface="Calibri"/>
              <a:sym typeface="Calibri"/>
            </a:endParaRPr>
          </a:p>
        </p:txBody>
      </p:sp>
      <p:sp>
        <p:nvSpPr>
          <p:cNvPr id="92" name="Google Shape;92;p13"/>
          <p:cNvSpPr txBox="1"/>
          <p:nvPr/>
        </p:nvSpPr>
        <p:spPr>
          <a:xfrm>
            <a:off x="8842547" y="6140680"/>
            <a:ext cx="1882823"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dirty="0" smtClean="0">
                <a:solidFill>
                  <a:schemeClr val="dk1"/>
                </a:solidFill>
                <a:latin typeface="Calibri"/>
                <a:ea typeface="Calibri"/>
                <a:cs typeface="Calibri"/>
                <a:sym typeface="Calibri"/>
              </a:rPr>
              <a:t>NOVIEMBRE 2024</a:t>
            </a:r>
          </a:p>
        </p:txBody>
      </p:sp>
      <p:pic>
        <p:nvPicPr>
          <p:cNvPr id="93" name="Google Shape;93;p13"/>
          <p:cNvPicPr preferRelativeResize="0"/>
          <p:nvPr/>
        </p:nvPicPr>
        <p:blipFill rotWithShape="1">
          <a:blip r:embed="rId5">
            <a:alphaModFix/>
          </a:blip>
          <a:srcRect l="77378" t="11096" b="9960"/>
          <a:stretch/>
        </p:blipFill>
        <p:spPr>
          <a:xfrm>
            <a:off x="1600670" y="5768381"/>
            <a:ext cx="1913890" cy="933450"/>
          </a:xfrm>
          <a:prstGeom prst="rect">
            <a:avLst/>
          </a:prstGeom>
          <a:noFill/>
          <a:ln>
            <a:noFill/>
          </a:ln>
        </p:spPr>
      </p:pic>
      <p:sp>
        <p:nvSpPr>
          <p:cNvPr id="94" name="Google Shape;94;p13"/>
          <p:cNvSpPr txBox="1"/>
          <p:nvPr/>
        </p:nvSpPr>
        <p:spPr>
          <a:xfrm>
            <a:off x="2606739" y="1673711"/>
            <a:ext cx="7587460" cy="584775"/>
          </a:xfrm>
          <a:prstGeom prst="rect">
            <a:avLst/>
          </a:prstGeom>
          <a:solidFill>
            <a:srgbClr val="002060"/>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3200">
                <a:solidFill>
                  <a:schemeClr val="lt1"/>
                </a:solidFill>
                <a:latin typeface="Calibri"/>
                <a:ea typeface="Calibri"/>
                <a:cs typeface="Calibri"/>
                <a:sym typeface="Calibri"/>
              </a:rPr>
              <a:t>INGENIERÍA EN ADMINISTRACIÓN</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grpSp>
        <p:nvGrpSpPr>
          <p:cNvPr id="99" name="Google Shape;99;p14"/>
          <p:cNvGrpSpPr/>
          <p:nvPr/>
        </p:nvGrpSpPr>
        <p:grpSpPr>
          <a:xfrm>
            <a:off x="838200" y="488244"/>
            <a:ext cx="10515600" cy="1079325"/>
            <a:chOff x="0" y="123119"/>
            <a:chExt cx="10515600" cy="1079325"/>
          </a:xfrm>
        </p:grpSpPr>
        <p:sp>
          <p:nvSpPr>
            <p:cNvPr id="100" name="Google Shape;100;p14"/>
            <p:cNvSpPr/>
            <p:nvPr/>
          </p:nvSpPr>
          <p:spPr>
            <a:xfrm>
              <a:off x="0" y="123119"/>
              <a:ext cx="10515600" cy="1079325"/>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4"/>
            <p:cNvSpPr txBox="1"/>
            <p:nvPr/>
          </p:nvSpPr>
          <p:spPr>
            <a:xfrm>
              <a:off x="52688" y="175807"/>
              <a:ext cx="10410224" cy="973949"/>
            </a:xfrm>
            <a:prstGeom prst="rect">
              <a:avLst/>
            </a:prstGeom>
            <a:noFill/>
            <a:ln>
              <a:noFill/>
            </a:ln>
          </p:spPr>
          <p:txBody>
            <a:bodyPr spcFirstLastPara="1" wrap="square" lIns="171450" tIns="171450" rIns="171450" bIns="171450" anchor="ctr" anchorCtr="0">
              <a:noAutofit/>
            </a:bodyPr>
            <a:lstStyle/>
            <a:p>
              <a:pPr marL="0" marR="0" lvl="0" indent="0" algn="l" rtl="0">
                <a:lnSpc>
                  <a:spcPct val="90000"/>
                </a:lnSpc>
                <a:spcBef>
                  <a:spcPts val="0"/>
                </a:spcBef>
                <a:spcAft>
                  <a:spcPts val="0"/>
                </a:spcAft>
                <a:buClr>
                  <a:schemeClr val="lt1"/>
                </a:buClr>
                <a:buSzPts val="4500"/>
                <a:buFont typeface="Calibri"/>
                <a:buNone/>
              </a:pPr>
              <a:r>
                <a:rPr lang="es-MX" sz="4500">
                  <a:solidFill>
                    <a:schemeClr val="lt1"/>
                  </a:solidFill>
                  <a:latin typeface="Calibri"/>
                  <a:ea typeface="Calibri"/>
                  <a:cs typeface="Calibri"/>
                  <a:sym typeface="Calibri"/>
                </a:rPr>
                <a:t>4.1Conceptos básicos de las neurociencias </a:t>
              </a:r>
              <a:endParaRPr sz="4500">
                <a:solidFill>
                  <a:schemeClr val="lt1"/>
                </a:solidFill>
                <a:latin typeface="Calibri"/>
                <a:ea typeface="Calibri"/>
                <a:cs typeface="Calibri"/>
                <a:sym typeface="Calibri"/>
              </a:endParaRPr>
            </a:p>
          </p:txBody>
        </p:sp>
      </p:grpSp>
      <p:sp>
        <p:nvSpPr>
          <p:cNvPr id="102" name="Google Shape;102;p14"/>
          <p:cNvSpPr txBox="1">
            <a:spLocks noGrp="1"/>
          </p:cNvSpPr>
          <p:nvPr>
            <p:ph type="body" idx="1"/>
          </p:nvPr>
        </p:nvSpPr>
        <p:spPr>
          <a:xfrm>
            <a:off x="838200" y="1825625"/>
            <a:ext cx="10515600" cy="4468643"/>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just" rtl="0">
              <a:lnSpc>
                <a:spcPct val="90000"/>
              </a:lnSpc>
              <a:spcBef>
                <a:spcPts val="0"/>
              </a:spcBef>
              <a:spcAft>
                <a:spcPts val="0"/>
              </a:spcAft>
              <a:buClr>
                <a:schemeClr val="dk1"/>
              </a:buClr>
              <a:buSzPts val="2800"/>
              <a:buChar char="•"/>
            </a:pPr>
            <a:r>
              <a:rPr lang="es-MX" dirty="0"/>
              <a:t>Las </a:t>
            </a:r>
            <a:r>
              <a:rPr lang="es-MX" b="1" dirty="0"/>
              <a:t>neurociencias</a:t>
            </a:r>
            <a:r>
              <a:rPr lang="es-MX" dirty="0"/>
              <a:t> son un campo multidisciplinario que se enfoca en el estudio del sistema </a:t>
            </a:r>
            <a:r>
              <a:rPr lang="es-MX" dirty="0" smtClean="0"/>
              <a:t>nervioso ,incluyendo: </a:t>
            </a:r>
          </a:p>
          <a:p>
            <a:pPr marL="0" lvl="0" indent="0" algn="just" rtl="0">
              <a:lnSpc>
                <a:spcPct val="90000"/>
              </a:lnSpc>
              <a:spcBef>
                <a:spcPts val="0"/>
              </a:spcBef>
              <a:spcAft>
                <a:spcPts val="0"/>
              </a:spcAft>
              <a:buClr>
                <a:schemeClr val="dk1"/>
              </a:buClr>
              <a:buSzPts val="2800"/>
              <a:buNone/>
            </a:pPr>
            <a:r>
              <a:rPr lang="es-MX" dirty="0" smtClean="0"/>
              <a:t> </a:t>
            </a:r>
          </a:p>
          <a:p>
            <a:pPr marL="0" lvl="0" indent="0" algn="just" rtl="0">
              <a:lnSpc>
                <a:spcPct val="90000"/>
              </a:lnSpc>
              <a:spcBef>
                <a:spcPts val="0"/>
              </a:spcBef>
              <a:spcAft>
                <a:spcPts val="0"/>
              </a:spcAft>
              <a:buClr>
                <a:schemeClr val="dk1"/>
              </a:buClr>
              <a:buSzPts val="2800"/>
              <a:buNone/>
            </a:pPr>
            <a:endParaRPr lang="es-MX" dirty="0"/>
          </a:p>
          <a:p>
            <a:pPr marL="0" lvl="0" indent="0" algn="just" rtl="0">
              <a:lnSpc>
                <a:spcPct val="90000"/>
              </a:lnSpc>
              <a:spcBef>
                <a:spcPts val="0"/>
              </a:spcBef>
              <a:spcAft>
                <a:spcPts val="0"/>
              </a:spcAft>
              <a:buClr>
                <a:schemeClr val="dk1"/>
              </a:buClr>
              <a:buSzPts val="2800"/>
              <a:buNone/>
            </a:pPr>
            <a:endParaRPr lang="es-MX" dirty="0" smtClean="0"/>
          </a:p>
          <a:p>
            <a:pPr marL="0" lvl="0" indent="0" algn="just" rtl="0">
              <a:lnSpc>
                <a:spcPct val="90000"/>
              </a:lnSpc>
              <a:spcBef>
                <a:spcPts val="0"/>
              </a:spcBef>
              <a:spcAft>
                <a:spcPts val="0"/>
              </a:spcAft>
              <a:buClr>
                <a:schemeClr val="dk1"/>
              </a:buClr>
              <a:buSzPts val="2800"/>
              <a:buNone/>
            </a:pPr>
            <a:endParaRPr lang="es-MX" dirty="0" smtClean="0"/>
          </a:p>
          <a:p>
            <a:pPr marL="228600" lvl="0" indent="-228600" algn="just" rtl="0">
              <a:lnSpc>
                <a:spcPct val="90000"/>
              </a:lnSpc>
              <a:spcBef>
                <a:spcPts val="0"/>
              </a:spcBef>
              <a:spcAft>
                <a:spcPts val="0"/>
              </a:spcAft>
              <a:buClr>
                <a:schemeClr val="dk1"/>
              </a:buClr>
              <a:buSzPts val="2800"/>
              <a:buChar char="•"/>
            </a:pPr>
            <a:endParaRPr lang="es-MX" dirty="0"/>
          </a:p>
          <a:p>
            <a:pPr marL="0" lvl="0" indent="0" algn="just" rtl="0">
              <a:lnSpc>
                <a:spcPct val="90000"/>
              </a:lnSpc>
              <a:spcBef>
                <a:spcPts val="0"/>
              </a:spcBef>
              <a:spcAft>
                <a:spcPts val="0"/>
              </a:spcAft>
              <a:buClr>
                <a:schemeClr val="dk1"/>
              </a:buClr>
              <a:buSzPts val="2800"/>
              <a:buNone/>
            </a:pPr>
            <a:endParaRPr dirty="0"/>
          </a:p>
          <a:p>
            <a:pPr marL="228600" lvl="0" indent="-228600" algn="just" rtl="0">
              <a:lnSpc>
                <a:spcPct val="90000"/>
              </a:lnSpc>
              <a:spcBef>
                <a:spcPts val="1000"/>
              </a:spcBef>
              <a:spcAft>
                <a:spcPts val="0"/>
              </a:spcAft>
              <a:buClr>
                <a:schemeClr val="dk1"/>
              </a:buClr>
              <a:buSzPts val="2800"/>
              <a:buChar char="•"/>
            </a:pPr>
            <a:r>
              <a:rPr lang="es-MX" dirty="0"/>
              <a:t>Las </a:t>
            </a:r>
            <a:r>
              <a:rPr lang="es-MX" b="1" dirty="0"/>
              <a:t>neurociencias</a:t>
            </a:r>
            <a:r>
              <a:rPr lang="es-MX" dirty="0"/>
              <a:t> desempeñan un papel importante en el campo del marketing al proporcionar una comprensión más profunda de cómo los consumidores toman decisiones, responden a las estrategias de marketing y se involucran emocionalmente con las marcas y productos. </a:t>
            </a:r>
            <a:endParaRPr dirty="0"/>
          </a:p>
          <a:p>
            <a:pPr marL="228600" lvl="0" indent="-50800" algn="l" rtl="0">
              <a:lnSpc>
                <a:spcPct val="90000"/>
              </a:lnSpc>
              <a:spcBef>
                <a:spcPts val="1000"/>
              </a:spcBef>
              <a:spcAft>
                <a:spcPts val="0"/>
              </a:spcAft>
              <a:buClr>
                <a:schemeClr val="dk1"/>
              </a:buClr>
              <a:buSzPts val="2800"/>
              <a:buNone/>
            </a:pPr>
            <a:endParaRPr dirty="0"/>
          </a:p>
        </p:txBody>
      </p:sp>
      <p:graphicFrame>
        <p:nvGraphicFramePr>
          <p:cNvPr id="4" name="Diagrama 3"/>
          <p:cNvGraphicFramePr/>
          <p:nvPr>
            <p:extLst>
              <p:ext uri="{D42A27DB-BD31-4B8C-83A1-F6EECF244321}">
                <p14:modId xmlns:p14="http://schemas.microsoft.com/office/powerpoint/2010/main" val="760145184"/>
              </p:ext>
            </p:extLst>
          </p:nvPr>
        </p:nvGraphicFramePr>
        <p:xfrm>
          <a:off x="1521040" y="2734323"/>
          <a:ext cx="6388964" cy="13700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grpSp>
        <p:nvGrpSpPr>
          <p:cNvPr id="107" name="Google Shape;107;p15"/>
          <p:cNvGrpSpPr/>
          <p:nvPr/>
        </p:nvGrpSpPr>
        <p:grpSpPr>
          <a:xfrm>
            <a:off x="838200" y="370262"/>
            <a:ext cx="10515600" cy="5729401"/>
            <a:chOff x="0" y="77299"/>
            <a:chExt cx="10515600" cy="5729401"/>
          </a:xfrm>
        </p:grpSpPr>
        <p:sp>
          <p:nvSpPr>
            <p:cNvPr id="108" name="Google Shape;108;p15"/>
            <p:cNvSpPr/>
            <p:nvPr/>
          </p:nvSpPr>
          <p:spPr>
            <a:xfrm>
              <a:off x="0" y="77299"/>
              <a:ext cx="10515600" cy="1099800"/>
            </a:xfrm>
            <a:prstGeom prst="roundRect">
              <a:avLst>
                <a:gd name="adj" fmla="val 16667"/>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txBox="1"/>
            <p:nvPr/>
          </p:nvSpPr>
          <p:spPr>
            <a:xfrm>
              <a:off x="53688" y="130987"/>
              <a:ext cx="10408224" cy="992424"/>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es-MX" sz="2000">
                  <a:solidFill>
                    <a:schemeClr val="lt1"/>
                  </a:solidFill>
                  <a:latin typeface="Calibri"/>
                  <a:ea typeface="Calibri"/>
                  <a:cs typeface="Calibri"/>
                  <a:sym typeface="Calibri"/>
                </a:rPr>
                <a:t>Neurona: Las neuronas son las células básicas del sistema nervioso. Son células especializadas en transmitir señales eléctricas y químicas. Están compuestas por el cuerpo celular, el axón y las dendritas.</a:t>
              </a:r>
              <a:endParaRPr/>
            </a:p>
          </p:txBody>
        </p:sp>
        <p:sp>
          <p:nvSpPr>
            <p:cNvPr id="110" name="Google Shape;110;p15"/>
            <p:cNvSpPr/>
            <p:nvPr/>
          </p:nvSpPr>
          <p:spPr>
            <a:xfrm>
              <a:off x="0" y="1234699"/>
              <a:ext cx="10515600" cy="1099800"/>
            </a:xfrm>
            <a:prstGeom prst="roundRect">
              <a:avLst>
                <a:gd name="adj" fmla="val 16667"/>
              </a:avLst>
            </a:prstGeom>
            <a:solidFill>
              <a:srgbClr val="B3828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txBox="1"/>
            <p:nvPr/>
          </p:nvSpPr>
          <p:spPr>
            <a:xfrm>
              <a:off x="53688" y="1288387"/>
              <a:ext cx="10408224" cy="992424"/>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es-MX" sz="2000">
                  <a:solidFill>
                    <a:schemeClr val="lt1"/>
                  </a:solidFill>
                  <a:latin typeface="Calibri"/>
                  <a:ea typeface="Calibri"/>
                  <a:cs typeface="Calibri"/>
                  <a:sym typeface="Calibri"/>
                </a:rPr>
                <a:t>Sinapsis: La sinapsis es el punto de conexión funcional entre dos neuronas, donde ocurre la transmisión de señales eléctricas y químicas. Es esencial para la comunicación entre neuronas.</a:t>
              </a:r>
              <a:endParaRPr/>
            </a:p>
          </p:txBody>
        </p:sp>
        <p:sp>
          <p:nvSpPr>
            <p:cNvPr id="112" name="Google Shape;112;p15"/>
            <p:cNvSpPr/>
            <p:nvPr/>
          </p:nvSpPr>
          <p:spPr>
            <a:xfrm>
              <a:off x="0" y="2392100"/>
              <a:ext cx="10515600" cy="1099800"/>
            </a:xfrm>
            <a:prstGeom prst="roundRect">
              <a:avLst>
                <a:gd name="adj" fmla="val 16667"/>
              </a:avLst>
            </a:prstGeom>
            <a:solidFill>
              <a:srgbClr val="C85B5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txBox="1"/>
            <p:nvPr/>
          </p:nvSpPr>
          <p:spPr>
            <a:xfrm>
              <a:off x="53688" y="2445788"/>
              <a:ext cx="10408224" cy="992424"/>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es-MX" sz="2000">
                  <a:solidFill>
                    <a:schemeClr val="lt1"/>
                  </a:solidFill>
                  <a:latin typeface="Calibri"/>
                  <a:ea typeface="Calibri"/>
                  <a:cs typeface="Calibri"/>
                  <a:sym typeface="Calibri"/>
                </a:rPr>
                <a:t>Neurotransmisores: Son sustancias químicas liberadas en la sinapsis para transmitir señales de una neurona a otra. Ejemplos de neurotransmisores incluyen la dopamina, la serotonina y el glutamato.</a:t>
              </a:r>
              <a:endParaRPr/>
            </a:p>
          </p:txBody>
        </p:sp>
        <p:sp>
          <p:nvSpPr>
            <p:cNvPr id="114" name="Google Shape;114;p15"/>
            <p:cNvSpPr/>
            <p:nvPr/>
          </p:nvSpPr>
          <p:spPr>
            <a:xfrm>
              <a:off x="0" y="3549500"/>
              <a:ext cx="10515600" cy="1099800"/>
            </a:xfrm>
            <a:prstGeom prst="roundRect">
              <a:avLst>
                <a:gd name="adj" fmla="val 16667"/>
              </a:avLst>
            </a:prstGeom>
            <a:solidFill>
              <a:srgbClr val="E02F2F"/>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5"/>
            <p:cNvSpPr txBox="1"/>
            <p:nvPr/>
          </p:nvSpPr>
          <p:spPr>
            <a:xfrm>
              <a:off x="53688" y="3603188"/>
              <a:ext cx="10408224" cy="992424"/>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es-MX" sz="2000">
                  <a:solidFill>
                    <a:schemeClr val="lt1"/>
                  </a:solidFill>
                  <a:latin typeface="Calibri"/>
                  <a:ea typeface="Calibri"/>
                  <a:cs typeface="Calibri"/>
                  <a:sym typeface="Calibri"/>
                </a:rPr>
                <a:t>Cerebro: El cerebro es el órgano central del sistema nervioso y controla una amplia variedad de funciones, incluyendo la cognición, la percepción, el movimiento y las emociones.</a:t>
              </a:r>
              <a:endParaRPr/>
            </a:p>
          </p:txBody>
        </p:sp>
        <p:sp>
          <p:nvSpPr>
            <p:cNvPr id="116" name="Google Shape;116;p15"/>
            <p:cNvSpPr/>
            <p:nvPr/>
          </p:nvSpPr>
          <p:spPr>
            <a:xfrm>
              <a:off x="0" y="4706900"/>
              <a:ext cx="10515600" cy="1099800"/>
            </a:xfrm>
            <a:prstGeom prst="roundRect">
              <a:avLst>
                <a:gd name="adj" fmla="val 16667"/>
              </a:avLst>
            </a:prstGeom>
            <a:solidFill>
              <a:srgbClr val="FE000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5"/>
            <p:cNvSpPr txBox="1"/>
            <p:nvPr/>
          </p:nvSpPr>
          <p:spPr>
            <a:xfrm>
              <a:off x="53688" y="4760588"/>
              <a:ext cx="10408224" cy="992424"/>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Calibri"/>
                <a:buNone/>
              </a:pPr>
              <a:r>
                <a:rPr lang="es-MX" sz="2000">
                  <a:solidFill>
                    <a:schemeClr val="lt1"/>
                  </a:solidFill>
                  <a:latin typeface="Calibri"/>
                  <a:ea typeface="Calibri"/>
                  <a:cs typeface="Calibri"/>
                  <a:sym typeface="Calibri"/>
                </a:rPr>
                <a:t>Médula Espinal: La médula espinal es una extensión del cerebro que se encuentra en la columna vertebral. Juega un papel importante en la conducción de señales entre el cerebro y el cuerpo, así como en los reflejos.</a:t>
              </a:r>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grpSp>
        <p:nvGrpSpPr>
          <p:cNvPr id="122" name="Google Shape;122;p16"/>
          <p:cNvGrpSpPr/>
          <p:nvPr/>
        </p:nvGrpSpPr>
        <p:grpSpPr>
          <a:xfrm>
            <a:off x="838200" y="757429"/>
            <a:ext cx="10515600" cy="5327929"/>
            <a:chOff x="0" y="91604"/>
            <a:chExt cx="10515600" cy="5327929"/>
          </a:xfrm>
        </p:grpSpPr>
        <p:sp>
          <p:nvSpPr>
            <p:cNvPr id="123" name="Google Shape;123;p16"/>
            <p:cNvSpPr/>
            <p:nvPr/>
          </p:nvSpPr>
          <p:spPr>
            <a:xfrm>
              <a:off x="0" y="91604"/>
              <a:ext cx="10515600" cy="556152"/>
            </a:xfrm>
            <a:prstGeom prst="roundRect">
              <a:avLst>
                <a:gd name="adj" fmla="val 16667"/>
              </a:avLst>
            </a:prstGeom>
            <a:gradFill>
              <a:gsLst>
                <a:gs pos="0">
                  <a:srgbClr val="FFDC9B"/>
                </a:gs>
                <a:gs pos="50000">
                  <a:srgbClr val="FFD68D"/>
                </a:gs>
                <a:gs pos="100000">
                  <a:srgbClr val="FFD478"/>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6"/>
            <p:cNvSpPr txBox="1"/>
            <p:nvPr/>
          </p:nvSpPr>
          <p:spPr>
            <a:xfrm>
              <a:off x="27149" y="118753"/>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Sistema Nervioso Central (SNC): El SNC está compuesto por el cerebro y la médula espinal. Controla funciones vitales y procesos cognitivos.</a:t>
              </a:r>
              <a:endParaRPr/>
            </a:p>
          </p:txBody>
        </p:sp>
        <p:sp>
          <p:nvSpPr>
            <p:cNvPr id="125" name="Google Shape;125;p16"/>
            <p:cNvSpPr/>
            <p:nvPr/>
          </p:nvSpPr>
          <p:spPr>
            <a:xfrm>
              <a:off x="0" y="688076"/>
              <a:ext cx="10515600" cy="556152"/>
            </a:xfrm>
            <a:prstGeom prst="roundRect">
              <a:avLst>
                <a:gd name="adj" fmla="val 16667"/>
              </a:avLst>
            </a:prstGeom>
            <a:gradFill>
              <a:gsLst>
                <a:gs pos="0">
                  <a:srgbClr val="EDFE9B"/>
                </a:gs>
                <a:gs pos="50000">
                  <a:srgbClr val="E8FC8D"/>
                </a:gs>
                <a:gs pos="100000">
                  <a:srgbClr val="E9FF78"/>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6"/>
            <p:cNvSpPr txBox="1"/>
            <p:nvPr/>
          </p:nvSpPr>
          <p:spPr>
            <a:xfrm>
              <a:off x="27149" y="715225"/>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Sistema Nervioso Periférico (SNP): El SNP incluye todos los nervios y ganglios fuera del SNC. Regula la comunicación entre el SNC y el resto del cuerpo. </a:t>
              </a:r>
              <a:endParaRPr/>
            </a:p>
          </p:txBody>
        </p:sp>
        <p:sp>
          <p:nvSpPr>
            <p:cNvPr id="127" name="Google Shape;127;p16"/>
            <p:cNvSpPr/>
            <p:nvPr/>
          </p:nvSpPr>
          <p:spPr>
            <a:xfrm>
              <a:off x="0" y="1284548"/>
              <a:ext cx="10515600" cy="556152"/>
            </a:xfrm>
            <a:prstGeom prst="roundRect">
              <a:avLst>
                <a:gd name="adj" fmla="val 16667"/>
              </a:avLst>
            </a:prstGeom>
            <a:gradFill>
              <a:gsLst>
                <a:gs pos="0">
                  <a:srgbClr val="BEF99C"/>
                </a:gs>
                <a:gs pos="50000">
                  <a:srgbClr val="B4F68E"/>
                </a:gs>
                <a:gs pos="100000">
                  <a:srgbClr val="A9FA79"/>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6"/>
            <p:cNvSpPr txBox="1"/>
            <p:nvPr/>
          </p:nvSpPr>
          <p:spPr>
            <a:xfrm>
              <a:off x="27149" y="1311697"/>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Neuroplasticidad: Es la capacidad del cerebro para adaptarse y reorganizarse a lo largo de la vida en respuesta a la experiencia, el aprendizaje y la lesión.</a:t>
              </a:r>
              <a:endParaRPr/>
            </a:p>
          </p:txBody>
        </p:sp>
        <p:sp>
          <p:nvSpPr>
            <p:cNvPr id="129" name="Google Shape;129;p16"/>
            <p:cNvSpPr/>
            <p:nvPr/>
          </p:nvSpPr>
          <p:spPr>
            <a:xfrm>
              <a:off x="0" y="1881020"/>
              <a:ext cx="10515600" cy="556152"/>
            </a:xfrm>
            <a:prstGeom prst="roundRect">
              <a:avLst>
                <a:gd name="adj" fmla="val 16667"/>
              </a:avLst>
            </a:prstGeom>
            <a:gradFill>
              <a:gsLst>
                <a:gs pos="0">
                  <a:srgbClr val="A3F49D"/>
                </a:gs>
                <a:gs pos="50000">
                  <a:srgbClr val="95F18E"/>
                </a:gs>
                <a:gs pos="100000">
                  <a:srgbClr val="82F579"/>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6"/>
            <p:cNvSpPr txBox="1"/>
            <p:nvPr/>
          </p:nvSpPr>
          <p:spPr>
            <a:xfrm>
              <a:off x="27149" y="1908169"/>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Electroencefalograma (EEG): Es una técnica que registra la actividad eléctrica del cerebro a través de electrodos en el cuero cabelludo. Se utiliza para estudiar la actividad cerebral y diagnosticar trastornos neurológicos.</a:t>
              </a:r>
              <a:endParaRPr/>
            </a:p>
          </p:txBody>
        </p:sp>
        <p:sp>
          <p:nvSpPr>
            <p:cNvPr id="131" name="Google Shape;131;p16"/>
            <p:cNvSpPr/>
            <p:nvPr/>
          </p:nvSpPr>
          <p:spPr>
            <a:xfrm>
              <a:off x="0" y="2477492"/>
              <a:ext cx="10515600" cy="556152"/>
            </a:xfrm>
            <a:prstGeom prst="roundRect">
              <a:avLst>
                <a:gd name="adj" fmla="val 16667"/>
              </a:avLst>
            </a:prstGeom>
            <a:gradFill>
              <a:gsLst>
                <a:gs pos="0">
                  <a:srgbClr val="9EF0A6"/>
                </a:gs>
                <a:gs pos="50000">
                  <a:srgbClr val="90EC98"/>
                </a:gs>
                <a:gs pos="100000">
                  <a:srgbClr val="7BEE86"/>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6"/>
            <p:cNvSpPr txBox="1"/>
            <p:nvPr/>
          </p:nvSpPr>
          <p:spPr>
            <a:xfrm>
              <a:off x="27149" y="2504641"/>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Resonancia Magnética Funcional (fMRI): Es una técnica de imagen que mide la actividad cerebral al detectar cambios en el flujo sanguíneo relacionados con la actividad neuronal. Se utiliza para investigar la función cerebral durante tareas específicas.</a:t>
              </a:r>
              <a:endParaRPr/>
            </a:p>
          </p:txBody>
        </p:sp>
        <p:sp>
          <p:nvSpPr>
            <p:cNvPr id="133" name="Google Shape;133;p16"/>
            <p:cNvSpPr/>
            <p:nvPr/>
          </p:nvSpPr>
          <p:spPr>
            <a:xfrm>
              <a:off x="0" y="3073965"/>
              <a:ext cx="10515600" cy="556152"/>
            </a:xfrm>
            <a:prstGeom prst="roundRect">
              <a:avLst>
                <a:gd name="adj" fmla="val 16667"/>
              </a:avLst>
            </a:prstGeom>
            <a:gradFill>
              <a:gsLst>
                <a:gs pos="0">
                  <a:srgbClr val="A0EAC0"/>
                </a:gs>
                <a:gs pos="50000">
                  <a:srgbClr val="91E6B6"/>
                </a:gs>
                <a:gs pos="100000">
                  <a:srgbClr val="7DE7AC"/>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6"/>
            <p:cNvSpPr txBox="1"/>
            <p:nvPr/>
          </p:nvSpPr>
          <p:spPr>
            <a:xfrm>
              <a:off x="27149" y="3101114"/>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Cognición: La cognición se refiere al proceso de adquirir, almacenar, procesar y utilizar información. Incluye funciones como la memoria, la atención, el pensamiento y la toma de decisiones. </a:t>
              </a:r>
              <a:endParaRPr/>
            </a:p>
          </p:txBody>
        </p:sp>
        <p:sp>
          <p:nvSpPr>
            <p:cNvPr id="135" name="Google Shape;135;p16"/>
            <p:cNvSpPr/>
            <p:nvPr/>
          </p:nvSpPr>
          <p:spPr>
            <a:xfrm>
              <a:off x="0" y="3670437"/>
              <a:ext cx="10515600" cy="556152"/>
            </a:xfrm>
            <a:prstGeom prst="roundRect">
              <a:avLst>
                <a:gd name="adj" fmla="val 16667"/>
              </a:avLst>
            </a:prstGeom>
            <a:gradFill>
              <a:gsLst>
                <a:gs pos="0">
                  <a:srgbClr val="A1E6DF"/>
                </a:gs>
                <a:gs pos="50000">
                  <a:srgbClr val="93E2D9"/>
                </a:gs>
                <a:gs pos="100000">
                  <a:srgbClr val="7FE2D7"/>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6"/>
            <p:cNvSpPr txBox="1"/>
            <p:nvPr/>
          </p:nvSpPr>
          <p:spPr>
            <a:xfrm>
              <a:off x="27149" y="3697586"/>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Neurociencia Conductual: Se enfoca en el estudio de cómo las actividades mentales y comportamientos se relacionan con la estructura y función del cerebro. </a:t>
              </a:r>
              <a:endParaRPr/>
            </a:p>
          </p:txBody>
        </p:sp>
        <p:sp>
          <p:nvSpPr>
            <p:cNvPr id="137" name="Google Shape;137;p16"/>
            <p:cNvSpPr/>
            <p:nvPr/>
          </p:nvSpPr>
          <p:spPr>
            <a:xfrm>
              <a:off x="0" y="4266909"/>
              <a:ext cx="10515600" cy="556152"/>
            </a:xfrm>
            <a:prstGeom prst="roundRect">
              <a:avLst>
                <a:gd name="adj" fmla="val 16667"/>
              </a:avLst>
            </a:prstGeom>
            <a:gradFill>
              <a:gsLst>
                <a:gs pos="0">
                  <a:srgbClr val="A3CCE3"/>
                </a:gs>
                <a:gs pos="50000">
                  <a:srgbClr val="95C3DD"/>
                </a:gs>
                <a:gs pos="100000">
                  <a:srgbClr val="81BCDC"/>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6"/>
            <p:cNvSpPr txBox="1"/>
            <p:nvPr/>
          </p:nvSpPr>
          <p:spPr>
            <a:xfrm>
              <a:off x="27149" y="4294058"/>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Neurología: Es la rama de la medicina que se ocupa del diagnóstico y tratamiento de trastornos neurológicos y enfermedades del sistema nervioso.</a:t>
              </a:r>
              <a:endParaRPr/>
            </a:p>
          </p:txBody>
        </p:sp>
        <p:sp>
          <p:nvSpPr>
            <p:cNvPr id="139" name="Google Shape;139;p16"/>
            <p:cNvSpPr/>
            <p:nvPr/>
          </p:nvSpPr>
          <p:spPr>
            <a:xfrm>
              <a:off x="0" y="4863381"/>
              <a:ext cx="10515600" cy="556152"/>
            </a:xfrm>
            <a:prstGeom prst="roundRect">
              <a:avLst>
                <a:gd name="adj" fmla="val 16667"/>
              </a:avLst>
            </a:prstGeom>
            <a:gradFill>
              <a:gsLst>
                <a:gs pos="0">
                  <a:srgbClr val="A6B6DE"/>
                </a:gs>
                <a:gs pos="50000">
                  <a:srgbClr val="97A9D8"/>
                </a:gs>
                <a:gs pos="100000">
                  <a:srgbClr val="859CD6"/>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6"/>
            <p:cNvSpPr txBox="1"/>
            <p:nvPr/>
          </p:nvSpPr>
          <p:spPr>
            <a:xfrm>
              <a:off x="27149" y="4890530"/>
              <a:ext cx="10461302" cy="501854"/>
            </a:xfrm>
            <a:prstGeom prst="rect">
              <a:avLst/>
            </a:prstGeom>
            <a:noFill/>
            <a:ln>
              <a:noFill/>
            </a:ln>
          </p:spPr>
          <p:txBody>
            <a:bodyPr spcFirstLastPara="1" wrap="square" lIns="53325" tIns="53325" rIns="53325" bIns="53325" anchor="ctr" anchorCtr="0">
              <a:noAutofit/>
            </a:bodyPr>
            <a:lstStyle/>
            <a:p>
              <a:pPr marL="0" marR="0" lvl="0" indent="0" algn="l" rtl="0">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Psicología Cognitiva: Es una disciplina que se centra en el estudio de procesos mentales como la percepción, la memoria, el lenguaje y el pensamiento, y su relación con la actividad cerebral.</a:t>
              </a: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s-MX"/>
              <a:t>4.2 Historia del desarrollo del cerebro </a:t>
            </a:r>
            <a:endParaRPr/>
          </a:p>
        </p:txBody>
      </p:sp>
      <p:grpSp>
        <p:nvGrpSpPr>
          <p:cNvPr id="146" name="Google Shape;146;p17"/>
          <p:cNvGrpSpPr/>
          <p:nvPr/>
        </p:nvGrpSpPr>
        <p:grpSpPr>
          <a:xfrm>
            <a:off x="838200" y="1909671"/>
            <a:ext cx="10515600" cy="4183245"/>
            <a:chOff x="0" y="84046"/>
            <a:chExt cx="10515600" cy="4183245"/>
          </a:xfrm>
        </p:grpSpPr>
        <p:sp>
          <p:nvSpPr>
            <p:cNvPr id="147" name="Google Shape;147;p17"/>
            <p:cNvSpPr/>
            <p:nvPr/>
          </p:nvSpPr>
          <p:spPr>
            <a:xfrm>
              <a:off x="0" y="84046"/>
              <a:ext cx="10515600" cy="1006931"/>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48" name="Google Shape;148;p17"/>
            <p:cNvSpPr txBox="1"/>
            <p:nvPr/>
          </p:nvSpPr>
          <p:spPr>
            <a:xfrm>
              <a:off x="49154" y="133200"/>
              <a:ext cx="10417292" cy="908623"/>
            </a:xfrm>
            <a:prstGeom prst="rect">
              <a:avLst/>
            </a:prstGeom>
            <a:noFill/>
            <a:ln>
              <a:noFill/>
            </a:ln>
          </p:spPr>
          <p:txBody>
            <a:bodyPr spcFirstLastPara="1" wrap="square" lIns="68575" tIns="68575" rIns="68575" bIns="68575" anchor="ctr" anchorCtr="0">
              <a:noAutofit/>
            </a:bodyPr>
            <a:lstStyle/>
            <a:p>
              <a:pPr marL="0" marR="0" lvl="0" indent="0" algn="just" rtl="0">
                <a:lnSpc>
                  <a:spcPct val="90000"/>
                </a:lnSpc>
                <a:spcBef>
                  <a:spcPts val="0"/>
                </a:spcBef>
                <a:spcAft>
                  <a:spcPts val="0"/>
                </a:spcAft>
                <a:buClr>
                  <a:schemeClr val="lt1"/>
                </a:buClr>
                <a:buSzPts val="1800"/>
                <a:buFont typeface="Calibri"/>
                <a:buNone/>
              </a:pPr>
              <a:r>
                <a:rPr lang="es-MX" sz="1800">
                  <a:solidFill>
                    <a:schemeClr val="lt1"/>
                  </a:solidFill>
                  <a:latin typeface="Calibri"/>
                  <a:ea typeface="Calibri"/>
                  <a:cs typeface="Calibri"/>
                  <a:sym typeface="Calibri"/>
                </a:rPr>
                <a:t>La historia del desarrollo del cerebro es un proceso complejo que se ha llevado a cabo a lo largo de millones de años de evolución. </a:t>
              </a:r>
              <a:endParaRPr/>
            </a:p>
          </p:txBody>
        </p:sp>
        <p:sp>
          <p:nvSpPr>
            <p:cNvPr id="149" name="Google Shape;149;p17"/>
            <p:cNvSpPr/>
            <p:nvPr/>
          </p:nvSpPr>
          <p:spPr>
            <a:xfrm>
              <a:off x="0" y="1142817"/>
              <a:ext cx="10515600" cy="1006931"/>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50" name="Google Shape;150;p17"/>
            <p:cNvSpPr txBox="1"/>
            <p:nvPr/>
          </p:nvSpPr>
          <p:spPr>
            <a:xfrm>
              <a:off x="49154" y="1191971"/>
              <a:ext cx="10417292" cy="908623"/>
            </a:xfrm>
            <a:prstGeom prst="rect">
              <a:avLst/>
            </a:prstGeom>
            <a:noFill/>
            <a:ln>
              <a:noFill/>
            </a:ln>
          </p:spPr>
          <p:txBody>
            <a:bodyPr spcFirstLastPara="1" wrap="square" lIns="68575" tIns="68575" rIns="68575" bIns="68575" anchor="ctr" anchorCtr="0">
              <a:noAutofit/>
            </a:bodyPr>
            <a:lstStyle/>
            <a:p>
              <a:pPr marL="0" marR="0" lvl="0" indent="0" algn="just" rtl="0">
                <a:lnSpc>
                  <a:spcPct val="90000"/>
                </a:lnSpc>
                <a:spcBef>
                  <a:spcPts val="0"/>
                </a:spcBef>
                <a:spcAft>
                  <a:spcPts val="0"/>
                </a:spcAft>
                <a:buClr>
                  <a:schemeClr val="lt1"/>
                </a:buClr>
                <a:buSzPts val="1800"/>
                <a:buFont typeface="Calibri"/>
                <a:buNone/>
              </a:pPr>
              <a:r>
                <a:rPr lang="es-MX" sz="1800" dirty="0">
                  <a:solidFill>
                    <a:schemeClr val="lt1"/>
                  </a:solidFill>
                  <a:latin typeface="Calibri"/>
                  <a:ea typeface="Calibri"/>
                  <a:cs typeface="Calibri"/>
                  <a:sym typeface="Calibri"/>
                </a:rPr>
                <a:t>1. </a:t>
              </a:r>
              <a:r>
                <a:rPr lang="es-MX" sz="1800" u="sng" dirty="0">
                  <a:solidFill>
                    <a:schemeClr val="lt1"/>
                  </a:solidFill>
                  <a:latin typeface="Calibri"/>
                  <a:ea typeface="Calibri"/>
                  <a:cs typeface="Calibri"/>
                  <a:sym typeface="Calibri"/>
                </a:rPr>
                <a:t>Inicio de la vida: </a:t>
              </a:r>
              <a:r>
                <a:rPr lang="es-MX" sz="1800" dirty="0">
                  <a:solidFill>
                    <a:schemeClr val="lt1"/>
                  </a:solidFill>
                  <a:latin typeface="Calibri"/>
                  <a:ea typeface="Calibri"/>
                  <a:cs typeface="Calibri"/>
                  <a:sym typeface="Calibri"/>
                </a:rPr>
                <a:t>Hace aproximadamente 3.5 mil millones de años, se cree que la vida comenzó en la Tierra en forma de microorganismos unicelulares. Estos organismos eran muy simples y carecían de un sistema nervioso centralizado.</a:t>
              </a:r>
              <a:endParaRPr dirty="0"/>
            </a:p>
          </p:txBody>
        </p:sp>
        <p:sp>
          <p:nvSpPr>
            <p:cNvPr id="151" name="Google Shape;151;p17"/>
            <p:cNvSpPr/>
            <p:nvPr/>
          </p:nvSpPr>
          <p:spPr>
            <a:xfrm>
              <a:off x="0" y="2201589"/>
              <a:ext cx="10515600" cy="1006931"/>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52" name="Google Shape;152;p17"/>
            <p:cNvSpPr txBox="1"/>
            <p:nvPr/>
          </p:nvSpPr>
          <p:spPr>
            <a:xfrm>
              <a:off x="49154" y="2250743"/>
              <a:ext cx="10417292" cy="908623"/>
            </a:xfrm>
            <a:prstGeom prst="rect">
              <a:avLst/>
            </a:prstGeom>
            <a:noFill/>
            <a:ln>
              <a:noFill/>
            </a:ln>
          </p:spPr>
          <p:txBody>
            <a:bodyPr spcFirstLastPara="1" wrap="square" lIns="68575" tIns="68575" rIns="68575" bIns="68575" anchor="ctr" anchorCtr="0">
              <a:noAutofit/>
            </a:bodyPr>
            <a:lstStyle/>
            <a:p>
              <a:pPr marL="0" marR="0" lvl="0" indent="0" algn="just" rtl="0">
                <a:lnSpc>
                  <a:spcPct val="90000"/>
                </a:lnSpc>
                <a:spcBef>
                  <a:spcPts val="0"/>
                </a:spcBef>
                <a:spcAft>
                  <a:spcPts val="0"/>
                </a:spcAft>
                <a:buClr>
                  <a:schemeClr val="lt1"/>
                </a:buClr>
                <a:buSzPts val="1800"/>
                <a:buFont typeface="Calibri"/>
                <a:buNone/>
              </a:pPr>
              <a:r>
                <a:rPr lang="es-MX" sz="1800">
                  <a:solidFill>
                    <a:schemeClr val="lt1"/>
                  </a:solidFill>
                  <a:latin typeface="Calibri"/>
                  <a:ea typeface="Calibri"/>
                  <a:cs typeface="Calibri"/>
                  <a:sym typeface="Calibri"/>
                </a:rPr>
                <a:t>2. Surgimiento de organismos multicelulares: Con el tiempo, algunos de estos microorganismos evolucionaron para formar organismos multicelulares. Estos primeros seres multicelulares tenían sistemas nerviosos primitivos que les permitían reaccionar a estímulos ambientales básicos.</a:t>
              </a:r>
              <a:endParaRPr/>
            </a:p>
          </p:txBody>
        </p:sp>
        <p:sp>
          <p:nvSpPr>
            <p:cNvPr id="153" name="Google Shape;153;p17"/>
            <p:cNvSpPr/>
            <p:nvPr/>
          </p:nvSpPr>
          <p:spPr>
            <a:xfrm>
              <a:off x="0" y="3260360"/>
              <a:ext cx="10515600" cy="1006931"/>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54" name="Google Shape;154;p17"/>
            <p:cNvSpPr txBox="1"/>
            <p:nvPr/>
          </p:nvSpPr>
          <p:spPr>
            <a:xfrm>
              <a:off x="49154" y="3309514"/>
              <a:ext cx="10417292" cy="908623"/>
            </a:xfrm>
            <a:prstGeom prst="rect">
              <a:avLst/>
            </a:prstGeom>
            <a:noFill/>
            <a:ln>
              <a:noFill/>
            </a:ln>
          </p:spPr>
          <p:txBody>
            <a:bodyPr spcFirstLastPara="1" wrap="square" lIns="68575" tIns="68575" rIns="68575" bIns="68575" anchor="ctr" anchorCtr="0">
              <a:noAutofit/>
            </a:bodyPr>
            <a:lstStyle/>
            <a:p>
              <a:pPr marL="0" marR="0" lvl="0" indent="0" algn="just" rtl="0">
                <a:lnSpc>
                  <a:spcPct val="90000"/>
                </a:lnSpc>
                <a:spcBef>
                  <a:spcPts val="0"/>
                </a:spcBef>
                <a:spcAft>
                  <a:spcPts val="0"/>
                </a:spcAft>
                <a:buClr>
                  <a:schemeClr val="lt1"/>
                </a:buClr>
                <a:buSzPts val="1800"/>
                <a:buFont typeface="Calibri"/>
                <a:buNone/>
              </a:pPr>
              <a:r>
                <a:rPr lang="es-MX" sz="1800">
                  <a:solidFill>
                    <a:schemeClr val="lt1"/>
                  </a:solidFill>
                  <a:latin typeface="Calibri"/>
                  <a:ea typeface="Calibri"/>
                  <a:cs typeface="Calibri"/>
                  <a:sym typeface="Calibri"/>
                </a:rPr>
                <a:t>3. Evolución de invertebrados: Hace alrededor de 600 millones de años, aparecieron los primeros invertebrados, como los gusanos planos y los cnidarios. Estos organismos desarrollaron sistemas nerviosos más complejos y empezaron a mostrar comportamientos más avanzados.</a:t>
              </a:r>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s-MX"/>
              <a:t>…Historia</a:t>
            </a:r>
            <a:endParaRPr/>
          </a:p>
        </p:txBody>
      </p:sp>
      <p:grpSp>
        <p:nvGrpSpPr>
          <p:cNvPr id="160" name="Google Shape;160;p18"/>
          <p:cNvGrpSpPr/>
          <p:nvPr/>
        </p:nvGrpSpPr>
        <p:grpSpPr>
          <a:xfrm>
            <a:off x="1567308" y="1827015"/>
            <a:ext cx="9057382" cy="4348556"/>
            <a:chOff x="729108" y="1390"/>
            <a:chExt cx="9057382" cy="4348556"/>
          </a:xfrm>
        </p:grpSpPr>
        <p:sp>
          <p:nvSpPr>
            <p:cNvPr id="161" name="Google Shape;161;p18"/>
            <p:cNvSpPr/>
            <p:nvPr/>
          </p:nvSpPr>
          <p:spPr>
            <a:xfrm>
              <a:off x="729108" y="1390"/>
              <a:ext cx="9057382" cy="823398"/>
            </a:xfrm>
            <a:prstGeom prst="rect">
              <a:avLst/>
            </a:prstGeom>
            <a:no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62" name="Google Shape;162;p18"/>
            <p:cNvSpPr txBox="1"/>
            <p:nvPr/>
          </p:nvSpPr>
          <p:spPr>
            <a:xfrm>
              <a:off x="729108" y="1390"/>
              <a:ext cx="9057382" cy="823398"/>
            </a:xfrm>
            <a:prstGeom prst="rect">
              <a:avLst/>
            </a:prstGeom>
            <a:noFill/>
            <a:ln>
              <a:noFill/>
            </a:ln>
          </p:spPr>
          <p:txBody>
            <a:bodyPr spcFirstLastPara="1" wrap="square" lIns="57150" tIns="57150" rIns="57150" bIns="57150" anchor="b" anchorCtr="0">
              <a:noAutofit/>
            </a:bodyPr>
            <a:lstStyle/>
            <a:p>
              <a:pPr marL="0" marR="0" lvl="0" indent="0" algn="just" rtl="0">
                <a:lnSpc>
                  <a:spcPct val="90000"/>
                </a:lnSpc>
                <a:spcBef>
                  <a:spcPts val="0"/>
                </a:spcBef>
                <a:spcAft>
                  <a:spcPts val="0"/>
                </a:spcAft>
                <a:buClr>
                  <a:schemeClr val="dk1"/>
                </a:buClr>
                <a:buSzPts val="1500"/>
                <a:buFont typeface="Calibri"/>
                <a:buNone/>
              </a:pPr>
              <a:r>
                <a:rPr lang="es-MX" sz="1500">
                  <a:solidFill>
                    <a:schemeClr val="dk1"/>
                  </a:solidFill>
                  <a:latin typeface="Calibri"/>
                  <a:ea typeface="Calibri"/>
                  <a:cs typeface="Calibri"/>
                  <a:sym typeface="Calibri"/>
                </a:rPr>
                <a:t>4. Aparición de vertebrados: Hace aproximadamente 500 millones de años, aparecieron los primeros vertebrados, que poseían una columna vertebral y un sistema nervioso centralizado. Esto permitió una mayor coordinación de las respuestas a los estímulos ambientales.</a:t>
              </a:r>
              <a:endParaRPr/>
            </a:p>
          </p:txBody>
        </p:sp>
        <p:sp>
          <p:nvSpPr>
            <p:cNvPr id="163" name="Google Shape;163;p18"/>
            <p:cNvSpPr/>
            <p:nvPr/>
          </p:nvSpPr>
          <p:spPr>
            <a:xfrm>
              <a:off x="729108" y="824789"/>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64" name="Google Shape;164;p18"/>
            <p:cNvSpPr/>
            <p:nvPr/>
          </p:nvSpPr>
          <p:spPr>
            <a:xfrm>
              <a:off x="2007206" y="824789"/>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65" name="Google Shape;165;p18"/>
            <p:cNvSpPr/>
            <p:nvPr/>
          </p:nvSpPr>
          <p:spPr>
            <a:xfrm>
              <a:off x="3285303" y="824789"/>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66" name="Google Shape;166;p18"/>
            <p:cNvSpPr/>
            <p:nvPr/>
          </p:nvSpPr>
          <p:spPr>
            <a:xfrm>
              <a:off x="4563400" y="824789"/>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67" name="Google Shape;167;p18"/>
            <p:cNvSpPr/>
            <p:nvPr/>
          </p:nvSpPr>
          <p:spPr>
            <a:xfrm>
              <a:off x="5841497" y="824789"/>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68" name="Google Shape;168;p18"/>
            <p:cNvSpPr/>
            <p:nvPr/>
          </p:nvSpPr>
          <p:spPr>
            <a:xfrm>
              <a:off x="7119595" y="824789"/>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69" name="Google Shape;169;p18"/>
            <p:cNvSpPr/>
            <p:nvPr/>
          </p:nvSpPr>
          <p:spPr>
            <a:xfrm>
              <a:off x="8397692" y="824789"/>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0" name="Google Shape;170;p18"/>
            <p:cNvSpPr/>
            <p:nvPr/>
          </p:nvSpPr>
          <p:spPr>
            <a:xfrm>
              <a:off x="729108" y="1109351"/>
              <a:ext cx="9057382" cy="823398"/>
            </a:xfrm>
            <a:prstGeom prst="rect">
              <a:avLst/>
            </a:prstGeom>
            <a:no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1" name="Google Shape;171;p18"/>
            <p:cNvSpPr txBox="1"/>
            <p:nvPr/>
          </p:nvSpPr>
          <p:spPr>
            <a:xfrm>
              <a:off x="729108" y="1109351"/>
              <a:ext cx="9057382" cy="823398"/>
            </a:xfrm>
            <a:prstGeom prst="rect">
              <a:avLst/>
            </a:prstGeom>
            <a:noFill/>
            <a:ln>
              <a:noFill/>
            </a:ln>
          </p:spPr>
          <p:txBody>
            <a:bodyPr spcFirstLastPara="1" wrap="square" lIns="57150" tIns="57150" rIns="57150" bIns="57150" anchor="b" anchorCtr="0">
              <a:noAutofit/>
            </a:bodyPr>
            <a:lstStyle/>
            <a:p>
              <a:pPr marL="0" marR="0" lvl="0" indent="0" algn="just" rtl="0">
                <a:lnSpc>
                  <a:spcPct val="90000"/>
                </a:lnSpc>
                <a:spcBef>
                  <a:spcPts val="0"/>
                </a:spcBef>
                <a:spcAft>
                  <a:spcPts val="0"/>
                </a:spcAft>
                <a:buClr>
                  <a:schemeClr val="dk1"/>
                </a:buClr>
                <a:buSzPts val="1500"/>
                <a:buFont typeface="Calibri"/>
                <a:buNone/>
              </a:pPr>
              <a:r>
                <a:rPr lang="es-MX" sz="1500">
                  <a:solidFill>
                    <a:schemeClr val="dk1"/>
                  </a:solidFill>
                  <a:latin typeface="Calibri"/>
                  <a:ea typeface="Calibri"/>
                  <a:cs typeface="Calibri"/>
                  <a:sym typeface="Calibri"/>
                </a:rPr>
                <a:t>5. Desarrollo de cerebros más grandes: A lo largo de la evolución de los vertebrados, los cerebros se volvieron cada vez más grandes y complejos. Esto se asoció con la capacidad de estos animales para realizar tareas cognitivas más avanzadas, como el procesamiento de información sensorial, la toma de decisiones y el aprendizaje.</a:t>
              </a:r>
              <a:endParaRPr/>
            </a:p>
          </p:txBody>
        </p:sp>
        <p:sp>
          <p:nvSpPr>
            <p:cNvPr id="172" name="Google Shape;172;p18"/>
            <p:cNvSpPr/>
            <p:nvPr/>
          </p:nvSpPr>
          <p:spPr>
            <a:xfrm>
              <a:off x="729108" y="1932750"/>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3" name="Google Shape;173;p18"/>
            <p:cNvSpPr/>
            <p:nvPr/>
          </p:nvSpPr>
          <p:spPr>
            <a:xfrm>
              <a:off x="2007206" y="1932750"/>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4" name="Google Shape;174;p18"/>
            <p:cNvSpPr/>
            <p:nvPr/>
          </p:nvSpPr>
          <p:spPr>
            <a:xfrm>
              <a:off x="3285303" y="1932750"/>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5" name="Google Shape;175;p18"/>
            <p:cNvSpPr/>
            <p:nvPr/>
          </p:nvSpPr>
          <p:spPr>
            <a:xfrm>
              <a:off x="4563400" y="1932750"/>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6" name="Google Shape;176;p18"/>
            <p:cNvSpPr/>
            <p:nvPr/>
          </p:nvSpPr>
          <p:spPr>
            <a:xfrm>
              <a:off x="5841497" y="1932750"/>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7" name="Google Shape;177;p18"/>
            <p:cNvSpPr/>
            <p:nvPr/>
          </p:nvSpPr>
          <p:spPr>
            <a:xfrm>
              <a:off x="7119595" y="1932750"/>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8" name="Google Shape;178;p18"/>
            <p:cNvSpPr/>
            <p:nvPr/>
          </p:nvSpPr>
          <p:spPr>
            <a:xfrm>
              <a:off x="8397692" y="1932750"/>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79" name="Google Shape;179;p18"/>
            <p:cNvSpPr/>
            <p:nvPr/>
          </p:nvSpPr>
          <p:spPr>
            <a:xfrm>
              <a:off x="729108" y="2217312"/>
              <a:ext cx="9057382" cy="823398"/>
            </a:xfrm>
            <a:prstGeom prst="rect">
              <a:avLst/>
            </a:prstGeom>
            <a:no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0" name="Google Shape;180;p18"/>
            <p:cNvSpPr txBox="1"/>
            <p:nvPr/>
          </p:nvSpPr>
          <p:spPr>
            <a:xfrm>
              <a:off x="729108" y="2217312"/>
              <a:ext cx="9057382" cy="823398"/>
            </a:xfrm>
            <a:prstGeom prst="rect">
              <a:avLst/>
            </a:prstGeom>
            <a:noFill/>
            <a:ln>
              <a:noFill/>
            </a:ln>
          </p:spPr>
          <p:txBody>
            <a:bodyPr spcFirstLastPara="1" wrap="square" lIns="57150" tIns="57150" rIns="57150" bIns="57150" anchor="b" anchorCtr="0">
              <a:noAutofit/>
            </a:bodyPr>
            <a:lstStyle/>
            <a:p>
              <a:pPr marL="0" marR="0" lvl="0" indent="0" algn="just" rtl="0">
                <a:lnSpc>
                  <a:spcPct val="90000"/>
                </a:lnSpc>
                <a:spcBef>
                  <a:spcPts val="0"/>
                </a:spcBef>
                <a:spcAft>
                  <a:spcPts val="0"/>
                </a:spcAft>
                <a:buClr>
                  <a:schemeClr val="dk1"/>
                </a:buClr>
                <a:buSzPts val="1500"/>
                <a:buFont typeface="Calibri"/>
                <a:buNone/>
              </a:pPr>
              <a:r>
                <a:rPr lang="es-MX" sz="1500">
                  <a:solidFill>
                    <a:schemeClr val="dk1"/>
                  </a:solidFill>
                  <a:latin typeface="Calibri"/>
                  <a:ea typeface="Calibri"/>
                  <a:cs typeface="Calibri"/>
                  <a:sym typeface="Calibri"/>
                </a:rPr>
                <a:t>6. Evolución de mamíferos: Los mamíferos, que aparecieron hace unos 200 millones de años, desarrollaron cerebros altamente desarrollados. Estos cerebros permitieron la evolución de comportamientos sociales complejos, la resolución de problemas y la adaptación a una variedad de entornos.</a:t>
              </a:r>
              <a:endParaRPr/>
            </a:p>
          </p:txBody>
        </p:sp>
        <p:sp>
          <p:nvSpPr>
            <p:cNvPr id="181" name="Google Shape;181;p18"/>
            <p:cNvSpPr/>
            <p:nvPr/>
          </p:nvSpPr>
          <p:spPr>
            <a:xfrm>
              <a:off x="729108" y="304071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2" name="Google Shape;182;p18"/>
            <p:cNvSpPr/>
            <p:nvPr/>
          </p:nvSpPr>
          <p:spPr>
            <a:xfrm>
              <a:off x="2007206" y="304071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3" name="Google Shape;183;p18"/>
            <p:cNvSpPr/>
            <p:nvPr/>
          </p:nvSpPr>
          <p:spPr>
            <a:xfrm>
              <a:off x="3285303" y="304071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4" name="Google Shape;184;p18"/>
            <p:cNvSpPr/>
            <p:nvPr/>
          </p:nvSpPr>
          <p:spPr>
            <a:xfrm>
              <a:off x="4563400" y="304071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5" name="Google Shape;185;p18"/>
            <p:cNvSpPr/>
            <p:nvPr/>
          </p:nvSpPr>
          <p:spPr>
            <a:xfrm>
              <a:off x="5841497" y="304071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6" name="Google Shape;186;p18"/>
            <p:cNvSpPr/>
            <p:nvPr/>
          </p:nvSpPr>
          <p:spPr>
            <a:xfrm>
              <a:off x="7119595" y="304071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7" name="Google Shape;187;p18"/>
            <p:cNvSpPr/>
            <p:nvPr/>
          </p:nvSpPr>
          <p:spPr>
            <a:xfrm>
              <a:off x="8397692" y="304071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8" name="Google Shape;188;p18"/>
            <p:cNvSpPr/>
            <p:nvPr/>
          </p:nvSpPr>
          <p:spPr>
            <a:xfrm>
              <a:off x="729108" y="3325273"/>
              <a:ext cx="9057382" cy="823398"/>
            </a:xfrm>
            <a:prstGeom prst="rect">
              <a:avLst/>
            </a:prstGeom>
            <a:no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89" name="Google Shape;189;p18"/>
            <p:cNvSpPr txBox="1"/>
            <p:nvPr/>
          </p:nvSpPr>
          <p:spPr>
            <a:xfrm>
              <a:off x="729108" y="3325273"/>
              <a:ext cx="9057382" cy="823398"/>
            </a:xfrm>
            <a:prstGeom prst="rect">
              <a:avLst/>
            </a:prstGeom>
            <a:noFill/>
            <a:ln>
              <a:noFill/>
            </a:ln>
          </p:spPr>
          <p:txBody>
            <a:bodyPr spcFirstLastPara="1" wrap="square" lIns="57150" tIns="57150" rIns="57150" bIns="57150" anchor="b" anchorCtr="0">
              <a:noAutofit/>
            </a:bodyPr>
            <a:lstStyle/>
            <a:p>
              <a:pPr marL="0" marR="0" lvl="0" indent="0" algn="just" rtl="0">
                <a:lnSpc>
                  <a:spcPct val="90000"/>
                </a:lnSpc>
                <a:spcBef>
                  <a:spcPts val="0"/>
                </a:spcBef>
                <a:spcAft>
                  <a:spcPts val="0"/>
                </a:spcAft>
                <a:buClr>
                  <a:schemeClr val="dk1"/>
                </a:buClr>
                <a:buSzPts val="1500"/>
                <a:buFont typeface="Calibri"/>
                <a:buNone/>
              </a:pPr>
              <a:r>
                <a:rPr lang="es-MX" sz="1500">
                  <a:solidFill>
                    <a:schemeClr val="dk1"/>
                  </a:solidFill>
                  <a:latin typeface="Calibri"/>
                  <a:ea typeface="Calibri"/>
                  <a:cs typeface="Calibri"/>
                  <a:sym typeface="Calibri"/>
                </a:rPr>
                <a:t>7. Evolución de los primates: Los primates, incluidos los humanos, surgieron hace unos 65 millones de años. Los cerebros de los primates se volvieron aún más grandes y complejos, lo que les permitió desarrollar habilidades cognitivas superiores, como la memoria a largo plazo, la planificación y la comunicación.</a:t>
              </a:r>
              <a:endParaRPr/>
            </a:p>
          </p:txBody>
        </p:sp>
        <p:sp>
          <p:nvSpPr>
            <p:cNvPr id="190" name="Google Shape;190;p18"/>
            <p:cNvSpPr/>
            <p:nvPr/>
          </p:nvSpPr>
          <p:spPr>
            <a:xfrm>
              <a:off x="729108" y="414867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91" name="Google Shape;191;p18"/>
            <p:cNvSpPr/>
            <p:nvPr/>
          </p:nvSpPr>
          <p:spPr>
            <a:xfrm>
              <a:off x="2007206" y="414867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92" name="Google Shape;192;p18"/>
            <p:cNvSpPr/>
            <p:nvPr/>
          </p:nvSpPr>
          <p:spPr>
            <a:xfrm>
              <a:off x="3285303" y="414867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93" name="Google Shape;193;p18"/>
            <p:cNvSpPr/>
            <p:nvPr/>
          </p:nvSpPr>
          <p:spPr>
            <a:xfrm>
              <a:off x="4563400" y="414867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94" name="Google Shape;194;p18"/>
            <p:cNvSpPr/>
            <p:nvPr/>
          </p:nvSpPr>
          <p:spPr>
            <a:xfrm>
              <a:off x="5841497" y="414867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95" name="Google Shape;195;p18"/>
            <p:cNvSpPr/>
            <p:nvPr/>
          </p:nvSpPr>
          <p:spPr>
            <a:xfrm>
              <a:off x="7119595" y="414867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196" name="Google Shape;196;p18"/>
            <p:cNvSpPr/>
            <p:nvPr/>
          </p:nvSpPr>
          <p:spPr>
            <a:xfrm>
              <a:off x="8397692" y="4148671"/>
              <a:ext cx="1207650" cy="201275"/>
            </a:xfrm>
            <a:prstGeom prst="parallelogram">
              <a:avLst>
                <a:gd name="adj" fmla="val 14084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s-MX"/>
              <a:t>…Historia</a:t>
            </a:r>
            <a:endParaRPr/>
          </a:p>
        </p:txBody>
      </p:sp>
      <p:grpSp>
        <p:nvGrpSpPr>
          <p:cNvPr id="202" name="Google Shape;202;p19"/>
          <p:cNvGrpSpPr/>
          <p:nvPr/>
        </p:nvGrpSpPr>
        <p:grpSpPr>
          <a:xfrm>
            <a:off x="841814" y="1825625"/>
            <a:ext cx="10508370" cy="4351338"/>
            <a:chOff x="3614" y="0"/>
            <a:chExt cx="10508370" cy="4351338"/>
          </a:xfrm>
        </p:grpSpPr>
        <p:sp>
          <p:nvSpPr>
            <p:cNvPr id="203" name="Google Shape;203;p19"/>
            <p:cNvSpPr/>
            <p:nvPr/>
          </p:nvSpPr>
          <p:spPr>
            <a:xfrm>
              <a:off x="3614" y="0"/>
              <a:ext cx="4847034" cy="4351338"/>
            </a:xfrm>
            <a:prstGeom prst="roundRect">
              <a:avLst>
                <a:gd name="adj" fmla="val 10000"/>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9"/>
            <p:cNvSpPr txBox="1"/>
            <p:nvPr/>
          </p:nvSpPr>
          <p:spPr>
            <a:xfrm>
              <a:off x="131060" y="127446"/>
              <a:ext cx="4592142" cy="4096446"/>
            </a:xfrm>
            <a:prstGeom prst="rect">
              <a:avLst/>
            </a:prstGeom>
            <a:noFill/>
            <a:ln>
              <a:noFill/>
            </a:ln>
          </p:spPr>
          <p:txBody>
            <a:bodyPr spcFirstLastPara="1" wrap="square" lIns="87625" tIns="87625" rIns="87625" bIns="87625" anchor="ctr" anchorCtr="0">
              <a:noAutofit/>
            </a:bodyPr>
            <a:lstStyle/>
            <a:p>
              <a:pPr marL="0" marR="0" lvl="0" indent="0" algn="ctr" rtl="0">
                <a:lnSpc>
                  <a:spcPct val="90000"/>
                </a:lnSpc>
                <a:spcBef>
                  <a:spcPts val="0"/>
                </a:spcBef>
                <a:spcAft>
                  <a:spcPts val="0"/>
                </a:spcAft>
                <a:buClr>
                  <a:schemeClr val="lt1"/>
                </a:buClr>
                <a:buSzPts val="2300"/>
                <a:buFont typeface="Calibri"/>
                <a:buNone/>
              </a:pPr>
              <a:r>
                <a:rPr lang="es-MX" sz="2300">
                  <a:solidFill>
                    <a:schemeClr val="lt1"/>
                  </a:solidFill>
                  <a:latin typeface="Calibri"/>
                  <a:ea typeface="Calibri"/>
                  <a:cs typeface="Calibri"/>
                  <a:sym typeface="Calibri"/>
                </a:rPr>
                <a:t>8. Desarrollo humano: La evolución de los seres humanos dio lugar a cerebros excepcionalmente grandes y complejos. Nuestro cerebro es especialmente desarrollado en áreas relacionadas con el pensamiento abstracto, el lenguaje y la cognición social. Estas adaptaciones cognitivas han permitido el desarrollo de la cultura, la tecnología y la civilización.</a:t>
              </a:r>
              <a:endParaRPr/>
            </a:p>
          </p:txBody>
        </p:sp>
        <p:sp>
          <p:nvSpPr>
            <p:cNvPr id="205" name="Google Shape;205;p19"/>
            <p:cNvSpPr/>
            <p:nvPr/>
          </p:nvSpPr>
          <p:spPr>
            <a:xfrm>
              <a:off x="5664950" y="0"/>
              <a:ext cx="4847034" cy="4351338"/>
            </a:xfrm>
            <a:prstGeom prst="roundRect">
              <a:avLst>
                <a:gd name="adj" fmla="val 10000"/>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9"/>
            <p:cNvSpPr txBox="1"/>
            <p:nvPr/>
          </p:nvSpPr>
          <p:spPr>
            <a:xfrm>
              <a:off x="5792396" y="127446"/>
              <a:ext cx="4592142" cy="4096446"/>
            </a:xfrm>
            <a:prstGeom prst="rect">
              <a:avLst/>
            </a:prstGeom>
            <a:noFill/>
            <a:ln>
              <a:noFill/>
            </a:ln>
          </p:spPr>
          <p:txBody>
            <a:bodyPr spcFirstLastPara="1" wrap="square" lIns="87625" tIns="87625" rIns="87625" bIns="87625" anchor="ctr" anchorCtr="0">
              <a:noAutofit/>
            </a:bodyPr>
            <a:lstStyle/>
            <a:p>
              <a:pPr marL="0" marR="0" lvl="0" indent="0" algn="ctr" rtl="0">
                <a:lnSpc>
                  <a:spcPct val="90000"/>
                </a:lnSpc>
                <a:spcBef>
                  <a:spcPts val="0"/>
                </a:spcBef>
                <a:spcAft>
                  <a:spcPts val="0"/>
                </a:spcAft>
                <a:buClr>
                  <a:schemeClr val="lt1"/>
                </a:buClr>
                <a:buSzPts val="2300"/>
                <a:buFont typeface="Calibri"/>
                <a:buNone/>
              </a:pPr>
              <a:r>
                <a:rPr lang="es-MX" sz="2300">
                  <a:solidFill>
                    <a:schemeClr val="lt1"/>
                  </a:solidFill>
                  <a:latin typeface="Calibri"/>
                  <a:ea typeface="Calibri"/>
                  <a:cs typeface="Calibri"/>
                  <a:sym typeface="Calibri"/>
                </a:rPr>
                <a:t>9. Desarrollo de la neurociencia: A medida que la comprensión de la anatomía y la función cerebral ha avanzado en la historia de la ciencia, hemos adquirido un conocimiento más profundo sobre cómo funciona el cerebro humano y cómo se relaciona con la mente y la conciencia. La neurociencia moderna continúa investigando y desentrañando los misterios del cerebro humano. </a:t>
              </a:r>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MX"/>
              <a:t>4.3 Partes integrantes del cerebro y  funciones </a:t>
            </a:r>
            <a:br>
              <a:rPr lang="es-MX"/>
            </a:br>
            <a:endParaRPr/>
          </a:p>
        </p:txBody>
      </p:sp>
      <p:sp>
        <p:nvSpPr>
          <p:cNvPr id="212" name="Google Shape;212;p20"/>
          <p:cNvSpPr txBox="1">
            <a:spLocks noGrp="1"/>
          </p:cNvSpPr>
          <p:nvPr>
            <p:ph type="body" idx="1"/>
          </p:nvPr>
        </p:nvSpPr>
        <p:spPr>
          <a:xfrm>
            <a:off x="838200" y="1825625"/>
            <a:ext cx="10515600" cy="2760443"/>
          </a:xfrm>
          <a:prstGeom prst="rect">
            <a:avLst/>
          </a:prstGeom>
          <a:noFill/>
          <a:ln>
            <a:noFill/>
          </a:ln>
        </p:spPr>
        <p:txBody>
          <a:bodyPr spcFirstLastPara="1" wrap="square" lIns="91425" tIns="45700" rIns="91425" bIns="45700" anchor="t" anchorCtr="0">
            <a:normAutofit fontScale="77500" lnSpcReduction="20000"/>
          </a:bodyPr>
          <a:lstStyle/>
          <a:p>
            <a:pPr marL="514350" lvl="0" indent="-514350">
              <a:buSzPts val="2800"/>
              <a:buFont typeface="+mj-lt"/>
              <a:buAutoNum type="arabicPeriod"/>
            </a:pPr>
            <a:r>
              <a:rPr lang="es-ES" dirty="0" smtClean="0">
                <a:hlinkClick r:id="rId3"/>
              </a:rPr>
              <a:t>El </a:t>
            </a:r>
            <a:r>
              <a:rPr lang="es-ES" dirty="0">
                <a:hlinkClick r:id="rId3"/>
              </a:rPr>
              <a:t>Cerebro en Resumen, sus partes y funciones</a:t>
            </a:r>
            <a:r>
              <a:rPr lang="es-ES" dirty="0" smtClean="0">
                <a:hlinkClick r:id="rId3"/>
              </a:rPr>
              <a:t>.</a:t>
            </a:r>
            <a:endParaRPr lang="es-ES" dirty="0" smtClean="0"/>
          </a:p>
          <a:p>
            <a:pPr marL="514350" lvl="0" indent="-514350">
              <a:buSzPts val="2800"/>
              <a:buFont typeface="+mj-lt"/>
              <a:buAutoNum type="arabicPeriod"/>
            </a:pPr>
            <a:r>
              <a:rPr lang="es-ES" dirty="0">
                <a:hlinkClick r:id="rId4"/>
              </a:rPr>
              <a:t>El cerebro, nuestro mejor aliado contra el estrés. Marian Rojas-</a:t>
            </a:r>
            <a:r>
              <a:rPr lang="es-ES" dirty="0" err="1">
                <a:hlinkClick r:id="rId4"/>
              </a:rPr>
              <a:t>Estapé</a:t>
            </a:r>
            <a:r>
              <a:rPr lang="es-ES" dirty="0">
                <a:hlinkClick r:id="rId4"/>
              </a:rPr>
              <a:t>, psiquiatra y </a:t>
            </a:r>
            <a:r>
              <a:rPr lang="es-ES" dirty="0" smtClean="0">
                <a:hlinkClick r:id="rId4"/>
              </a:rPr>
              <a:t>escritora</a:t>
            </a:r>
            <a:endParaRPr lang="es-ES" dirty="0" smtClean="0"/>
          </a:p>
          <a:p>
            <a:pPr marL="0" lvl="0" indent="0">
              <a:buSzPts val="2800"/>
              <a:buNone/>
            </a:pPr>
            <a:endParaRPr lang="es-ES" dirty="0"/>
          </a:p>
          <a:p>
            <a:pPr marL="0" lvl="0" indent="0">
              <a:buSzPts val="2800"/>
              <a:buNone/>
            </a:pPr>
            <a:r>
              <a:rPr lang="es-ES" dirty="0" smtClean="0"/>
              <a:t>TAREA: </a:t>
            </a:r>
          </a:p>
          <a:p>
            <a:pPr marL="514350" lvl="0" indent="-514350">
              <a:buSzPts val="2800"/>
              <a:buFont typeface="+mj-lt"/>
              <a:buAutoNum type="arabicPeriod"/>
            </a:pPr>
            <a:r>
              <a:rPr lang="es-ES" dirty="0" smtClean="0"/>
              <a:t>Ver los dos videos anteriores</a:t>
            </a:r>
          </a:p>
          <a:p>
            <a:pPr marL="514350" lvl="0" indent="-514350">
              <a:buSzPts val="2800"/>
              <a:buFont typeface="+mj-lt"/>
              <a:buAutoNum type="arabicPeriod"/>
            </a:pPr>
            <a:r>
              <a:rPr lang="es-ES" dirty="0" smtClean="0"/>
              <a:t>Cuadro comparativo de conceptos de cada uno de los videos y de las diapositivas anteriores.</a:t>
            </a:r>
          </a:p>
          <a:p>
            <a:pPr marL="0" lvl="0" indent="0">
              <a:buSzPts val="2800"/>
              <a:buNone/>
            </a:pPr>
            <a:endParaRPr dirty="0"/>
          </a:p>
        </p:txBody>
      </p:sp>
      <p:graphicFrame>
        <p:nvGraphicFramePr>
          <p:cNvPr id="3" name="Tabla 2"/>
          <p:cNvGraphicFramePr>
            <a:graphicFrameLocks noGrp="1"/>
          </p:cNvGraphicFramePr>
          <p:nvPr>
            <p:extLst>
              <p:ext uri="{D42A27DB-BD31-4B8C-83A1-F6EECF244321}">
                <p14:modId xmlns:p14="http://schemas.microsoft.com/office/powerpoint/2010/main" val="2648550662"/>
              </p:ext>
            </p:extLst>
          </p:nvPr>
        </p:nvGraphicFramePr>
        <p:xfrm>
          <a:off x="1736579" y="4911838"/>
          <a:ext cx="8128000" cy="18999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652559477"/>
                    </a:ext>
                  </a:extLst>
                </a:gridCol>
                <a:gridCol w="2032000">
                  <a:extLst>
                    <a:ext uri="{9D8B030D-6E8A-4147-A177-3AD203B41FA5}">
                      <a16:colId xmlns:a16="http://schemas.microsoft.com/office/drawing/2014/main" val="1002241213"/>
                    </a:ext>
                  </a:extLst>
                </a:gridCol>
                <a:gridCol w="2032000">
                  <a:extLst>
                    <a:ext uri="{9D8B030D-6E8A-4147-A177-3AD203B41FA5}">
                      <a16:colId xmlns:a16="http://schemas.microsoft.com/office/drawing/2014/main" val="3326766950"/>
                    </a:ext>
                  </a:extLst>
                </a:gridCol>
                <a:gridCol w="2032000">
                  <a:extLst>
                    <a:ext uri="{9D8B030D-6E8A-4147-A177-3AD203B41FA5}">
                      <a16:colId xmlns:a16="http://schemas.microsoft.com/office/drawing/2014/main" val="392195030"/>
                    </a:ext>
                  </a:extLst>
                </a:gridCol>
              </a:tblGrid>
              <a:tr h="370840">
                <a:tc>
                  <a:txBody>
                    <a:bodyPr/>
                    <a:lstStyle/>
                    <a:p>
                      <a:r>
                        <a:rPr lang="es-ES" dirty="0" smtClean="0"/>
                        <a:t>Concepto</a:t>
                      </a:r>
                      <a:endParaRPr lang="en-US" dirty="0"/>
                    </a:p>
                  </a:txBody>
                  <a:tcPr/>
                </a:tc>
                <a:tc>
                  <a:txBody>
                    <a:bodyPr/>
                    <a:lstStyle/>
                    <a:p>
                      <a:r>
                        <a:rPr lang="es-ES" dirty="0" smtClean="0"/>
                        <a:t>Dispositivas</a:t>
                      </a:r>
                      <a:endParaRPr lang="en-US" dirty="0"/>
                    </a:p>
                  </a:txBody>
                  <a:tcPr/>
                </a:tc>
                <a:tc>
                  <a:txBody>
                    <a:bodyPr/>
                    <a:lstStyle/>
                    <a:p>
                      <a:r>
                        <a:rPr lang="es-ES" dirty="0" smtClean="0"/>
                        <a:t>Video1</a:t>
                      </a:r>
                      <a:endParaRPr lang="en-US" dirty="0"/>
                    </a:p>
                  </a:txBody>
                  <a:tcPr/>
                </a:tc>
                <a:tc>
                  <a:txBody>
                    <a:bodyPr/>
                    <a:lstStyle/>
                    <a:p>
                      <a:r>
                        <a:rPr lang="es-ES" dirty="0" smtClean="0"/>
                        <a:t>Video2</a:t>
                      </a:r>
                      <a:endParaRPr lang="en-US" dirty="0"/>
                    </a:p>
                  </a:txBody>
                  <a:tcPr/>
                </a:tc>
                <a:extLst>
                  <a:ext uri="{0D108BD9-81ED-4DB2-BD59-A6C34878D82A}">
                    <a16:rowId xmlns:a16="http://schemas.microsoft.com/office/drawing/2014/main" val="1128053334"/>
                  </a:ext>
                </a:extLst>
              </a:tr>
              <a:tr h="370840">
                <a:tc>
                  <a:txBody>
                    <a:bodyPr/>
                    <a:lstStyle/>
                    <a:p>
                      <a:r>
                        <a:rPr lang="es-ES" dirty="0" smtClean="0"/>
                        <a:t>Cerebro</a:t>
                      </a:r>
                      <a:endParaRPr lang="en-US" dirty="0"/>
                    </a:p>
                  </a:txBody>
                  <a:tcPr/>
                </a:tc>
                <a:tc>
                  <a:txBody>
                    <a:bodyPr/>
                    <a:lstStyle/>
                    <a:p>
                      <a:r>
                        <a:rPr lang="es-ES" dirty="0" smtClean="0"/>
                        <a:t>Órgano </a:t>
                      </a:r>
                      <a:r>
                        <a:rPr lang="es-ES" dirty="0" smtClean="0"/>
                        <a:t>principal del Sistema nervios y se encarga de varios procesos</a:t>
                      </a:r>
                      <a:endParaRPr lang="en-US" dirty="0"/>
                    </a:p>
                  </a:txBody>
                  <a:tcPr/>
                </a:tc>
                <a:tc>
                  <a:txBody>
                    <a:bodyPr/>
                    <a:lstStyle/>
                    <a:p>
                      <a:r>
                        <a:rPr lang="es-ES" dirty="0" smtClean="0"/>
                        <a:t>Nos mostró diversos</a:t>
                      </a:r>
                      <a:r>
                        <a:rPr lang="es-ES" baseline="0" dirty="0" smtClean="0"/>
                        <a:t> componentes y dice que es importante para el funcionamiento del sistema nervioso</a:t>
                      </a:r>
                      <a:endParaRPr lang="en-US" dirty="0"/>
                    </a:p>
                  </a:txBody>
                  <a:tcPr/>
                </a:tc>
                <a:tc>
                  <a:txBody>
                    <a:bodyPr/>
                    <a:lstStyle/>
                    <a:p>
                      <a:r>
                        <a:rPr lang="es-ES" dirty="0" smtClean="0"/>
                        <a:t>Ciertas</a:t>
                      </a:r>
                      <a:r>
                        <a:rPr lang="es-ES" baseline="0" dirty="0" smtClean="0"/>
                        <a:t> partes del cerebro influyen para generar estrés</a:t>
                      </a:r>
                      <a:endParaRPr lang="en-US" dirty="0"/>
                    </a:p>
                  </a:txBody>
                  <a:tcPr/>
                </a:tc>
                <a:extLst>
                  <a:ext uri="{0D108BD9-81ED-4DB2-BD59-A6C34878D82A}">
                    <a16:rowId xmlns:a16="http://schemas.microsoft.com/office/drawing/2014/main" val="1360925666"/>
                  </a:ext>
                </a:extLst>
              </a:tr>
              <a:tr h="370840">
                <a:tc>
                  <a:txBody>
                    <a:bodyPr/>
                    <a:lstStyle/>
                    <a:p>
                      <a:r>
                        <a:rPr lang="es-ES" dirty="0" err="1" smtClean="0"/>
                        <a:t>Neuroplasticidad</a:t>
                      </a:r>
                      <a:endParaRPr lang="en-US" dirty="0"/>
                    </a:p>
                  </a:txBody>
                  <a:tcPr/>
                </a:tc>
                <a:tc>
                  <a:txBody>
                    <a:bodyPr/>
                    <a:lstStyle/>
                    <a:p>
                      <a:r>
                        <a:rPr lang="es-ES" dirty="0" err="1" smtClean="0"/>
                        <a:t>saaaaaaaaaaa</a:t>
                      </a:r>
                      <a:endParaRPr lang="en-US" dirty="0"/>
                    </a:p>
                  </a:txBody>
                  <a:tcPr/>
                </a:tc>
                <a:tc>
                  <a:txBody>
                    <a:bodyPr/>
                    <a:lstStyle/>
                    <a:p>
                      <a:r>
                        <a:rPr lang="es-ES" dirty="0" smtClean="0"/>
                        <a:t>X</a:t>
                      </a:r>
                      <a:endParaRPr lang="en-US" dirty="0"/>
                    </a:p>
                  </a:txBody>
                  <a:tcPr/>
                </a:tc>
                <a:tc>
                  <a:txBody>
                    <a:bodyPr/>
                    <a:lstStyle/>
                    <a:p>
                      <a:r>
                        <a:rPr lang="es-ES" dirty="0" err="1" smtClean="0"/>
                        <a:t>dewreeeeeeeeeetr</a:t>
                      </a:r>
                      <a:endParaRPr lang="en-US" dirty="0"/>
                    </a:p>
                  </a:txBody>
                  <a:tcPr/>
                </a:tc>
                <a:extLst>
                  <a:ext uri="{0D108BD9-81ED-4DB2-BD59-A6C34878D82A}">
                    <a16:rowId xmlns:a16="http://schemas.microsoft.com/office/drawing/2014/main" val="1690320962"/>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1123</Words>
  <Application>Microsoft Office PowerPoint</Application>
  <PresentationFormat>Panorámica</PresentationFormat>
  <Paragraphs>63</Paragraphs>
  <Slides>8</Slides>
  <Notes>8</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Calibri</vt:lpstr>
      <vt:lpstr>Tema de Office</vt:lpstr>
      <vt:lpstr>Presentación de PowerPoint</vt:lpstr>
      <vt:lpstr>Presentación de PowerPoint</vt:lpstr>
      <vt:lpstr>Presentación de PowerPoint</vt:lpstr>
      <vt:lpstr>Presentación de PowerPoint</vt:lpstr>
      <vt:lpstr>4.2 Historia del desarrollo del cerebro </vt:lpstr>
      <vt:lpstr>…Historia</vt:lpstr>
      <vt:lpstr>…Historia</vt:lpstr>
      <vt:lpstr>4.3 Partes integrantes del cerebro y  funciones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ADMIN</cp:lastModifiedBy>
  <cp:revision>8</cp:revision>
  <dcterms:modified xsi:type="dcterms:W3CDTF">2024-11-22T21:35:59Z</dcterms:modified>
</cp:coreProperties>
</file>