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71"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p:scale>
          <a:sx n="50" d="100"/>
          <a:sy n="50" d="100"/>
        </p:scale>
        <p:origin x="129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0D91740-47E9-4CBF-9EDA-DD4FBBF0CFFC}" type="datetimeFigureOut">
              <a:rPr lang="es-MX" smtClean="0"/>
              <a:t>07/03/2025</a:t>
            </a:fld>
            <a:endParaRPr lang="es-MX"/>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MX"/>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223681E-E9BC-42CB-B16A-04E24E5EA83A}" type="slidenum">
              <a:rPr lang="es-MX" smtClean="0"/>
              <a:t>‹Nº›</a:t>
            </a:fld>
            <a:endParaRPr lang="es-MX"/>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893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39536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35860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66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55492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0D91740-47E9-4CBF-9EDA-DD4FBBF0CFFC}" type="datetimeFigureOut">
              <a:rPr lang="es-MX" smtClean="0"/>
              <a:t>07/03/2025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7582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0D91740-47E9-4CBF-9EDA-DD4FBBF0CFFC}" type="datetimeFigureOut">
              <a:rPr lang="es-MX" smtClean="0"/>
              <a:t>07/03/2025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94607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D91740-47E9-4CBF-9EDA-DD4FBBF0CFFC}" type="datetimeFigureOut">
              <a:rPr lang="es-MX" smtClean="0"/>
              <a:t>07/03/2025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842720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D91740-47E9-4CBF-9EDA-DD4FBBF0CFFC}" type="datetimeFigureOut">
              <a:rPr lang="es-MX" smtClean="0"/>
              <a:t>07/03/2025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3395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D91740-47E9-4CBF-9EDA-DD4FBBF0CFFC}" type="datetimeFigureOut">
              <a:rPr lang="es-MX" smtClean="0"/>
              <a:t>07/03/2025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37327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0D91740-47E9-4CBF-9EDA-DD4FBBF0CFFC}" type="datetimeFigureOut">
              <a:rPr lang="es-MX" smtClean="0"/>
              <a:t>07/03/2025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98638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196224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0D91740-47E9-4CBF-9EDA-DD4FBBF0CFFC}" type="datetimeFigureOut">
              <a:rPr lang="es-MX" smtClean="0"/>
              <a:t>07/03/2025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171445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0D91740-47E9-4CBF-9EDA-DD4FBBF0CFFC}" type="datetimeFigureOut">
              <a:rPr lang="es-MX" smtClean="0"/>
              <a:t>07/03/2025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102748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91740-47E9-4CBF-9EDA-DD4FBBF0CFFC}" type="datetimeFigureOut">
              <a:rPr lang="es-MX" smtClean="0"/>
              <a:t>07/03/2025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24562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74049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D91740-47E9-4CBF-9EDA-DD4FBBF0CFFC}" type="datetimeFigureOut">
              <a:rPr lang="es-MX" smtClean="0"/>
              <a:t>07/03/2025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223681E-E9BC-42CB-B16A-04E24E5EA83A}" type="slidenum">
              <a:rPr lang="es-MX" smtClean="0"/>
              <a:t>‹Nº›</a:t>
            </a:fld>
            <a:endParaRPr lang="es-MX"/>
          </a:p>
        </p:txBody>
      </p:sp>
    </p:spTree>
    <p:extLst>
      <p:ext uri="{BB962C8B-B14F-4D97-AF65-F5344CB8AC3E}">
        <p14:creationId xmlns:p14="http://schemas.microsoft.com/office/powerpoint/2010/main" val="260499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0D91740-47E9-4CBF-9EDA-DD4FBBF0CFFC}" type="datetimeFigureOut">
              <a:rPr lang="es-MX" smtClean="0"/>
              <a:t>07/03/2025</a:t>
            </a:fld>
            <a:endParaRPr lang="es-MX"/>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223681E-E9BC-42CB-B16A-04E24E5EA83A}" type="slidenum">
              <a:rPr lang="es-MX" smtClean="0"/>
              <a:t>‹Nº›</a:t>
            </a:fld>
            <a:endParaRPr lang="es-MX"/>
          </a:p>
        </p:txBody>
      </p:sp>
    </p:spTree>
    <p:extLst>
      <p:ext uri="{BB962C8B-B14F-4D97-AF65-F5344CB8AC3E}">
        <p14:creationId xmlns:p14="http://schemas.microsoft.com/office/powerpoint/2010/main" val="3083400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logs.ugto.mx/contador/clase-digital-2-riesgo-y-rendimiento/#:~:text=Un%20riesgo%2C%20en%20t%C3%A9rminos%20financieros,(BBVA%2C%202021%3A%20p%C3%A1rr" TargetMode="External"/><Relationship Id="rId2" Type="http://schemas.openxmlformats.org/officeDocument/2006/relationships/hyperlink" Target="https://blogs.ugto.mx/contador/presentacion-administracion-de-riesgo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3690" y="2176529"/>
            <a:ext cx="9144000" cy="1931831"/>
          </a:xfrm>
        </p:spPr>
        <p:txBody>
          <a:bodyPr>
            <a:normAutofit fontScale="90000"/>
          </a:bodyPr>
          <a:lstStyle/>
          <a:p>
            <a:r>
              <a:rPr lang="es-MX" b="1" dirty="0" smtClean="0"/>
              <a:t>Riesgo </a:t>
            </a:r>
            <a:r>
              <a:rPr lang="es-MX" b="1" dirty="0" smtClean="0"/>
              <a:t>Y RENDIMIENTO</a:t>
            </a:r>
            <a:endParaRPr lang="es-MX" b="1" dirty="0"/>
          </a:p>
        </p:txBody>
      </p:sp>
      <p:pic>
        <p:nvPicPr>
          <p:cNvPr id="4" name="Imagen 3"/>
          <p:cNvPicPr>
            <a:picLocks noChangeAspect="1"/>
          </p:cNvPicPr>
          <p:nvPr/>
        </p:nvPicPr>
        <p:blipFill>
          <a:blip r:embed="rId2"/>
          <a:stretch>
            <a:fillRect/>
          </a:stretch>
        </p:blipFill>
        <p:spPr>
          <a:xfrm>
            <a:off x="9637690" y="0"/>
            <a:ext cx="937340" cy="1343322"/>
          </a:xfrm>
          <a:prstGeom prst="rect">
            <a:avLst/>
          </a:prstGeom>
        </p:spPr>
      </p:pic>
      <p:pic>
        <p:nvPicPr>
          <p:cNvPr id="5" name="Imagen 4"/>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0325099" y="4738687"/>
            <a:ext cx="919163" cy="919163"/>
          </a:xfrm>
          <a:prstGeom prst="rect">
            <a:avLst/>
          </a:prstGeom>
        </p:spPr>
      </p:pic>
    </p:spTree>
    <p:extLst>
      <p:ext uri="{BB962C8B-B14F-4D97-AF65-F5344CB8AC3E}">
        <p14:creationId xmlns:p14="http://schemas.microsoft.com/office/powerpoint/2010/main" val="141868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60041" y="955813"/>
            <a:ext cx="10394707" cy="3311189"/>
          </a:xfrm>
        </p:spPr>
        <p:txBody>
          <a:bodyPr>
            <a:normAutofit/>
          </a:bodyPr>
          <a:lstStyle/>
          <a:p>
            <a:pPr algn="just"/>
            <a:r>
              <a:rPr lang="es-MX" sz="2300" dirty="0"/>
              <a:t>d)</a:t>
            </a:r>
            <a:r>
              <a:rPr lang="es-MX" sz="2300" b="1" dirty="0"/>
              <a:t> Riesgo operacional:</a:t>
            </a:r>
            <a:r>
              <a:rPr lang="es-MX" sz="2300" dirty="0"/>
              <a:t> El riesgo operacional, como el nombre lo indica se refiere a cuestiones que sean originadas por fallas o errores en procesos o sistemas internos y externos, este riesgo incluye incluso una mala administración y dirección de la entidad (Rey, 2017: párr. 10). Si el manejo y control de la inversión en su caso no es el adecuado existe un mayor riesgo de que esta no sea rentable. </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302314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60042" y="1045965"/>
            <a:ext cx="10394707" cy="3311189"/>
          </a:xfrm>
        </p:spPr>
        <p:txBody>
          <a:bodyPr>
            <a:normAutofit/>
          </a:bodyPr>
          <a:lstStyle/>
          <a:p>
            <a:pPr algn="just"/>
            <a:r>
              <a:rPr lang="es-MX" sz="2300" dirty="0"/>
              <a:t>e) </a:t>
            </a:r>
            <a:r>
              <a:rPr lang="es-MX" sz="2300" b="1" dirty="0"/>
              <a:t>Riesgo legal</a:t>
            </a:r>
            <a:r>
              <a:rPr lang="es-MX" sz="2300" dirty="0"/>
              <a:t>: El riesgo legal implica que diversas situaciones legales y normativas influyan en la obtención de pérdidas por parte de la inversión realizada, ya sean porque se incumplen o porque se malinterpretan las leyes o normas reglamentarias (Gaytán, 2018: 125). En este caso por ejemplo, una mala interpretación de la ley o no cumplir con una norma puede llevar a la obtención de multas o sanciones que generen pérdidas importantes.</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330040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975" y="-115909"/>
            <a:ext cx="10394707" cy="1158140"/>
          </a:xfrm>
        </p:spPr>
        <p:txBody>
          <a:bodyPr>
            <a:noAutofit/>
          </a:bodyPr>
          <a:lstStyle/>
          <a:p>
            <a:pPr algn="ctr"/>
            <a:r>
              <a:rPr lang="es-MX" sz="3600" dirty="0"/>
              <a:t>Medición del </a:t>
            </a:r>
            <a:r>
              <a:rPr lang="es-MX" sz="3600" dirty="0" smtClean="0"/>
              <a:t>riesgo</a:t>
            </a:r>
            <a:endParaRPr lang="es-MX" sz="3600" dirty="0"/>
          </a:p>
        </p:txBody>
      </p:sp>
      <p:pic>
        <p:nvPicPr>
          <p:cNvPr id="4" name="Marcador de contenido 3"/>
          <p:cNvPicPr>
            <a:picLocks noGrp="1" noChangeAspect="1"/>
          </p:cNvPicPr>
          <p:nvPr>
            <p:ph sz="quarter" idx="13"/>
          </p:nvPr>
        </p:nvPicPr>
        <p:blipFill>
          <a:blip r:embed="rId2"/>
          <a:stretch>
            <a:fillRect/>
          </a:stretch>
        </p:blipFill>
        <p:spPr>
          <a:xfrm>
            <a:off x="670526" y="2408348"/>
            <a:ext cx="10404658" cy="3142446"/>
          </a:xfrm>
          <a:prstGeom prst="rect">
            <a:avLst/>
          </a:prstGeom>
        </p:spPr>
      </p:pic>
      <p:sp>
        <p:nvSpPr>
          <p:cNvPr id="6" name="Marcador de contenido 5"/>
          <p:cNvSpPr>
            <a:spLocks noGrp="1"/>
          </p:cNvSpPr>
          <p:nvPr>
            <p:ph sz="quarter" idx="14"/>
          </p:nvPr>
        </p:nvSpPr>
        <p:spPr>
          <a:xfrm>
            <a:off x="270457" y="822775"/>
            <a:ext cx="10998556" cy="1585573"/>
          </a:xfrm>
        </p:spPr>
        <p:txBody>
          <a:bodyPr>
            <a:normAutofit/>
          </a:bodyPr>
          <a:lstStyle/>
          <a:p>
            <a:pPr algn="just"/>
            <a:r>
              <a:rPr lang="es-MX" dirty="0"/>
              <a:t>Es importante mencionar, que no todos los riesgos pueden ser medidos y controlados, algunos son tan impredecibles que no hay forma de calcularlos. Por lo que los riesgos que vimos anteriormente también son clasificados de la siguiente manera de acuerdo con si pueden ser medidos o no (Gaytán, 2015: 126):</a:t>
            </a:r>
          </a:p>
        </p:txBody>
      </p:sp>
      <p:pic>
        <p:nvPicPr>
          <p:cNvPr id="5" name="Imagen 4"/>
          <p:cNvPicPr>
            <a:picLocks noChangeAspect="1"/>
          </p:cNvPicPr>
          <p:nvPr/>
        </p:nvPicPr>
        <p:blipFill>
          <a:blip r:embed="rId3"/>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714188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08527" y="1097480"/>
            <a:ext cx="10394707" cy="3311189"/>
          </a:xfrm>
        </p:spPr>
        <p:txBody>
          <a:bodyPr>
            <a:normAutofit/>
          </a:bodyPr>
          <a:lstStyle/>
          <a:p>
            <a:pPr algn="just"/>
            <a:r>
              <a:rPr lang="es-MX" sz="2300" dirty="0"/>
              <a:t>El poder medir y administrar adecuadamente los riesgos es parte de todos los análisis financieros que se deben realizar antes de invertir y durante la evolución de esta.  El proceso de administración de riesgos requiere que estos sean identificados, medidos y gestionados para que sus efectos sean controlados y no repercutan negativamente en la inversión o lo hagan en lo menor posible (Reyes, 2018: 9</a:t>
            </a:r>
            <a:r>
              <a:rPr lang="es-MX" sz="2300" dirty="0" smtClean="0"/>
              <a:t>).</a:t>
            </a:r>
          </a:p>
          <a:p>
            <a:pPr algn="just"/>
            <a:endParaRPr lang="es-MX" sz="2300" dirty="0"/>
          </a:p>
          <a:p>
            <a:pPr marL="0" indent="0" algn="just">
              <a:buNone/>
            </a:pPr>
            <a:endParaRPr lang="es-MX" sz="23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3132735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34284" y="1252027"/>
            <a:ext cx="10394707" cy="3311189"/>
          </a:xfrm>
        </p:spPr>
        <p:txBody>
          <a:bodyPr>
            <a:noAutofit/>
          </a:bodyPr>
          <a:lstStyle/>
          <a:p>
            <a:pPr algn="just"/>
            <a:r>
              <a:rPr lang="es-MX" sz="2300" dirty="0"/>
              <a:t>La medición del riesgo se realiza a través de la obtención del valor en riesgo (</a:t>
            </a:r>
            <a:r>
              <a:rPr lang="es-MX" sz="2300" dirty="0" err="1"/>
              <a:t>VaR</a:t>
            </a:r>
            <a:r>
              <a:rPr lang="es-MX" sz="2300" dirty="0"/>
              <a:t>), que estima la posible pérdida que en condiciones normales se pudiera tener en un plazo de tiempo (Topete, 2015: 58). Para determinar el </a:t>
            </a:r>
            <a:r>
              <a:rPr lang="es-MX" sz="2300" dirty="0" err="1"/>
              <a:t>VaR</a:t>
            </a:r>
            <a:r>
              <a:rPr lang="es-MX" sz="2300" dirty="0"/>
              <a:t> existen distintos métodos, como lo son el Análisis de sensibilidad, el análisis de Simulación Monte Carlo y el método de Coeficiente beta (</a:t>
            </a:r>
            <a:r>
              <a:rPr lang="es-MX" sz="2300" dirty="0" err="1"/>
              <a:t>Villaizán</a:t>
            </a:r>
            <a:r>
              <a:rPr lang="es-MX" sz="2300" dirty="0"/>
              <a:t>, 2017: 18). Estos métodos utilizan posibles escenarios futuros así como de datos estadísticos para poder dimensionar de la manera más próxima el riesgo que tiene una inversión</a:t>
            </a:r>
            <a:r>
              <a:rPr lang="es-MX" sz="2300" dirty="0" smtClean="0"/>
              <a:t>.</a:t>
            </a:r>
          </a:p>
          <a:p>
            <a:pPr marL="0" indent="0" algn="just">
              <a:buNone/>
            </a:pPr>
            <a:endParaRPr lang="es-MX" sz="2300" dirty="0"/>
          </a:p>
          <a:p>
            <a:pPr algn="just"/>
            <a:r>
              <a:rPr lang="es-MX" sz="2300" dirty="0"/>
              <a:t>Cuando se mide el </a:t>
            </a:r>
            <a:r>
              <a:rPr lang="es-MX" sz="2300" dirty="0" err="1"/>
              <a:t>VaR</a:t>
            </a:r>
            <a:r>
              <a:rPr lang="es-MX" sz="2300" dirty="0"/>
              <a:t> es necesario seleccionar el plazo de tiempo, que suele llamarse “horizonte de tiempo” y el nivel de confianza como en cualquier otra prueba probabilística.</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38314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95650" y="1458088"/>
            <a:ext cx="10394707" cy="3311189"/>
          </a:xfrm>
        </p:spPr>
        <p:txBody>
          <a:bodyPr>
            <a:noAutofit/>
          </a:bodyPr>
          <a:lstStyle/>
          <a:p>
            <a:pPr algn="just"/>
            <a:r>
              <a:rPr lang="es-MX" sz="2100" dirty="0"/>
              <a:t>De esta forma, como ejemplo, suponiendo que una inversión de $1,000,000.00, tiene un </a:t>
            </a:r>
            <a:r>
              <a:rPr lang="es-MX" sz="2100" dirty="0" err="1"/>
              <a:t>VaR</a:t>
            </a:r>
            <a:r>
              <a:rPr lang="es-MX" sz="2100" dirty="0"/>
              <a:t> de 2.3% en un plazo de 30 días, con un nivel de confianza del 95%, al término del plazo y en condiciones negativas, la pérdida máxima de esa inversión sería de $23,000.00. </a:t>
            </a:r>
            <a:endParaRPr lang="es-MX" sz="2100" dirty="0" smtClean="0"/>
          </a:p>
          <a:p>
            <a:pPr algn="just"/>
            <a:endParaRPr lang="es-MX" sz="2100" dirty="0"/>
          </a:p>
          <a:p>
            <a:pPr algn="just"/>
            <a:r>
              <a:rPr lang="es-MX" sz="2100" dirty="0"/>
              <a:t>El objetivo de medir el riesgo es, que una vez que son identificados y cuantificados se pueda realizar una correcta administración y por consecuencia un control sobre ellos, esto requiere de toma de decisiones y de procesos de retroalimentación que logren minimizar las pérdidas y maximizar el rendimiento de las inversiones. </a:t>
            </a:r>
            <a:endParaRPr lang="es-MX" sz="2100" dirty="0" smtClean="0"/>
          </a:p>
          <a:p>
            <a:pPr algn="just"/>
            <a:endParaRPr lang="es-MX" sz="2100" dirty="0"/>
          </a:p>
          <a:p>
            <a:pPr algn="just"/>
            <a:r>
              <a:rPr lang="es-MX" sz="2100" dirty="0"/>
              <a:t>Finalmente, como puedes ver, el riesgo y el rendimiento en las inversiones van de la mano y es de suma importancia el identificar y medir los riesgos a los que una inversión está expuesta para poder decidir y actuar consciente e </a:t>
            </a:r>
            <a:r>
              <a:rPr lang="es-MX" sz="2100" dirty="0" err="1"/>
              <a:t>informadamente</a:t>
            </a:r>
            <a:r>
              <a:rPr lang="es-MX" sz="2100" dirty="0"/>
              <a:t>.</a:t>
            </a:r>
          </a:p>
          <a:p>
            <a:pPr algn="just"/>
            <a:endParaRPr lang="es-MX" sz="21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47473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09247" y="914535"/>
            <a:ext cx="10394707" cy="3311189"/>
          </a:xfrm>
        </p:spPr>
        <p:txBody>
          <a:bodyPr/>
          <a:lstStyle/>
          <a:p>
            <a:pPr marL="0" indent="0">
              <a:buNone/>
            </a:pPr>
            <a:r>
              <a:rPr lang="es-MX" dirty="0" smtClean="0"/>
              <a:t>   los riesgos financieros son situaciones que van de la mano con toda inversión, se entienden como aquellas circunstancias que generan pérdidas económicas en el proyecto  y en un negocio en general.</a:t>
            </a:r>
          </a:p>
          <a:p>
            <a:pPr marL="0" indent="0">
              <a:buNone/>
            </a:pPr>
            <a:r>
              <a:rPr lang="es-MX" dirty="0" smtClean="0"/>
              <a:t>Debido a que los efectos de los riegos en una  inversión no pueden ser previstos y evitados en su totalidad. si pueden ser considerados en un proceso de administración que permita que sus impactos negativos sean controlados con el fin de evitar mayores perdidas o incluso el fracaso total de un proyecto de </a:t>
            </a:r>
            <a:r>
              <a:rPr lang="es-MX" dirty="0" err="1" smtClean="0"/>
              <a:t>inversion</a:t>
            </a:r>
            <a:endParaRPr lang="es-MX"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62061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Que es la administración de riesgos</a:t>
            </a:r>
            <a:endParaRPr lang="es-MX" dirty="0"/>
          </a:p>
        </p:txBody>
      </p:sp>
      <p:sp>
        <p:nvSpPr>
          <p:cNvPr id="3" name="Marcador de contenido 2"/>
          <p:cNvSpPr>
            <a:spLocks noGrp="1"/>
          </p:cNvSpPr>
          <p:nvPr>
            <p:ph sz="quarter" idx="13"/>
          </p:nvPr>
        </p:nvSpPr>
        <p:spPr/>
        <p:txBody>
          <a:bodyPr>
            <a:noAutofit/>
          </a:bodyPr>
          <a:lstStyle/>
          <a:p>
            <a:pPr algn="just"/>
            <a:r>
              <a:rPr lang="es-MX" sz="2200" dirty="0" smtClean="0"/>
              <a:t>La administración de riesgos además de ser un proceso que todo negocio debería realizar. </a:t>
            </a:r>
            <a:r>
              <a:rPr lang="es-MX" sz="2200" dirty="0"/>
              <a:t> </a:t>
            </a:r>
            <a:r>
              <a:rPr lang="es-MX" sz="2200" dirty="0" smtClean="0"/>
              <a:t>Constituye una etapa dentro de la evaluación de proyectos de inversión</a:t>
            </a:r>
            <a:r>
              <a:rPr lang="es-MX" sz="2200" dirty="0" smtClean="0"/>
              <a:t>.</a:t>
            </a:r>
          </a:p>
          <a:p>
            <a:pPr marL="0" indent="0" algn="just">
              <a:buNone/>
            </a:pPr>
            <a:endParaRPr lang="es-MX" sz="2200" dirty="0" smtClean="0"/>
          </a:p>
          <a:p>
            <a:pPr algn="just"/>
            <a:r>
              <a:rPr lang="es-MX" sz="2200" dirty="0" smtClean="0"/>
              <a:t>Consiste </a:t>
            </a:r>
            <a:r>
              <a:rPr lang="es-MX" sz="2200" dirty="0" smtClean="0"/>
              <a:t>en identificar, medir, administrar y controlar los riesgos de no obtener el resultado esperado hablando de rendimientos económicos (Reyes, 2018: g</a:t>
            </a:r>
            <a:r>
              <a:rPr lang="es-MX" sz="2200" dirty="0" smtClean="0"/>
              <a:t>)</a:t>
            </a:r>
          </a:p>
          <a:p>
            <a:pPr marL="0" indent="0" algn="just">
              <a:buNone/>
            </a:pPr>
            <a:endParaRPr lang="es-MX" sz="2200" dirty="0" smtClean="0"/>
          </a:p>
          <a:p>
            <a:pPr algn="just"/>
            <a:r>
              <a:rPr lang="es-MX" sz="2200" dirty="0" smtClean="0"/>
              <a:t>El objetivo de este proceso se basa en reducir los efectos cuando un </a:t>
            </a:r>
            <a:r>
              <a:rPr lang="es-MX" sz="2200" dirty="0" smtClean="0"/>
              <a:t>riesgo </a:t>
            </a:r>
            <a:r>
              <a:rPr lang="es-MX" sz="2200" dirty="0" smtClean="0"/>
              <a:t>financiero impacta a la entidad o inversión.</a:t>
            </a:r>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60649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06251"/>
            <a:ext cx="10396882" cy="1151965"/>
          </a:xfrm>
        </p:spPr>
        <p:txBody>
          <a:bodyPr>
            <a:normAutofit/>
          </a:bodyPr>
          <a:lstStyle/>
          <a:p>
            <a:pPr algn="ctr"/>
            <a:r>
              <a:rPr lang="es-MX" sz="4800" dirty="0" smtClean="0"/>
              <a:t>Riesgos frecuentemente </a:t>
            </a:r>
            <a:r>
              <a:rPr lang="es-MX" sz="4800" dirty="0" smtClean="0"/>
              <a:t>identificados</a:t>
            </a:r>
            <a:endParaRPr lang="es-MX" sz="4800" dirty="0"/>
          </a:p>
        </p:txBody>
      </p:sp>
      <p:sp>
        <p:nvSpPr>
          <p:cNvPr id="3" name="Marcador de contenido 2"/>
          <p:cNvSpPr>
            <a:spLocks noGrp="1"/>
          </p:cNvSpPr>
          <p:nvPr>
            <p:ph sz="quarter" idx="13"/>
          </p:nvPr>
        </p:nvSpPr>
        <p:spPr>
          <a:xfrm>
            <a:off x="687975" y="1960365"/>
            <a:ext cx="10394707" cy="3311189"/>
          </a:xfrm>
        </p:spPr>
        <p:txBody>
          <a:bodyPr>
            <a:noAutofit/>
          </a:bodyPr>
          <a:lstStyle/>
          <a:p>
            <a:pPr marL="457200" indent="-457200">
              <a:buFont typeface="+mj-lt"/>
              <a:buAutoNum type="arabicPeriod"/>
            </a:pPr>
            <a:r>
              <a:rPr lang="es-MX" sz="2200" dirty="0" smtClean="0"/>
              <a:t>Cambios en las condiciones económicas</a:t>
            </a:r>
          </a:p>
          <a:p>
            <a:pPr marL="457200" indent="-457200">
              <a:buFont typeface="+mj-lt"/>
              <a:buAutoNum type="arabicPeriod"/>
            </a:pPr>
            <a:r>
              <a:rPr lang="es-MX" sz="2200" dirty="0" smtClean="0"/>
              <a:t>Cambios legales, normativos y reglamentarios</a:t>
            </a:r>
          </a:p>
          <a:p>
            <a:pPr marL="457200" indent="-457200">
              <a:buFont typeface="+mj-lt"/>
              <a:buAutoNum type="arabicPeriod"/>
            </a:pPr>
            <a:r>
              <a:rPr lang="es-MX" sz="2200" dirty="0" smtClean="0"/>
              <a:t>Entrada o crecimiento de los competidores</a:t>
            </a:r>
          </a:p>
          <a:p>
            <a:pPr marL="457200" indent="-457200">
              <a:buFont typeface="+mj-lt"/>
              <a:buAutoNum type="arabicPeriod"/>
            </a:pPr>
            <a:r>
              <a:rPr lang="es-MX" sz="2200" dirty="0" smtClean="0"/>
              <a:t>Siniestros por desastres naturales y climatológicos</a:t>
            </a:r>
          </a:p>
          <a:p>
            <a:pPr marL="457200" indent="-457200">
              <a:buFont typeface="+mj-lt"/>
              <a:buAutoNum type="arabicPeriod"/>
            </a:pPr>
            <a:r>
              <a:rPr lang="es-MX" sz="2200" dirty="0" smtClean="0"/>
              <a:t>Problemas de suministros, como materia prima</a:t>
            </a:r>
          </a:p>
          <a:p>
            <a:pPr marL="457200" indent="-457200">
              <a:buFont typeface="+mj-lt"/>
              <a:buAutoNum type="arabicPeriod"/>
            </a:pPr>
            <a:r>
              <a:rPr lang="es-MX" sz="2200" dirty="0" smtClean="0"/>
              <a:t>Estrategias de </a:t>
            </a:r>
            <a:r>
              <a:rPr lang="es-MX" sz="2200" dirty="0" smtClean="0"/>
              <a:t>funciones </a:t>
            </a:r>
            <a:r>
              <a:rPr lang="es-MX" sz="2200" dirty="0" smtClean="0"/>
              <a:t>y adquisiciones con otros negocios</a:t>
            </a:r>
          </a:p>
          <a:p>
            <a:pPr marL="457200" indent="-457200">
              <a:buFont typeface="+mj-lt"/>
              <a:buAutoNum type="arabicPeriod"/>
            </a:pPr>
            <a:r>
              <a:rPr lang="es-MX" sz="2200" dirty="0" smtClean="0"/>
              <a:t>Estabilidad del país y políticos</a:t>
            </a:r>
          </a:p>
          <a:p>
            <a:pPr marL="457200" indent="-457200">
              <a:buFont typeface="+mj-lt"/>
              <a:buAutoNum type="arabicPeriod"/>
            </a:pPr>
            <a:r>
              <a:rPr lang="es-MX" sz="2200" dirty="0" smtClean="0"/>
              <a:t>Cambios no previstos de demanda y preferencia de consumo</a:t>
            </a:r>
          </a:p>
          <a:p>
            <a:pPr marL="457200" indent="-457200">
              <a:buFont typeface="+mj-lt"/>
              <a:buAutoNum type="arabicPeriod"/>
            </a:pPr>
            <a:r>
              <a:rPr lang="es-MX" sz="2200" dirty="0" smtClean="0"/>
              <a:t>Nuevos productos de mercado</a:t>
            </a:r>
          </a:p>
          <a:p>
            <a:pPr marL="457200" indent="-457200">
              <a:buFont typeface="+mj-lt"/>
              <a:buAutoNum type="arabicPeriod"/>
            </a:pPr>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60472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Etapa de </a:t>
            </a:r>
            <a:r>
              <a:rPr lang="es-MX" dirty="0" smtClean="0"/>
              <a:t>identificación</a:t>
            </a:r>
            <a:endParaRPr lang="es-MX" dirty="0"/>
          </a:p>
        </p:txBody>
      </p:sp>
      <p:sp>
        <p:nvSpPr>
          <p:cNvPr id="3" name="Marcador de contenido 2"/>
          <p:cNvSpPr>
            <a:spLocks noGrp="1"/>
          </p:cNvSpPr>
          <p:nvPr>
            <p:ph sz="quarter" idx="13"/>
          </p:nvPr>
        </p:nvSpPr>
        <p:spPr>
          <a:xfrm>
            <a:off x="687976" y="1535362"/>
            <a:ext cx="10394707" cy="4182858"/>
          </a:xfrm>
        </p:spPr>
        <p:txBody>
          <a:bodyPr>
            <a:normAutofit/>
          </a:bodyPr>
          <a:lstStyle/>
          <a:p>
            <a:pPr marL="457200" indent="-457200" algn="just">
              <a:buFont typeface="+mj-lt"/>
              <a:buAutoNum type="arabicPeriod"/>
            </a:pPr>
            <a:r>
              <a:rPr lang="es-MX" sz="2200" dirty="0" smtClean="0"/>
              <a:t>La identificación es el primer paso para una buena administración de riesgos. ¿como puedes </a:t>
            </a:r>
            <a:r>
              <a:rPr lang="es-MX" sz="2200" dirty="0" smtClean="0"/>
              <a:t>controlar </a:t>
            </a:r>
            <a:r>
              <a:rPr lang="es-MX" sz="2200" dirty="0" smtClean="0"/>
              <a:t>los riesgos si no sabes a que te enfrentas</a:t>
            </a:r>
            <a:r>
              <a:rPr lang="es-MX" sz="2200" dirty="0" smtClean="0"/>
              <a:t>?</a:t>
            </a:r>
            <a:endParaRPr lang="es-MX" sz="2200" dirty="0" smtClean="0"/>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En </a:t>
            </a:r>
            <a:r>
              <a:rPr lang="es-MX" sz="2200" dirty="0" smtClean="0"/>
              <a:t>esta etapa es necesario definir toda aquella situación ya sea interna o externa que afecte a los resultados y objetivos del proyecto (conexión </a:t>
            </a:r>
            <a:r>
              <a:rPr lang="es-MX" sz="2200" dirty="0" err="1" smtClean="0"/>
              <a:t>esan</a:t>
            </a:r>
            <a:r>
              <a:rPr lang="es-MX" sz="2200" dirty="0" smtClean="0"/>
              <a:t>, 2016 </a:t>
            </a:r>
            <a:r>
              <a:rPr lang="es-MX" sz="2200" dirty="0" err="1" smtClean="0"/>
              <a:t>parr</a:t>
            </a:r>
            <a:r>
              <a:rPr lang="es-MX" sz="2200" dirty="0" smtClean="0"/>
              <a:t>. 5</a:t>
            </a:r>
            <a:r>
              <a:rPr lang="es-MX" sz="2200" dirty="0" smtClean="0"/>
              <a:t>)</a:t>
            </a:r>
            <a:endParaRPr lang="es-MX" sz="2200" dirty="0" smtClean="0"/>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Identificar </a:t>
            </a:r>
            <a:r>
              <a:rPr lang="es-MX" sz="2200" dirty="0" smtClean="0"/>
              <a:t>los riesgos requiere conocer las características del proyecto de inversión y los factores de riesgo a los que está expuesto.</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2143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34285" y="363385"/>
            <a:ext cx="10394707" cy="3744976"/>
          </a:xfrm>
        </p:spPr>
        <p:txBody>
          <a:bodyPr>
            <a:normAutofit/>
          </a:bodyPr>
          <a:lstStyle/>
          <a:p>
            <a:pPr algn="just"/>
            <a:r>
              <a:rPr lang="es-MX" sz="2400" dirty="0"/>
              <a:t>El riesgo va de la mano del rendimiento, incluso se dice que a mayor riesgo mayor rendimiento. El rendimiento se traduce a la capacidad que posee, en este caso la inversión, de generar rendimientos, es decir, beneficios económicos. Ambos términos, tienen uno en común, la tasa de interés, que a continuación abordaremos más a detalle, así como los tipos de riesgos y cómo pueden ser medidos para entender el impacto que estos tienen en las inversiones. </a:t>
            </a:r>
          </a:p>
        </p:txBody>
      </p:sp>
      <p:pic>
        <p:nvPicPr>
          <p:cNvPr id="2" name="Imagen 1"/>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44096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0"/>
            <a:ext cx="10396882" cy="1151965"/>
          </a:xfrm>
        </p:spPr>
        <p:txBody>
          <a:bodyPr/>
          <a:lstStyle/>
          <a:p>
            <a:pPr algn="ctr"/>
            <a:r>
              <a:rPr lang="es-MX" dirty="0" smtClean="0"/>
              <a:t>Etapa de medición</a:t>
            </a:r>
            <a:endParaRPr lang="es-MX" dirty="0"/>
          </a:p>
        </p:txBody>
      </p:sp>
      <p:sp>
        <p:nvSpPr>
          <p:cNvPr id="3" name="Marcador de contenido 2"/>
          <p:cNvSpPr>
            <a:spLocks noGrp="1"/>
          </p:cNvSpPr>
          <p:nvPr>
            <p:ph sz="quarter" idx="13"/>
          </p:nvPr>
        </p:nvSpPr>
        <p:spPr>
          <a:xfrm>
            <a:off x="582769" y="875764"/>
            <a:ext cx="10394707" cy="4756400"/>
          </a:xfrm>
        </p:spPr>
        <p:txBody>
          <a:bodyPr>
            <a:noAutofit/>
          </a:bodyPr>
          <a:lstStyle/>
          <a:p>
            <a:pPr marL="457200" indent="-457200" algn="just">
              <a:buFont typeface="+mj-lt"/>
              <a:buAutoNum type="arabicPeriod"/>
            </a:pPr>
            <a:r>
              <a:rPr lang="es-MX" sz="2200" dirty="0" smtClean="0"/>
              <a:t>Poder medir el efecto que los riesgos identificados tendrían es fundamental para realizar planes de acción contra estos.</a:t>
            </a:r>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La </a:t>
            </a:r>
            <a:r>
              <a:rPr lang="es-MX" sz="2200" dirty="0" smtClean="0"/>
              <a:t>medición se realiza </a:t>
            </a:r>
            <a:r>
              <a:rPr lang="es-MX" sz="2200" dirty="0" smtClean="0"/>
              <a:t>mediante </a:t>
            </a:r>
            <a:r>
              <a:rPr lang="es-MX" sz="2200" dirty="0" smtClean="0"/>
              <a:t>distintos métodos que permiten cuantificar los efectos del riesgo de una inversión </a:t>
            </a:r>
            <a:r>
              <a:rPr lang="es-MX" sz="2200" dirty="0" smtClean="0"/>
              <a:t>(conexión </a:t>
            </a:r>
            <a:r>
              <a:rPr lang="es-MX" sz="2200" dirty="0" err="1" smtClean="0"/>
              <a:t>esan</a:t>
            </a:r>
            <a:r>
              <a:rPr lang="es-MX" sz="2200" dirty="0" smtClean="0"/>
              <a:t>, 2016: </a:t>
            </a:r>
            <a:r>
              <a:rPr lang="es-MX" sz="2200" dirty="0" err="1" smtClean="0"/>
              <a:t>parr</a:t>
            </a:r>
            <a:r>
              <a:rPr lang="es-MX" sz="2200" dirty="0" smtClean="0"/>
              <a:t>. 5).</a:t>
            </a:r>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Para </a:t>
            </a:r>
            <a:r>
              <a:rPr lang="es-MX" sz="2200" dirty="0" smtClean="0"/>
              <a:t>realizar estas mediciones son utilizados métodos como el análisis de sensibilidad, simulación Monte Carlo y el riesgo beta. Es importante también recordar que algunos tipos de riesgos no pueden ser cuantificados, sin embargo realizar las condiciones de todos los riesgos es vital para poder actuar en el futuro.</a:t>
            </a:r>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86379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112690"/>
            <a:ext cx="10396882" cy="1151965"/>
          </a:xfrm>
        </p:spPr>
        <p:txBody>
          <a:bodyPr/>
          <a:lstStyle/>
          <a:p>
            <a:pPr algn="ctr"/>
            <a:r>
              <a:rPr lang="es-MX" dirty="0" smtClean="0"/>
              <a:t>Etapa de administración </a:t>
            </a:r>
            <a:endParaRPr lang="es-MX" dirty="0"/>
          </a:p>
        </p:txBody>
      </p:sp>
      <p:sp>
        <p:nvSpPr>
          <p:cNvPr id="3" name="Marcador de contenido 2"/>
          <p:cNvSpPr>
            <a:spLocks noGrp="1"/>
          </p:cNvSpPr>
          <p:nvPr>
            <p:ph sz="quarter" idx="13"/>
          </p:nvPr>
        </p:nvSpPr>
        <p:spPr>
          <a:xfrm>
            <a:off x="685800" y="450762"/>
            <a:ext cx="10394707" cy="5525037"/>
          </a:xfrm>
        </p:spPr>
        <p:txBody>
          <a:bodyPr>
            <a:normAutofit/>
          </a:bodyPr>
          <a:lstStyle/>
          <a:p>
            <a:pPr marL="457200" indent="-457200">
              <a:buFont typeface="+mj-lt"/>
              <a:buAutoNum type="arabicPeriod"/>
            </a:pPr>
            <a:r>
              <a:rPr lang="es-MX" sz="2200" dirty="0" smtClean="0"/>
              <a:t>La tercera etapa es el proceso de administración, en donde una vez identificados y medidos los riesgos son tratados mediante planes de acciones que evitarlos o reducir considerablemente sus efectos (conexión </a:t>
            </a:r>
            <a:r>
              <a:rPr lang="es-MX" sz="2200" dirty="0" err="1" smtClean="0"/>
              <a:t>esan</a:t>
            </a:r>
            <a:r>
              <a:rPr lang="es-MX" sz="2200" dirty="0" smtClean="0"/>
              <a:t>, 2016: parr.5</a:t>
            </a:r>
            <a:r>
              <a:rPr lang="es-MX" sz="2200" dirty="0" smtClean="0"/>
              <a:t>).</a:t>
            </a:r>
            <a:endParaRPr lang="es-MX" sz="2200" dirty="0" smtClean="0"/>
          </a:p>
          <a:p>
            <a:pPr marL="457200" indent="-457200">
              <a:buFont typeface="+mj-lt"/>
              <a:buAutoNum type="arabicPeriod"/>
            </a:pPr>
            <a:endParaRPr lang="es-MX" sz="2200" dirty="0" smtClean="0"/>
          </a:p>
          <a:p>
            <a:pPr marL="457200" indent="-457200" algn="just">
              <a:buFont typeface="+mj-lt"/>
              <a:buAutoNum type="arabicPeriod"/>
            </a:pPr>
            <a:r>
              <a:rPr lang="es-MX" sz="2200" dirty="0" smtClean="0"/>
              <a:t>Un </a:t>
            </a:r>
            <a:r>
              <a:rPr lang="es-MX" sz="2200" dirty="0" smtClean="0"/>
              <a:t>proceso de administración requiere que se haga uso de los recursos disponibles y </a:t>
            </a:r>
            <a:r>
              <a:rPr lang="es-MX" sz="2200" dirty="0" err="1" smtClean="0"/>
              <a:t>asi</a:t>
            </a:r>
            <a:r>
              <a:rPr lang="es-MX" sz="2200" dirty="0" smtClean="0"/>
              <a:t> como buscar los medios para que los riesgos se conviertan en áreas de oportunidad que sean mejoradas en el proyecto.</a:t>
            </a:r>
          </a:p>
          <a:p>
            <a:pPr marL="457200" indent="-457200">
              <a:buFont typeface="+mj-lt"/>
              <a:buAutoNum type="arabicPeriod"/>
            </a:pPr>
            <a:endParaRPr lang="es-MX" sz="2200" dirty="0" smtClean="0"/>
          </a:p>
          <a:p>
            <a:pPr marL="457200" indent="-457200">
              <a:buFont typeface="+mj-lt"/>
              <a:buAutoNum type="arabicPeriod"/>
            </a:pPr>
            <a:r>
              <a:rPr lang="es-MX" sz="2200" dirty="0" smtClean="0"/>
              <a:t>Por </a:t>
            </a:r>
            <a:r>
              <a:rPr lang="es-MX" sz="2200" dirty="0" smtClean="0"/>
              <a:t>ejemplo, si un riesgo es la entrada de nuevos competidores, buscar la manera de que nuestros productos sean siempre de la preferencia del cliente, por calidad y precio, sin aumentar los costos.</a:t>
            </a:r>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41944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22160"/>
            <a:ext cx="11694017" cy="1151965"/>
          </a:xfrm>
        </p:spPr>
        <p:txBody>
          <a:bodyPr>
            <a:normAutofit/>
          </a:bodyPr>
          <a:lstStyle/>
          <a:p>
            <a:pPr algn="ctr"/>
            <a:r>
              <a:rPr lang="es-MX" sz="4000" dirty="0" smtClean="0"/>
              <a:t>El proceso de administración puede concluir en:</a:t>
            </a:r>
            <a:endParaRPr lang="es-MX" sz="4000" dirty="0"/>
          </a:p>
        </p:txBody>
      </p:sp>
      <p:sp>
        <p:nvSpPr>
          <p:cNvPr id="3" name="Marcador de contenido 2"/>
          <p:cNvSpPr>
            <a:spLocks noGrp="1"/>
          </p:cNvSpPr>
          <p:nvPr>
            <p:ph sz="quarter" idx="13"/>
          </p:nvPr>
        </p:nvSpPr>
        <p:spPr>
          <a:xfrm>
            <a:off x="649653" y="1741424"/>
            <a:ext cx="10394707" cy="3311189"/>
          </a:xfrm>
        </p:spPr>
        <p:txBody>
          <a:bodyPr>
            <a:noAutofit/>
          </a:bodyPr>
          <a:lstStyle/>
          <a:p>
            <a:pPr marL="457200" indent="-457200" algn="just">
              <a:buFont typeface="+mj-lt"/>
              <a:buAutoNum type="arabicPeriod"/>
            </a:pPr>
            <a:r>
              <a:rPr lang="es-MX" sz="2100" b="1" dirty="0" smtClean="0"/>
              <a:t>Evitar el riesgo: </a:t>
            </a:r>
            <a:r>
              <a:rPr lang="es-MX" sz="2100" dirty="0" smtClean="0"/>
              <a:t>tomar la decisión de no realizar la operación que </a:t>
            </a:r>
            <a:r>
              <a:rPr lang="es-MX" sz="2100" dirty="0" smtClean="0"/>
              <a:t>generaría </a:t>
            </a:r>
            <a:r>
              <a:rPr lang="es-MX" sz="2100" dirty="0" smtClean="0"/>
              <a:t>riesgo, por ejemplo, no invertir.</a:t>
            </a:r>
          </a:p>
          <a:p>
            <a:pPr marL="457200" indent="-457200" algn="just">
              <a:buFont typeface="+mj-lt"/>
              <a:buAutoNum type="arabicPeriod"/>
            </a:pPr>
            <a:r>
              <a:rPr lang="es-MX" sz="2100" b="1" dirty="0" smtClean="0"/>
              <a:t>Gestionar </a:t>
            </a:r>
            <a:r>
              <a:rPr lang="es-MX" sz="2100" b="1" dirty="0" smtClean="0"/>
              <a:t>el riesgo: </a:t>
            </a:r>
            <a:r>
              <a:rPr lang="es-MX" sz="2100" dirty="0" smtClean="0"/>
              <a:t>una vez aceptado el riesgo se busca la manera de que sus efectos se eviten o se reduzcan al mínimo, esto puede requerir análisis financieros, fiscales, de mercado, legales y operacionales según sea el caso.</a:t>
            </a:r>
          </a:p>
          <a:p>
            <a:pPr marL="457200" indent="-457200" algn="just">
              <a:buFont typeface="+mj-lt"/>
              <a:buAutoNum type="arabicPeriod"/>
            </a:pPr>
            <a:r>
              <a:rPr lang="es-MX" sz="2100" b="1" dirty="0" smtClean="0"/>
              <a:t>Absorber </a:t>
            </a:r>
            <a:r>
              <a:rPr lang="es-MX" sz="2100" b="1" dirty="0" smtClean="0"/>
              <a:t>el riesgo: </a:t>
            </a:r>
            <a:r>
              <a:rPr lang="es-MX" sz="2100" dirty="0" smtClean="0"/>
              <a:t>la absorción se refiere a que el costo del riesgo será cubierto por los inversionistas.</a:t>
            </a:r>
          </a:p>
          <a:p>
            <a:pPr marL="457200" indent="-457200" algn="just">
              <a:buFont typeface="+mj-lt"/>
              <a:buAutoNum type="arabicPeriod"/>
            </a:pPr>
            <a:r>
              <a:rPr lang="es-MX" sz="2100" b="1" dirty="0" smtClean="0"/>
              <a:t>Transferir </a:t>
            </a:r>
            <a:r>
              <a:rPr lang="es-MX" sz="2100" b="1" dirty="0" smtClean="0"/>
              <a:t>el riesgo: </a:t>
            </a:r>
            <a:r>
              <a:rPr lang="es-MX" sz="2100" dirty="0" smtClean="0"/>
              <a:t>la transferencia se hace </a:t>
            </a:r>
            <a:r>
              <a:rPr lang="es-MX" sz="2100" dirty="0" err="1" smtClean="0"/>
              <a:t>co</a:t>
            </a:r>
            <a:r>
              <a:rPr lang="es-MX" sz="2100" dirty="0" smtClean="0"/>
              <a:t> la contratación de seguros, quienes cubren los costos del riesgo, por ejemplo, en caso de un siniestro, la aseguradora cubrirá la totalidad o parte de las pérdidas ocasionadas (</a:t>
            </a:r>
            <a:r>
              <a:rPr lang="es-MX" sz="2100" dirty="0" err="1" smtClean="0"/>
              <a:t>madina</a:t>
            </a:r>
            <a:r>
              <a:rPr lang="es-MX" sz="2100" dirty="0" smtClean="0"/>
              <a:t> y garzón, 2014: 27-28).</a:t>
            </a:r>
            <a:endParaRPr lang="es-MX" sz="2100" b="1"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44053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1264906"/>
            <a:ext cx="10394707" cy="3311189"/>
          </a:xfrm>
        </p:spPr>
        <p:txBody>
          <a:bodyPr>
            <a:noAutofit/>
          </a:bodyPr>
          <a:lstStyle/>
          <a:p>
            <a:pPr marL="457200" indent="-457200" algn="just">
              <a:buFont typeface="+mj-lt"/>
              <a:buAutoNum type="arabicPeriod"/>
            </a:pPr>
            <a:r>
              <a:rPr lang="es-MX" sz="2200" dirty="0" smtClean="0"/>
              <a:t>Durante esta etapa se genera una retroalimentación sobre lo necesario para mantener una administración de riesgos adecuada y continua.</a:t>
            </a:r>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El </a:t>
            </a:r>
            <a:r>
              <a:rPr lang="es-MX" sz="2200" dirty="0" smtClean="0"/>
              <a:t>control de riesgos requiere la creación de políticas, manuales, estándares y todo procedimiento que permitan que los riesgos identificados sean siempre gestionados a tiempo (conexión </a:t>
            </a:r>
            <a:r>
              <a:rPr lang="es-MX" sz="2200" dirty="0" err="1" smtClean="0"/>
              <a:t>esan</a:t>
            </a:r>
            <a:r>
              <a:rPr lang="es-MX" sz="2200" dirty="0" smtClean="0"/>
              <a:t>, 2016 parr.5)</a:t>
            </a:r>
          </a:p>
          <a:p>
            <a:pPr marL="457200" indent="-457200" algn="just">
              <a:buFont typeface="+mj-lt"/>
              <a:buAutoNum type="arabicPeriod"/>
            </a:pPr>
            <a:endParaRPr lang="es-MX" sz="2200" dirty="0" smtClean="0"/>
          </a:p>
          <a:p>
            <a:pPr marL="457200" indent="-457200" algn="just">
              <a:buFont typeface="+mj-lt"/>
              <a:buAutoNum type="arabicPeriod"/>
            </a:pPr>
            <a:r>
              <a:rPr lang="es-MX" sz="2200" dirty="0" smtClean="0"/>
              <a:t>La </a:t>
            </a:r>
            <a:r>
              <a:rPr lang="es-MX" sz="2200" dirty="0" smtClean="0"/>
              <a:t>etapa de control tiene como objetivo el seguimiento en los resultados obtenidos una vez aplicada cada una de las etapas anteriores, sobre todo de los planes de acción determinados en la etapa de administración.</a:t>
            </a:r>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063031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90469"/>
            <a:ext cx="10396882" cy="1151965"/>
          </a:xfrm>
        </p:spPr>
        <p:txBody>
          <a:bodyPr/>
          <a:lstStyle/>
          <a:p>
            <a:pPr algn="ctr"/>
            <a:r>
              <a:rPr lang="es-MX" dirty="0" smtClean="0"/>
              <a:t>Información y comunicación </a:t>
            </a:r>
            <a:endParaRPr lang="es-MX" dirty="0"/>
          </a:p>
        </p:txBody>
      </p:sp>
      <p:sp>
        <p:nvSpPr>
          <p:cNvPr id="3" name="Marcador de contenido 2"/>
          <p:cNvSpPr>
            <a:spLocks noGrp="1"/>
          </p:cNvSpPr>
          <p:nvPr>
            <p:ph sz="quarter" idx="13"/>
          </p:nvPr>
        </p:nvSpPr>
        <p:spPr>
          <a:xfrm>
            <a:off x="685800" y="1056068"/>
            <a:ext cx="10394707" cy="4906849"/>
          </a:xfrm>
        </p:spPr>
        <p:txBody>
          <a:bodyPr>
            <a:normAutofit/>
          </a:bodyPr>
          <a:lstStyle/>
          <a:p>
            <a:pPr marL="0" indent="0">
              <a:buNone/>
            </a:pPr>
            <a:r>
              <a:rPr lang="es-MX" dirty="0" smtClean="0"/>
              <a:t>La administración de riesgos requiere que exista un sistema de información y comunicación que </a:t>
            </a:r>
            <a:r>
              <a:rPr lang="es-MX" dirty="0" smtClean="0"/>
              <a:t>garanticé </a:t>
            </a:r>
            <a:r>
              <a:rPr lang="es-MX" dirty="0" smtClean="0"/>
              <a:t>que la información es confiable y efectiva, abarcando la información interna y externa del proyecto</a:t>
            </a:r>
            <a:r>
              <a:rPr lang="es-MX" dirty="0" smtClean="0"/>
              <a:t>.</a:t>
            </a:r>
          </a:p>
          <a:p>
            <a:pPr marL="0" indent="0">
              <a:buNone/>
            </a:pPr>
            <a:endParaRPr lang="es-MX" dirty="0" smtClean="0"/>
          </a:p>
          <a:p>
            <a:pPr marL="0" indent="0">
              <a:buNone/>
            </a:pPr>
            <a:r>
              <a:rPr lang="es-MX" dirty="0" smtClean="0"/>
              <a:t>Como información interna nos referimos a la información financiera, contable, fiscal, de administración y operativa. Y la información exterior incluye la estabilidad del mercado, como indicadores económicos y políticos</a:t>
            </a:r>
            <a:r>
              <a:rPr lang="es-MX" dirty="0" smtClean="0"/>
              <a:t>.</a:t>
            </a:r>
          </a:p>
          <a:p>
            <a:pPr marL="0" indent="0">
              <a:buNone/>
            </a:pPr>
            <a:endParaRPr lang="es-MX" dirty="0" smtClean="0"/>
          </a:p>
          <a:p>
            <a:pPr marL="0" indent="0">
              <a:buNone/>
            </a:pPr>
            <a:r>
              <a:rPr lang="es-MX" dirty="0" smtClean="0"/>
              <a:t>Este proceso además debe </a:t>
            </a:r>
            <a:r>
              <a:rPr lang="es-MX" dirty="0" smtClean="0"/>
              <a:t>garantizar </a:t>
            </a:r>
            <a:r>
              <a:rPr lang="es-MX" dirty="0" smtClean="0"/>
              <a:t>que la información circule correctamente entre la gerencia, el personal, los socios, clientes, proveedores y autoridades.</a:t>
            </a:r>
            <a:endParaRPr lang="es-MX"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61699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19130"/>
            <a:ext cx="10396882" cy="1151965"/>
          </a:xfrm>
        </p:spPr>
        <p:txBody>
          <a:bodyPr/>
          <a:lstStyle/>
          <a:p>
            <a:pPr algn="ctr"/>
            <a:r>
              <a:rPr lang="es-MX" dirty="0" smtClean="0"/>
              <a:t>Conclusión </a:t>
            </a:r>
            <a:endParaRPr lang="es-MX" dirty="0"/>
          </a:p>
        </p:txBody>
      </p:sp>
      <p:sp>
        <p:nvSpPr>
          <p:cNvPr id="3" name="Marcador de contenido 2"/>
          <p:cNvSpPr>
            <a:spLocks noGrp="1"/>
          </p:cNvSpPr>
          <p:nvPr>
            <p:ph sz="quarter" idx="13"/>
          </p:nvPr>
        </p:nvSpPr>
        <p:spPr>
          <a:xfrm>
            <a:off x="685800" y="1148997"/>
            <a:ext cx="10394707" cy="4195736"/>
          </a:xfrm>
        </p:spPr>
        <p:txBody>
          <a:bodyPr>
            <a:normAutofit/>
          </a:bodyPr>
          <a:lstStyle/>
          <a:p>
            <a:pPr algn="just"/>
            <a:r>
              <a:rPr lang="es-MX" dirty="0" smtClean="0"/>
              <a:t>La administración de riesgos se integra por cuatro etapas que interactúan de </a:t>
            </a:r>
            <a:r>
              <a:rPr lang="es-MX" dirty="0" smtClean="0"/>
              <a:t>forma </a:t>
            </a:r>
            <a:r>
              <a:rPr lang="es-MX" dirty="0" smtClean="0"/>
              <a:t>que eviten o reduzcan los efectos de los riesgos financieros a los que está expuesto un proyecto de inversión</a:t>
            </a:r>
            <a:r>
              <a:rPr lang="es-MX" dirty="0" smtClean="0"/>
              <a:t>.</a:t>
            </a:r>
          </a:p>
          <a:p>
            <a:pPr marL="0" indent="0" algn="just">
              <a:buNone/>
            </a:pPr>
            <a:endParaRPr lang="es-MX" dirty="0" smtClean="0"/>
          </a:p>
          <a:p>
            <a:pPr algn="just"/>
            <a:r>
              <a:rPr lang="es-MX" dirty="0" smtClean="0"/>
              <a:t>Esta conformado por el proceso de </a:t>
            </a:r>
            <a:r>
              <a:rPr lang="es-MX" b="1" dirty="0" smtClean="0"/>
              <a:t>identificación, medición</a:t>
            </a:r>
            <a:r>
              <a:rPr lang="es-MX" dirty="0" smtClean="0"/>
              <a:t> de los efectos del riesgo, </a:t>
            </a:r>
            <a:r>
              <a:rPr lang="es-MX" b="1" dirty="0" smtClean="0"/>
              <a:t>administración </a:t>
            </a:r>
            <a:r>
              <a:rPr lang="es-MX" dirty="0" smtClean="0"/>
              <a:t>y </a:t>
            </a:r>
            <a:r>
              <a:rPr lang="es-MX" b="1" dirty="0" smtClean="0"/>
              <a:t>control</a:t>
            </a:r>
            <a:r>
              <a:rPr lang="es-MX" dirty="0" smtClean="0"/>
              <a:t> de todo el proceso en conjunto. Además de requerir que exista un adecuado sistema de información y comunicación que garantice que la información generada de canales internos y externos es confiable y efectiva, con el objetivo de que el proceso de administración de riesgos sea eficaz y contribuya al alcance de los objetivos del proyecto de inversión.</a:t>
            </a:r>
            <a:endParaRPr lang="es-MX"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375504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lstStyle/>
          <a:p>
            <a:r>
              <a:rPr lang="es-MX" dirty="0" smtClean="0">
                <a:hlinkClick r:id="rId2"/>
              </a:rPr>
              <a:t>https://blogs.ugto.mx/contador/presentacion-administracion-de-riesgos/</a:t>
            </a:r>
            <a:endParaRPr lang="es-MX" dirty="0" smtClean="0"/>
          </a:p>
          <a:p>
            <a:endParaRPr lang="es-MX" dirty="0"/>
          </a:p>
          <a:p>
            <a:r>
              <a:rPr lang="es-MX" dirty="0" smtClean="0">
                <a:hlinkClick r:id="rId3"/>
              </a:rPr>
              <a:t>https://blogs.ugto.mx/contador/clase-digital-2-riesgo-y-rendimiento/#:~:text=Un%20riesgo%2C%20en%20t%C3%A9rminos%20financieros,(BBVA%2C%202021%3A%20p%C3%A1rr</a:t>
            </a:r>
            <a:r>
              <a:rPr lang="es-MX" dirty="0" smtClean="0"/>
              <a:t>.</a:t>
            </a:r>
          </a:p>
          <a:p>
            <a:endParaRPr lang="es-MX" dirty="0"/>
          </a:p>
        </p:txBody>
      </p:sp>
      <p:pic>
        <p:nvPicPr>
          <p:cNvPr id="4" name="Imagen 3"/>
          <p:cNvPicPr>
            <a:picLocks noChangeAspect="1"/>
          </p:cNvPicPr>
          <p:nvPr/>
        </p:nvPicPr>
        <p:blipFill>
          <a:blip r:embed="rId4"/>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97340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4000" dirty="0"/>
              <a:t>La tasa de interés se puede entender como “el precio del dinero”, este precio es pagado ya sea por créditos o por inversiones.</a:t>
            </a:r>
            <a:br>
              <a:rPr lang="es-MX" sz="4000" dirty="0"/>
            </a:br>
            <a:endParaRPr lang="es-MX" sz="4000" dirty="0"/>
          </a:p>
        </p:txBody>
      </p:sp>
      <p:sp>
        <p:nvSpPr>
          <p:cNvPr id="3" name="Marcador de contenido 2"/>
          <p:cNvSpPr>
            <a:spLocks noGrp="1"/>
          </p:cNvSpPr>
          <p:nvPr>
            <p:ph sz="quarter" idx="13"/>
          </p:nvPr>
        </p:nvSpPr>
        <p:spPr/>
        <p:txBody>
          <a:bodyPr>
            <a:normAutofit/>
          </a:bodyPr>
          <a:lstStyle/>
          <a:p>
            <a:r>
              <a:rPr lang="es-MX" sz="2400" dirty="0" smtClean="0"/>
              <a:t>TASA ACTIVA O DE COLOCACION: Es la que el cliente paga por recibir un crédito.</a:t>
            </a:r>
          </a:p>
          <a:p>
            <a:endParaRPr lang="es-MX" sz="2400" dirty="0"/>
          </a:p>
          <a:p>
            <a:r>
              <a:rPr lang="es-MX" sz="2400" dirty="0" smtClean="0"/>
              <a:t>TASA PASIVA O DE CAPTACION: Es la que el inversor cobra por realizar una inversión</a:t>
            </a:r>
            <a:endParaRPr lang="es-MX" sz="24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96469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72921" y="1496726"/>
            <a:ext cx="10394707" cy="3311189"/>
          </a:xfrm>
        </p:spPr>
        <p:txBody>
          <a:bodyPr>
            <a:noAutofit/>
          </a:bodyPr>
          <a:lstStyle/>
          <a:p>
            <a:pPr marL="0" indent="0" algn="just">
              <a:buNone/>
            </a:pPr>
            <a:r>
              <a:rPr lang="es-MX" sz="2200" dirty="0"/>
              <a:t>Cuando hablamos de un crédito, de cualquier tipo o con cualquier institución, la tasa de interés es aquella que el cliente le pagará a la institución en un cierto plazo, y así, la tasa de interés es el precio del dinero prestado. Por ejemplo, un crédito a un plazo de 24 meses con una tasa de interés mensual del 2.4%, el cliente entonces habrá de pagar lo que corresponda a dicha tasa cada mes. </a:t>
            </a:r>
            <a:endParaRPr lang="es-MX" sz="2200" dirty="0" smtClean="0"/>
          </a:p>
          <a:p>
            <a:pPr marL="0" indent="0" algn="just">
              <a:buNone/>
            </a:pPr>
            <a:endParaRPr lang="es-MX" sz="2200" dirty="0"/>
          </a:p>
          <a:p>
            <a:pPr marL="0" indent="0" algn="just">
              <a:buNone/>
            </a:pPr>
            <a:r>
              <a:rPr lang="es-MX" sz="2200" dirty="0"/>
              <a:t>En el caso de una inversión, que es nuestro tema de estudio, estas tasas de interés actúan directamente relacionadas con los rendimientos que una inversión pueda tener. Es decir, si inviertes cien pesos, al término de un mes, cuánto más tendrás. En estos casos, la tasa de interés es aquella que será pagada al inversor en un cierto plazo,  es decir, el precio del dinero invertido. </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82562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21405" y="1213390"/>
            <a:ext cx="10394707" cy="3311189"/>
          </a:xfrm>
        </p:spPr>
        <p:txBody>
          <a:bodyPr>
            <a:noAutofit/>
          </a:bodyPr>
          <a:lstStyle/>
          <a:p>
            <a:pPr marL="0" indent="0" algn="just">
              <a:buNone/>
            </a:pPr>
            <a:r>
              <a:rPr lang="es-MX" sz="2400" dirty="0"/>
              <a:t>La relación de las tasas de interés con las inversiones, el riesgo y la rentabilidad viene dada porque cuando una persona invierte de la forma en que sea, su objetivo final es que la rentabilidad que obtenga sea alta, con riesgos bajos o controlados y la tasa de interés es un indicador de si ese objetivo es factible o no. </a:t>
            </a:r>
            <a:endParaRPr lang="es-MX" sz="2400" dirty="0" smtClean="0"/>
          </a:p>
          <a:p>
            <a:pPr algn="just"/>
            <a:endParaRPr lang="es-MX" sz="2400" dirty="0"/>
          </a:p>
          <a:p>
            <a:pPr marL="0" indent="0" algn="just">
              <a:buNone/>
            </a:pPr>
            <a:r>
              <a:rPr lang="es-MX" sz="2400" dirty="0"/>
              <a:t>Un riesgo, en términos financieros hace alusión a la falta de certeza que una inversión trae consigo sobre el rendimiento que esta tendrá, este riesgo se debe a diversos factores entre ellos la economía y el comportamiento de los mercados financieros del país y globales.</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263306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MX" sz="2400" dirty="0">
                <a:solidFill>
                  <a:schemeClr val="tx1"/>
                </a:solidFill>
                <a:latin typeface="+mn-lt"/>
              </a:rPr>
              <a:t>El riesgo en una inversión depende en parte del tipo de renta bajo el que se maneje, con tasas fijas o variables, sin embargo existen distintos tipos de riesgos que pueden afectar una inversión como veremos a continuación:</a:t>
            </a:r>
          </a:p>
        </p:txBody>
      </p:sp>
      <p:pic>
        <p:nvPicPr>
          <p:cNvPr id="4" name="Marcador de contenido 3"/>
          <p:cNvPicPr>
            <a:picLocks noGrp="1" noChangeAspect="1"/>
          </p:cNvPicPr>
          <p:nvPr>
            <p:ph sz="quarter" idx="13"/>
          </p:nvPr>
        </p:nvPicPr>
        <p:blipFill>
          <a:blip r:embed="rId2"/>
          <a:stretch>
            <a:fillRect/>
          </a:stretch>
        </p:blipFill>
        <p:spPr>
          <a:xfrm>
            <a:off x="788878" y="1725109"/>
            <a:ext cx="9842877" cy="3825686"/>
          </a:xfrm>
          <a:prstGeom prst="rect">
            <a:avLst/>
          </a:prstGeom>
        </p:spPr>
      </p:pic>
      <p:pic>
        <p:nvPicPr>
          <p:cNvPr id="5" name="Imagen 4"/>
          <p:cNvPicPr>
            <a:picLocks noChangeAspect="1"/>
          </p:cNvPicPr>
          <p:nvPr/>
        </p:nvPicPr>
        <p:blipFill>
          <a:blip r:embed="rId3"/>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78155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11557" y="1522484"/>
            <a:ext cx="10394707" cy="3311189"/>
          </a:xfrm>
        </p:spPr>
        <p:txBody>
          <a:bodyPr>
            <a:noAutofit/>
          </a:bodyPr>
          <a:lstStyle/>
          <a:p>
            <a:pPr algn="just"/>
            <a:r>
              <a:rPr lang="es-MX" sz="2200" dirty="0"/>
              <a:t>a) </a:t>
            </a:r>
            <a:r>
              <a:rPr lang="es-MX" sz="2200" b="1" dirty="0"/>
              <a:t>El riesgo de mercado</a:t>
            </a:r>
            <a:r>
              <a:rPr lang="es-MX" sz="2200" dirty="0"/>
              <a:t>: es aquel que se relaciona con las operaciones de mercado en general, es decir, en el que las condiciones cambian para todas las operaciones realizadas en él. Dentro de este riesgo se diferencian tres, el riesgo cambiario, de tipos de interés y de mercado como tal: </a:t>
            </a:r>
          </a:p>
          <a:p>
            <a:pPr algn="just"/>
            <a:r>
              <a:rPr lang="es-MX" sz="2200" b="1" dirty="0"/>
              <a:t>Riesgo cambiario</a:t>
            </a:r>
            <a:r>
              <a:rPr lang="es-MX" sz="2200" dirty="0"/>
              <a:t>: es aquel que depende de las fluctuaciones cambiarias de operaciones en moneda extranjera, que puede generar pérdidas o ganancias. </a:t>
            </a:r>
          </a:p>
          <a:p>
            <a:pPr algn="just"/>
            <a:r>
              <a:rPr lang="es-MX" sz="2200" b="1" dirty="0"/>
              <a:t>Riesgo de tipo de interés</a:t>
            </a:r>
            <a:r>
              <a:rPr lang="es-MX" sz="2200" dirty="0"/>
              <a:t>: en este caso, las variaciones se presentan debido a los cambios en las tasas de interés, ya sea por que suban o bajen y de igual forma, generen pérdidas o ganancias. </a:t>
            </a:r>
          </a:p>
          <a:p>
            <a:pPr algn="just"/>
            <a:r>
              <a:rPr lang="es-MX" sz="2200" b="1" dirty="0"/>
              <a:t>Riesgo de mercado</a:t>
            </a:r>
            <a:r>
              <a:rPr lang="es-MX" sz="2200" dirty="0"/>
              <a:t>: este riesgo se refiere a cambios en el mercado específico, por ejemplo cambios en el mercado de valores, lo que afectaría a las inversiones de este mercado.</a:t>
            </a:r>
          </a:p>
          <a:p>
            <a:pPr algn="just"/>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339877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08526" y="1496726"/>
            <a:ext cx="10394707" cy="3311189"/>
          </a:xfrm>
        </p:spPr>
        <p:txBody>
          <a:bodyPr>
            <a:noAutofit/>
          </a:bodyPr>
          <a:lstStyle/>
          <a:p>
            <a:pPr algn="just"/>
            <a:r>
              <a:rPr lang="es-MX" sz="2200" dirty="0"/>
              <a:t>b) </a:t>
            </a:r>
            <a:r>
              <a:rPr lang="es-MX" sz="2200" b="1" dirty="0"/>
              <a:t>Riesgo de crédito</a:t>
            </a:r>
            <a:r>
              <a:rPr lang="es-MX" sz="2200" dirty="0"/>
              <a:t>: El riesgo de crédito como tal, implica que un crédito otorgado no pueda ser reembolsado, dentro de este riesgo se distingue el riesgo de emisor, de contraparte y de país: </a:t>
            </a:r>
          </a:p>
          <a:p>
            <a:pPr algn="just"/>
            <a:r>
              <a:rPr lang="es-MX" sz="2200" b="1" dirty="0"/>
              <a:t>Riesgo emisor</a:t>
            </a:r>
            <a:r>
              <a:rPr lang="es-MX" sz="2200" dirty="0"/>
              <a:t>: este riesgo se refiere a la situación en la que el adquirente del crédito no pueda cumplir con su obligación.</a:t>
            </a:r>
          </a:p>
          <a:p>
            <a:pPr algn="just"/>
            <a:r>
              <a:rPr lang="es-MX" sz="2200" b="1" dirty="0"/>
              <a:t>Riesgo contraparte</a:t>
            </a:r>
            <a:r>
              <a:rPr lang="es-MX" sz="2200" dirty="0"/>
              <a:t>: en este riesgo, la operación crediticia se genera a través de un intermediario, por ejemplo, la compra de CETES a través de otra institución bancaria, el riesgo de contraparte es la posibilidad de que dicha institución bancaria no pueda cumplir con el pago de la operación.</a:t>
            </a:r>
          </a:p>
          <a:p>
            <a:pPr algn="just"/>
            <a:r>
              <a:rPr lang="es-MX" sz="2200" b="1" dirty="0"/>
              <a:t>Riesgo país</a:t>
            </a:r>
            <a:r>
              <a:rPr lang="es-MX" sz="2200" dirty="0"/>
              <a:t>: el riesgo país por su lado, se considera en inversiones con otros países, en este caso, podemos considerar las calificadoras de riesgo que evalúan la situación crediticia de todo un país, lo que afecta las inversiones existentes y futuras de dicho país (Gaytán, 2018: 123-124).</a:t>
            </a:r>
          </a:p>
          <a:p>
            <a:pPr algn="just"/>
            <a:endParaRPr lang="es-MX" sz="2200" dirty="0"/>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199913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08526" y="1110360"/>
            <a:ext cx="10394707" cy="3311189"/>
          </a:xfrm>
        </p:spPr>
        <p:txBody>
          <a:bodyPr>
            <a:noAutofit/>
          </a:bodyPr>
          <a:lstStyle/>
          <a:p>
            <a:pPr algn="just"/>
            <a:r>
              <a:rPr lang="es-MX" sz="2300" dirty="0"/>
              <a:t>c) </a:t>
            </a:r>
            <a:r>
              <a:rPr lang="es-MX" sz="2300" b="1" dirty="0"/>
              <a:t>Riesgo de Liquidez</a:t>
            </a:r>
            <a:r>
              <a:rPr lang="es-MX" sz="2300" dirty="0"/>
              <a:t>: Este riesgo sugiere una falta de solvencia para cubrir sus obligaciones a corto plazo, al no contar con el dinero suficiente para ello (BBVA, 2021: párr. 3). Estas situaciones ocurren por ejemplo, cuando la persona física o moral, ofrece un mayor plazo de financiamiento a sus clientes o deudores y por lo contrario, recibe un menor plazo de financiamiento de sus proveedores o acreedores, lo que genera que exista un periodo de liquidez insuficiente y por tanto un mayor riesgo de no pagar a tiempo a sus proveedores o acreedores. </a:t>
            </a:r>
          </a:p>
        </p:txBody>
      </p:sp>
      <p:pic>
        <p:nvPicPr>
          <p:cNvPr id="4" name="Imagen 3"/>
          <p:cNvPicPr>
            <a:picLocks noChangeAspect="1"/>
          </p:cNvPicPr>
          <p:nvPr/>
        </p:nvPicPr>
        <p:blipFill>
          <a:blip r:embed="rId2"/>
          <a:stretch>
            <a:fillRect/>
          </a:stretch>
        </p:blipFill>
        <p:spPr>
          <a:xfrm>
            <a:off x="10839449" y="5481637"/>
            <a:ext cx="919163" cy="919163"/>
          </a:xfrm>
          <a:prstGeom prst="rect">
            <a:avLst/>
          </a:prstGeom>
        </p:spPr>
      </p:pic>
    </p:spTree>
    <p:extLst>
      <p:ext uri="{BB962C8B-B14F-4D97-AF65-F5344CB8AC3E}">
        <p14:creationId xmlns:p14="http://schemas.microsoft.com/office/powerpoint/2010/main" val="556001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172</TotalTime>
  <Words>1616</Words>
  <Application>Microsoft Office PowerPoint</Application>
  <PresentationFormat>Panorámica</PresentationFormat>
  <Paragraphs>94</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Impact</vt:lpstr>
      <vt:lpstr>Evento principal</vt:lpstr>
      <vt:lpstr>Riesgo Y RENDIMIENTO</vt:lpstr>
      <vt:lpstr>Presentación de PowerPoint</vt:lpstr>
      <vt:lpstr>La tasa de interés se puede entender como “el precio del dinero”, este precio es pagado ya sea por créditos o por inversiones. </vt:lpstr>
      <vt:lpstr>Presentación de PowerPoint</vt:lpstr>
      <vt:lpstr>Presentación de PowerPoint</vt:lpstr>
      <vt:lpstr>El riesgo en una inversión depende en parte del tipo de renta bajo el que se maneje, con tasas fijas o variables, sin embargo existen distintos tipos de riesgos que pueden afectar una inversión como veremos a continuación:</vt:lpstr>
      <vt:lpstr>Presentación de PowerPoint</vt:lpstr>
      <vt:lpstr>Presentación de PowerPoint</vt:lpstr>
      <vt:lpstr>Presentación de PowerPoint</vt:lpstr>
      <vt:lpstr>Presentación de PowerPoint</vt:lpstr>
      <vt:lpstr>Presentación de PowerPoint</vt:lpstr>
      <vt:lpstr>Medición del riesgo</vt:lpstr>
      <vt:lpstr>Presentación de PowerPoint</vt:lpstr>
      <vt:lpstr>Presentación de PowerPoint</vt:lpstr>
      <vt:lpstr>Presentación de PowerPoint</vt:lpstr>
      <vt:lpstr>Presentación de PowerPoint</vt:lpstr>
      <vt:lpstr>Que es la administración de riesgos</vt:lpstr>
      <vt:lpstr>Riesgos frecuentemente identificados</vt:lpstr>
      <vt:lpstr>Etapa de identificación</vt:lpstr>
      <vt:lpstr>Etapa de medición</vt:lpstr>
      <vt:lpstr>Etapa de administración </vt:lpstr>
      <vt:lpstr>El proceso de administración puede concluir en:</vt:lpstr>
      <vt:lpstr>Presentación de PowerPoint</vt:lpstr>
      <vt:lpstr>Información y comunicación </vt:lpstr>
      <vt:lpstr>Conclusión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CIIE</dc:creator>
  <cp:lastModifiedBy>CIIE</cp:lastModifiedBy>
  <cp:revision>21</cp:revision>
  <dcterms:created xsi:type="dcterms:W3CDTF">2025-03-06T22:51:08Z</dcterms:created>
  <dcterms:modified xsi:type="dcterms:W3CDTF">2025-03-08T00:23:21Z</dcterms:modified>
</cp:coreProperties>
</file>