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7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3EAB7249-F4E3-4F22-B80C-4DE4829AEAAF}"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2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0BFDA9-0008-4FDF-8DF1-FCB704FDBEE4}" type="datetimeFigureOut">
              <a:rPr lang="es-MX" smtClean="0"/>
              <a:t>28/10/2020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AB7249-F4E3-4F22-B80C-4DE4829AEAAF}" type="slidenum">
              <a:rPr lang="es-MX" smtClean="0"/>
              <a:t>‹Nº›</a:t>
            </a:fld>
            <a:endParaRPr lang="es-MX"/>
          </a:p>
        </p:txBody>
      </p:sp>
    </p:spTree>
    <p:extLst>
      <p:ext uri="{BB962C8B-B14F-4D97-AF65-F5344CB8AC3E}">
        <p14:creationId xmlns:p14="http://schemas.microsoft.com/office/powerpoint/2010/main" val="390089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66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3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spTree>
    <p:extLst>
      <p:ext uri="{BB962C8B-B14F-4D97-AF65-F5344CB8AC3E}">
        <p14:creationId xmlns:p14="http://schemas.microsoft.com/office/powerpoint/2010/main" val="2189178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39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04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55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53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spTree>
    <p:extLst>
      <p:ext uri="{BB962C8B-B14F-4D97-AF65-F5344CB8AC3E}">
        <p14:creationId xmlns:p14="http://schemas.microsoft.com/office/powerpoint/2010/main" val="327442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0BFDA9-0008-4FDF-8DF1-FCB704FDBEE4}"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AB7249-F4E3-4F22-B80C-4DE4829AEAAF}"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88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A0BFDA9-0008-4FDF-8DF1-FCB704FDBEE4}" type="datetimeFigureOut">
              <a:rPr lang="es-MX" smtClean="0"/>
              <a:t>28/10/2020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AB7249-F4E3-4F22-B80C-4DE4829AEAAF}" type="slidenum">
              <a:rPr lang="es-MX" smtClean="0"/>
              <a:t>‹Nº›</a:t>
            </a:fld>
            <a:endParaRPr lang="es-MX"/>
          </a:p>
        </p:txBody>
      </p:sp>
    </p:spTree>
    <p:extLst>
      <p:ext uri="{BB962C8B-B14F-4D97-AF65-F5344CB8AC3E}">
        <p14:creationId xmlns:p14="http://schemas.microsoft.com/office/powerpoint/2010/main" val="416142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A0BFDA9-0008-4FDF-8DF1-FCB704FDBEE4}" type="datetimeFigureOut">
              <a:rPr lang="es-MX" smtClean="0"/>
              <a:t>28/10/2020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EAB7249-F4E3-4F22-B80C-4DE4829AEAAF}"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37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A0BFDA9-0008-4FDF-8DF1-FCB704FDBEE4}" type="datetimeFigureOut">
              <a:rPr lang="es-MX" smtClean="0"/>
              <a:t>28/10/2020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EAB7249-F4E3-4F22-B80C-4DE4829AEAAF}"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75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BFDA9-0008-4FDF-8DF1-FCB704FDBEE4}" type="datetimeFigureOut">
              <a:rPr lang="es-MX" smtClean="0"/>
              <a:t>28/10/2020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EAB7249-F4E3-4F22-B80C-4DE4829AEAAF}" type="slidenum">
              <a:rPr lang="es-MX" smtClean="0"/>
              <a:t>‹Nº›</a:t>
            </a:fld>
            <a:endParaRPr lang="es-MX"/>
          </a:p>
        </p:txBody>
      </p:sp>
    </p:spTree>
    <p:extLst>
      <p:ext uri="{BB962C8B-B14F-4D97-AF65-F5344CB8AC3E}">
        <p14:creationId xmlns:p14="http://schemas.microsoft.com/office/powerpoint/2010/main" val="168985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0BFDA9-0008-4FDF-8DF1-FCB704FDBEE4}" type="datetimeFigureOut">
              <a:rPr lang="es-MX" smtClean="0"/>
              <a:t>28/10/2020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AB7249-F4E3-4F22-B80C-4DE4829AEAAF}"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27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0BFDA9-0008-4FDF-8DF1-FCB704FDBEE4}" type="datetimeFigureOut">
              <a:rPr lang="es-MX" smtClean="0"/>
              <a:t>28/10/2020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AB7249-F4E3-4F22-B80C-4DE4829AEAAF}" type="slidenum">
              <a:rPr lang="es-MX" smtClean="0"/>
              <a:t>‹Nº›</a:t>
            </a:fld>
            <a:endParaRPr lang="es-MX"/>
          </a:p>
        </p:txBody>
      </p:sp>
    </p:spTree>
    <p:extLst>
      <p:ext uri="{BB962C8B-B14F-4D97-AF65-F5344CB8AC3E}">
        <p14:creationId xmlns:p14="http://schemas.microsoft.com/office/powerpoint/2010/main" val="32271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0BFDA9-0008-4FDF-8DF1-FCB704FDBEE4}" type="datetimeFigureOut">
              <a:rPr lang="es-MX" smtClean="0"/>
              <a:t>28/10/2020</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AB7249-F4E3-4F22-B80C-4DE4829AEAAF}" type="slidenum">
              <a:rPr lang="es-MX" smtClean="0"/>
              <a:t>‹Nº›</a:t>
            </a:fld>
            <a:endParaRPr lang="es-MX"/>
          </a:p>
        </p:txBody>
      </p:sp>
    </p:spTree>
    <p:extLst>
      <p:ext uri="{BB962C8B-B14F-4D97-AF65-F5344CB8AC3E}">
        <p14:creationId xmlns:p14="http://schemas.microsoft.com/office/powerpoint/2010/main" val="153855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92606" y="2910791"/>
            <a:ext cx="6815669" cy="1515533"/>
          </a:xfrm>
        </p:spPr>
        <p:txBody>
          <a:bodyPr>
            <a:normAutofit fontScale="90000"/>
          </a:bodyPr>
          <a:lstStyle/>
          <a:p>
            <a:r>
              <a:rPr lang="es-MX" dirty="0"/>
              <a:t>Autoridades del trabajo en nuestra</a:t>
            </a:r>
            <a:br>
              <a:rPr lang="es-MX" dirty="0"/>
            </a:br>
            <a:r>
              <a:rPr lang="es-MX" dirty="0"/>
              <a:t>legislación laboral</a:t>
            </a:r>
          </a:p>
        </p:txBody>
      </p:sp>
    </p:spTree>
    <p:extLst>
      <p:ext uri="{BB962C8B-B14F-4D97-AF65-F5344CB8AC3E}">
        <p14:creationId xmlns:p14="http://schemas.microsoft.com/office/powerpoint/2010/main" val="174106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4567" y="939452"/>
            <a:ext cx="10028129" cy="5024098"/>
          </a:xfrm>
        </p:spPr>
        <p:txBody>
          <a:bodyPr>
            <a:normAutofit/>
          </a:bodyPr>
          <a:lstStyle/>
          <a:p>
            <a:pPr lvl="3" algn="just"/>
            <a:r>
              <a:rPr lang="es-ES" dirty="0" smtClean="0"/>
              <a:t>*La Secretaría del Trabajo y Previsión Social.</a:t>
            </a:r>
            <a:endParaRPr lang="es-MX" dirty="0" smtClean="0"/>
          </a:p>
          <a:p>
            <a:pPr lvl="3" algn="just"/>
            <a:r>
              <a:rPr lang="es-ES" dirty="0" smtClean="0"/>
              <a:t>*Las secretarías de Hacienda y Crédito Público y de Educación Pública.</a:t>
            </a:r>
            <a:endParaRPr lang="es-MX" dirty="0" smtClean="0"/>
          </a:p>
          <a:p>
            <a:pPr lvl="3" algn="just"/>
            <a:r>
              <a:rPr lang="es-ES" dirty="0" smtClean="0"/>
              <a:t>*Las autoridades de las entidades federativas, sus direcciones o departamentos del trabajo.</a:t>
            </a:r>
            <a:endParaRPr lang="es-MX" dirty="0" smtClean="0"/>
          </a:p>
          <a:p>
            <a:pPr lvl="3" algn="just"/>
            <a:r>
              <a:rPr lang="es-ES" dirty="0" smtClean="0"/>
              <a:t>*La Procuraduría de la Defensa del Trabajo.</a:t>
            </a:r>
            <a:endParaRPr lang="es-MX" dirty="0" smtClean="0"/>
          </a:p>
          <a:p>
            <a:pPr lvl="3" algn="just"/>
            <a:r>
              <a:rPr lang="es-ES" dirty="0" smtClean="0"/>
              <a:t>*Servicio Nacional del Empleo, Capacitación y Adiestramiento.</a:t>
            </a:r>
            <a:endParaRPr lang="es-MX" dirty="0" smtClean="0"/>
          </a:p>
          <a:p>
            <a:pPr lvl="3" algn="just"/>
            <a:r>
              <a:rPr lang="es-ES" dirty="0" smtClean="0"/>
              <a:t>*La Inspección del Trabajo.</a:t>
            </a:r>
            <a:endParaRPr lang="es-MX" dirty="0" smtClean="0"/>
          </a:p>
          <a:p>
            <a:pPr lvl="3" algn="just"/>
            <a:r>
              <a:rPr lang="es-ES" dirty="0" smtClean="0"/>
              <a:t>*La Comisión Nacional y comisiones locales de salarios mínimos.</a:t>
            </a:r>
            <a:endParaRPr lang="es-MX" dirty="0" smtClean="0"/>
          </a:p>
          <a:p>
            <a:pPr lvl="3" algn="just"/>
            <a:r>
              <a:rPr lang="es-ES" dirty="0" smtClean="0"/>
              <a:t>*La Comisión Nacional para la Participación de los Trabajadores en las Utilidades de las Empresas.</a:t>
            </a:r>
            <a:endParaRPr lang="es-MX" dirty="0" smtClean="0"/>
          </a:p>
          <a:p>
            <a:pPr lvl="3" algn="just"/>
            <a:r>
              <a:rPr lang="es-ES" dirty="0" smtClean="0"/>
              <a:t>*La Junta Federal y juntas locales de conciliación.</a:t>
            </a:r>
            <a:endParaRPr lang="es-MX" dirty="0" smtClean="0"/>
          </a:p>
          <a:p>
            <a:pPr lvl="3" algn="just"/>
            <a:r>
              <a:rPr lang="es-ES" dirty="0" smtClean="0"/>
              <a:t>*Junta Federal de Conciliación y Arbitraje.</a:t>
            </a:r>
            <a:endParaRPr lang="es-MX" dirty="0" smtClean="0"/>
          </a:p>
          <a:p>
            <a:pPr lvl="3" algn="just"/>
            <a:r>
              <a:rPr lang="es-ES" dirty="0" smtClean="0"/>
              <a:t>*Las juntas locales de Conciliación y Arbitraje.</a:t>
            </a:r>
            <a:endParaRPr lang="es-MX" dirty="0" smtClean="0"/>
          </a:p>
          <a:p>
            <a:pPr lvl="3" algn="just"/>
            <a:r>
              <a:rPr lang="es-ES" dirty="0" smtClean="0"/>
              <a:t>*El Tribunal Federal de Conciliación y Arbitraje.</a:t>
            </a:r>
          </a:p>
          <a:p>
            <a:endParaRPr lang="es-MX" dirty="0"/>
          </a:p>
        </p:txBody>
      </p:sp>
    </p:spTree>
    <p:extLst>
      <p:ext uri="{BB962C8B-B14F-4D97-AF65-F5344CB8AC3E}">
        <p14:creationId xmlns:p14="http://schemas.microsoft.com/office/powerpoint/2010/main" val="161625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a:spLocks noGrp="1"/>
          </p:cNvSpPr>
          <p:nvPr>
            <p:ph idx="1"/>
          </p:nvPr>
        </p:nvSpPr>
        <p:spPr>
          <a:xfrm>
            <a:off x="938408" y="1412266"/>
            <a:ext cx="10515600" cy="4121641"/>
          </a:xfrm>
          <a:prstGeom prst="rect">
            <a:avLst/>
          </a:prstGeom>
        </p:spPr>
        <p:txBody>
          <a:bodyPr wrap="square">
            <a:spAutoFit/>
          </a:bodyPr>
          <a:lstStyle/>
          <a:p>
            <a:pPr algn="just"/>
            <a:r>
              <a:rPr lang="es-ES" sz="2400" dirty="0"/>
              <a:t>Las autoridades del trabajo dependen directamente del Presidente de la República, por ello son autoridades de tipo administrativo.</a:t>
            </a:r>
            <a:endParaRPr lang="es-MX" sz="2400" dirty="0"/>
          </a:p>
          <a:p>
            <a:pPr algn="just"/>
            <a:endParaRPr lang="es-MX" sz="2400" dirty="0"/>
          </a:p>
          <a:p>
            <a:pPr algn="just"/>
            <a:r>
              <a:rPr lang="es-ES" sz="2400" dirty="0"/>
              <a:t>Las autoridades del trabajo que se encargan de la aplicación de normas laborales son de distintos tipos:</a:t>
            </a:r>
            <a:endParaRPr lang="es-MX" sz="2400" dirty="0"/>
          </a:p>
          <a:p>
            <a:pPr marL="0" indent="0" algn="just">
              <a:buNone/>
            </a:pPr>
            <a:r>
              <a:rPr lang="es-ES" sz="2400" dirty="0"/>
              <a:t> </a:t>
            </a:r>
            <a:endParaRPr lang="es-MX" sz="2400" dirty="0"/>
          </a:p>
          <a:p>
            <a:pPr lvl="3" algn="just"/>
            <a:r>
              <a:rPr lang="es-ES" sz="2400" dirty="0"/>
              <a:t>Autoridades ejecutivas.</a:t>
            </a:r>
            <a:endParaRPr lang="es-MX" sz="2400" dirty="0"/>
          </a:p>
          <a:p>
            <a:pPr lvl="3" algn="just"/>
            <a:r>
              <a:rPr lang="es-ES" sz="2400" dirty="0"/>
              <a:t>Autoridades que resuelven conflictos laborales.</a:t>
            </a:r>
            <a:endParaRPr lang="es-MX" sz="2400" dirty="0"/>
          </a:p>
          <a:p>
            <a:pPr lvl="3" algn="just"/>
            <a:r>
              <a:rPr lang="es-ES" sz="2400" dirty="0"/>
              <a:t>Autoridades que dictan resoluciones de carácter general.</a:t>
            </a:r>
            <a:endParaRPr lang="es-MX" sz="2400" dirty="0"/>
          </a:p>
          <a:p>
            <a:pPr algn="just"/>
            <a:endParaRPr lang="es-MX" sz="2400" dirty="0"/>
          </a:p>
        </p:txBody>
      </p:sp>
    </p:spTree>
    <p:extLst>
      <p:ext uri="{BB962C8B-B14F-4D97-AF65-F5344CB8AC3E}">
        <p14:creationId xmlns:p14="http://schemas.microsoft.com/office/powerpoint/2010/main" val="37316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smtClean="0"/>
              <a:t>Las autoridades ejecutivas se encargan de aplicar las normas laborales a la realidad, es decir, aplican las normas jurídicas —que son abstractas— a casos concretos. Por ejemplo, la Secretaría de Educación Pública establece programas para que las empresas capaciten a los trabajadores para cumplir con las normas que así lo determinan.</a:t>
            </a:r>
            <a:endParaRPr lang="es-MX" dirty="0" smtClean="0"/>
          </a:p>
          <a:p>
            <a:endParaRPr lang="es-MX" dirty="0"/>
          </a:p>
        </p:txBody>
      </p:sp>
    </p:spTree>
    <p:extLst>
      <p:ext uri="{BB962C8B-B14F-4D97-AF65-F5344CB8AC3E}">
        <p14:creationId xmlns:p14="http://schemas.microsoft.com/office/powerpoint/2010/main" val="63372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ES" dirty="0" smtClean="0"/>
              <a:t>Las autoridades que resuelven conflictos laborales se encargan de establecer cual es el derecho en caso de controversia, por ejemplo, cuando un trabajador demanda por un despido injustificado, pero el patrón alega que dicho despido fue fundado en la ley. En este caso existe una controversia en cuanto a que si el despido fue o no injustificado; las autoridades laborales se encargan en estos casos de resolver la controversia.</a:t>
            </a:r>
          </a:p>
          <a:p>
            <a:r>
              <a:rPr lang="es-ES" dirty="0" smtClean="0"/>
              <a:t>Entre las autoridades que resuelven conflictos laborales encontramos a las juntas federales y locales de Conciliación, así como a las de Conciliación y Arbitraje.</a:t>
            </a:r>
            <a:endParaRPr lang="es-MX" dirty="0" smtClean="0"/>
          </a:p>
          <a:p>
            <a:endParaRPr lang="es-MX" dirty="0" smtClean="0"/>
          </a:p>
          <a:p>
            <a:endParaRPr lang="es-MX" dirty="0"/>
          </a:p>
        </p:txBody>
      </p:sp>
    </p:spTree>
    <p:extLst>
      <p:ext uri="{BB962C8B-B14F-4D97-AF65-F5344CB8AC3E}">
        <p14:creationId xmlns:p14="http://schemas.microsoft.com/office/powerpoint/2010/main" val="377820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ES" dirty="0" smtClean="0"/>
              <a:t>Las autoridades que dictan resoluciones de carácter general son aquellas que con base en sus facultades hacen ciertas determinaciones que después se convierten en obligatorias para todas las personas. Estas autoridades son la Comisión Nacional de Salarios Mínimos y la Comisión para la Participación de los Trabajadores en las Utilidades de las Empresas. Sus determinaciones se convierten en disposiciones obligatorias porque una </a:t>
            </a:r>
            <a:r>
              <a:rPr lang="es-ES" i="1" dirty="0" smtClean="0"/>
              <a:t>vez </a:t>
            </a:r>
            <a:r>
              <a:rPr lang="es-ES" dirty="0" smtClean="0"/>
              <a:t>que establecen el salario mínimo o la participación que les corresponde a los trabajadores en las utilidades de la empresa, es obligatorio para los patrones cumplir con estas determinaciones.</a:t>
            </a:r>
            <a:endParaRPr lang="es-MX" dirty="0" smtClean="0"/>
          </a:p>
          <a:p>
            <a:endParaRPr lang="es-MX" dirty="0"/>
          </a:p>
        </p:txBody>
      </p:sp>
    </p:spTree>
    <p:extLst>
      <p:ext uri="{BB962C8B-B14F-4D97-AF65-F5344CB8AC3E}">
        <p14:creationId xmlns:p14="http://schemas.microsoft.com/office/powerpoint/2010/main" val="1690121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132</TotalTime>
  <Words>424</Words>
  <Application>Microsoft Office PowerPoint</Application>
  <PresentationFormat>Panorámica</PresentationFormat>
  <Paragraphs>24</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Garamond</vt:lpstr>
      <vt:lpstr>Orgánico</vt:lpstr>
      <vt:lpstr>Autoridades del trabajo en nuestra legislación laboral</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Autoridades del trabajo en nuestra legislación laboral</dc:title>
  <dc:creator>DELL</dc:creator>
  <cp:lastModifiedBy>DELL</cp:lastModifiedBy>
  <cp:revision>3</cp:revision>
  <dcterms:created xsi:type="dcterms:W3CDTF">2020-10-23T03:21:56Z</dcterms:created>
  <dcterms:modified xsi:type="dcterms:W3CDTF">2020-10-28T17:07:59Z</dcterms:modified>
</cp:coreProperties>
</file>